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01" r:id="rId5"/>
    <p:sldMasterId id="2147483686" r:id="rId6"/>
  </p:sldMasterIdLst>
  <p:notesMasterIdLst>
    <p:notesMasterId r:id="rId32"/>
  </p:notesMasterIdLst>
  <p:sldIdLst>
    <p:sldId id="281" r:id="rId7"/>
    <p:sldId id="2147470949" r:id="rId8"/>
    <p:sldId id="2147471228" r:id="rId9"/>
    <p:sldId id="2147471290" r:id="rId10"/>
    <p:sldId id="2147471043" r:id="rId11"/>
    <p:sldId id="2147471273" r:id="rId12"/>
    <p:sldId id="2147471229" r:id="rId13"/>
    <p:sldId id="2147471253" r:id="rId14"/>
    <p:sldId id="2147471278" r:id="rId15"/>
    <p:sldId id="2147471276" r:id="rId16"/>
    <p:sldId id="2147471277" r:id="rId17"/>
    <p:sldId id="2147471236" r:id="rId18"/>
    <p:sldId id="2147471291" r:id="rId19"/>
    <p:sldId id="2147471019" r:id="rId20"/>
    <p:sldId id="2147471224" r:id="rId21"/>
    <p:sldId id="2147471041" r:id="rId22"/>
    <p:sldId id="2147471254" r:id="rId23"/>
    <p:sldId id="2147471048" r:id="rId24"/>
    <p:sldId id="2147471054" r:id="rId25"/>
    <p:sldId id="2147471222" r:id="rId26"/>
    <p:sldId id="2147471168" r:id="rId27"/>
    <p:sldId id="2147471175" r:id="rId28"/>
    <p:sldId id="2147471287" r:id="rId29"/>
    <p:sldId id="2147471039" r:id="rId30"/>
    <p:sldId id="2147471289" r:id="rId31"/>
  </p:sldIdLst>
  <p:sldSz cx="12192000" cy="6858000"/>
  <p:notesSz cx="6858000" cy="9144000"/>
  <p:custDataLst>
    <p:tags r:id="rId33"/>
  </p:custData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537D0C-FC7A-4B77-7F0F-4DC7723CAD88}" name="Jan-Hein Boos" initials="JB" userId="S::jan-hein_gedeeldezorgmh.nl#ext#@igh4.onmicrosoft.com::ba25c1a0-6007-4958-a9e9-d8c6d57302dc" providerId="AD"/>
  <p188:author id="{64C04818-4820-A055-4183-61588B05D372}" name="Marloes Braber" initials="MB" userId="S::marloes_gedeeldezorgmh.nl#ext#@igh4.onmicrosoft.com::bc022eea-7504-4104-8ea2-455b1fd098e4" providerId="AD"/>
  <p188:author id="{C54CD418-210A-7E82-4ED6-2B0A7971F43D}" name="Lisanne Kuntz" initials="LK" userId="S::lisanne.kuntz@igh.com::8d61fb4e-0f00-444f-9ca0-b67c045c70ef" providerId="AD"/>
  <p188:author id="{6CDA1B19-D2F3-0DAC-6243-7B22B30C7A67}" name="Annemiek Janssens" initials="AJ" userId="S::annemiek.janssens@igh.com::76516e88-2488-45eb-a03a-05492886f2ee" providerId="AD"/>
  <p188:author id="{47E09154-F42A-C899-48D0-300D2CC83A2D}" name="Robbert-Jan de Jong" initials="RJ" userId="S::robbert-jan_gedeeldezorgmh.nl#ext#@igh4.onmicrosoft.com::cbfc598e-4c13-4d2d-94f7-2ee3c1dc293f" providerId="AD"/>
  <p188:author id="{C2869B57-0AF9-16B9-4EC4-48D825800D2C}" name="Jara de Swart" initials="Jd" userId="S::jara.deswart@igh.com::082187ae-823f-4f90-91c6-1210a0266653" providerId="AD"/>
  <p188:author id="{28A846A4-D57A-3CB7-D9DE-407EF4524D95}" name="Marloes Braber" initials="MB" userId="S::marloes@gedeeldezorgmh.nl::42f13066-446f-4db3-916e-5ef2ef8d5657" providerId="AD"/>
  <p188:author id="{03473EA6-F1D0-4C4F-0AE1-BF654EE32B4C}" name="Henschen, Mariëtte" initials="HM" userId="S::mariette.henschen_gouda.nl#ext#@igh4.onmicrosoft.com::3dfd0a1a-1af0-4a53-a8ad-aa3255c7b552" providerId="AD"/>
  <p188:author id="{A31AA2A6-D42E-F6E8-D1E4-5AE2125E3F09}" name="Hanneke van Leeuwen" initials="HL" userId="S::hanneke_gedeeldezorgmh.nl#ext#@igh4.onmicrosoft.com::5d18df0e-5f02-4ca8-a2a9-c1dbdc25450d" providerId="AD"/>
  <p188:author id="{2C27B4A6-E799-3FB4-062C-5ECF322DC25F}" name="Roos Blankena" initials="RB" userId="S::roos.blankena@igh.com::075c9008-5b9f-4a6a-a0c1-a1bf24257305" providerId="AD"/>
  <p188:author id="{3C1D5FAA-4BA3-F570-079E-821C4205441F}" name="Hanneke van Leeuwen" initials="HL" userId="S::hanneke@gedeeldezorgmh.nl::215d358c-ac81-49fa-9863-9d2a0db499a7" providerId="AD"/>
  <p188:author id="{F88B3FAE-A77C-99AA-1513-5D896A57DFEC}" name="Tessa Bergsma" initials="TB" userId="S::tessa_gedeeldezorgmh.nl#ext#@igh4.onmicrosoft.com::00d64706-114f-432b-9404-c7f4cc4b3da1" providerId="AD"/>
  <p188:author id="{E7CD20BF-8535-DC92-E631-937F8D3D9723}" name="Hansje Pontier" initials="HP" userId="S::hansje_gedeeldezorgmh.nl#ext#@igh4.onmicrosoft.com::8b5cb9b7-8cd1-40dc-b515-dc69233c9e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75DA2"/>
    <a:srgbClr val="000F61"/>
    <a:srgbClr val="FEF3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07BA3-D246-A021-9FCE-936ADA51E35D}" v="1033" dt="2025-04-28T09:08:26.658"/>
    <p1510:client id="{37E5C647-437B-8CA5-571E-A9E13668ED26}" v="29" dt="2025-04-28T15:03:14.069"/>
    <p1510:client id="{4BF1EB6B-0B41-46C0-B66B-E8E4D9FDA68B}" v="3" dt="2025-04-28T13:34:43.926"/>
    <p1510:client id="{714F4104-48A5-EE15-906C-9B33BAE4B74C}" v="6" dt="2025-04-28T08:07:21.028"/>
    <p1510:client id="{99CED228-F449-8B86-7388-4817214A090B}" v="4" dt="2025-04-28T08:09:49.754"/>
    <p1510:client id="{B050FEE0-74AC-DA0C-FA89-D4A4E015A025}" v="183" dt="2025-04-28T12:50:37.087"/>
    <p1510:client id="{D97A2C31-BEB3-AEA4-2E9E-81AF4373D7E2}" v="229" dt="2025-04-28T13:33:01.738"/>
    <p1510:client id="{ECBB6C2E-5BC3-8B30-9D3E-C8922449A553}" v="2" dt="2025-04-28T14:03:53.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1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Raleway" pitchFamily="2" charset="0"/>
                <a:ea typeface="Lato regular" panose="020F0502020204030203" pitchFamily="34" charset="0"/>
                <a:cs typeface="Lato regular" panose="020F0502020204030203" pitchFamily="34" charset="0"/>
              </a:defRPr>
            </a:pPr>
            <a:endParaRPr lang="nl-NL" sz="1100" b="1">
              <a:latin typeface="Raleway" pitchFamily="2" charset="0"/>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Raleway" pitchFamily="2" charset="0"/>
              <a:ea typeface="Lato regular" panose="020F0502020204030203" pitchFamily="34" charset="0"/>
              <a:cs typeface="Lato regular" panose="020F0502020204030203" pitchFamily="34" charset="0"/>
            </a:defRPr>
          </a:pPr>
          <a:endParaRPr lang="nl-NL"/>
        </a:p>
      </c:txPr>
    </c:title>
    <c:autoTitleDeleted val="0"/>
    <c:plotArea>
      <c:layout>
        <c:manualLayout>
          <c:layoutTarget val="inner"/>
          <c:xMode val="edge"/>
          <c:yMode val="edge"/>
          <c:x val="1.3516508124328759E-2"/>
          <c:y val="0.1067379288037839"/>
          <c:w val="0.9727416362725505"/>
          <c:h val="0.78942028366100381"/>
        </c:manualLayout>
      </c:layout>
      <c:barChart>
        <c:barDir val="col"/>
        <c:grouping val="stacked"/>
        <c:varyColors val="0"/>
        <c:ser>
          <c:idx val="0"/>
          <c:order val="0"/>
          <c:tx>
            <c:strRef>
              <c:f>Sheet1!$B$1</c:f>
              <c:strCache>
                <c:ptCount val="1"/>
                <c:pt idx="0">
                  <c:v>Jaarlijkse impact transformatieplan op zorgruimte huidig personeel</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E1CC-4B62-B31D-1FEF0A777141}"/>
                </c:ext>
              </c:extLst>
            </c:dLbl>
            <c:dLbl>
              <c:idx val="1"/>
              <c:layout>
                <c:manualLayout>
                  <c:x val="-6.6337055604464928E-2"/>
                  <c:y val="-1.9270517347638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CC-4B62-B31D-1FEF0A7771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Lato regular" panose="020F0502020204030203" pitchFamily="34" charset="0"/>
                    <a:ea typeface="Lato regular" panose="020F0502020204030203" pitchFamily="34" charset="0"/>
                    <a:cs typeface="Lato regular" panose="020F0502020204030203"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1">
                          <a:lumMod val="60000"/>
                          <a:lumOff val="40000"/>
                        </a:schemeClr>
                      </a:solidFill>
                      <a:round/>
                    </a:ln>
                    <a:effectLst/>
                  </c:spPr>
                </c15:leaderLines>
              </c:ext>
            </c:extLst>
          </c:dLbls>
          <c:cat>
            <c:strRef>
              <c:f>Sheet1!$A$2:$A$7</c:f>
              <c:strCache>
                <c:ptCount val="6"/>
                <c:pt idx="0">
                  <c:v>Q2 2025</c:v>
                </c:pt>
                <c:pt idx="1">
                  <c:v>Q3 2025 t/m Q2 2026</c:v>
                </c:pt>
                <c:pt idx="2">
                  <c:v>Q3 2026 t/m Q2 2027</c:v>
                </c:pt>
                <c:pt idx="3">
                  <c:v>Q3 2027 t/m Q2 2028</c:v>
                </c:pt>
                <c:pt idx="4">
                  <c:v>Q3 2028 t/m Q2 2029</c:v>
                </c:pt>
                <c:pt idx="5">
                  <c:v>Q3 2029 t/m Q2 2030</c:v>
                </c:pt>
              </c:strCache>
            </c:strRef>
          </c:cat>
          <c:val>
            <c:numRef>
              <c:f>Sheet1!$B$2:$B$7</c:f>
              <c:numCache>
                <c:formatCode>0</c:formatCode>
                <c:ptCount val="6"/>
                <c:pt idx="0" formatCode="0.0">
                  <c:v>5.6623271276174558E-2</c:v>
                </c:pt>
                <c:pt idx="1">
                  <c:v>49.701294335385732</c:v>
                </c:pt>
                <c:pt idx="2">
                  <c:v>115.34671795860328</c:v>
                </c:pt>
                <c:pt idx="3">
                  <c:v>138.80587927108249</c:v>
                </c:pt>
                <c:pt idx="4">
                  <c:v>161.26196995542514</c:v>
                </c:pt>
                <c:pt idx="5">
                  <c:v>174.86050326914531</c:v>
                </c:pt>
              </c:numCache>
            </c:numRef>
          </c:val>
          <c:extLst>
            <c:ext xmlns:c16="http://schemas.microsoft.com/office/drawing/2014/chart" uri="{C3380CC4-5D6E-409C-BE32-E72D297353CC}">
              <c16:uniqueId val="{00000000-E1CC-4B62-B31D-1FEF0A777141}"/>
            </c:ext>
          </c:extLst>
        </c:ser>
        <c:ser>
          <c:idx val="1"/>
          <c:order val="1"/>
          <c:tx>
            <c:strRef>
              <c:f>Sheet1!$C$1</c:f>
              <c:strCache>
                <c:ptCount val="1"/>
                <c:pt idx="0">
                  <c:v>Cumulatieve impact op zorgruimte door verhoogde instroom en verminderde uitstroom</c:v>
                </c:pt>
              </c:strCache>
            </c:strRef>
          </c:tx>
          <c:spPr>
            <a:solidFill>
              <a:schemeClr val="accent2">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E1CC-4B62-B31D-1FEF0A777141}"/>
                </c:ext>
              </c:extLst>
            </c:dLbl>
            <c:dLbl>
              <c:idx val="1"/>
              <c:layout>
                <c:manualLayout>
                  <c:x val="6.7779165508909792E-2"/>
                  <c:y val="3.2117528912730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CC-4B62-B31D-1FEF0A7771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50000"/>
                      </a:schemeClr>
                    </a:solidFill>
                    <a:latin typeface="Lato regular" panose="020F0502020204030203" pitchFamily="34" charset="0"/>
                    <a:ea typeface="Lato regular" panose="020F0502020204030203" pitchFamily="34" charset="0"/>
                    <a:cs typeface="Lato regular" panose="020F0502020204030203"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Q2 2025</c:v>
                </c:pt>
                <c:pt idx="1">
                  <c:v>Q3 2025 t/m Q2 2026</c:v>
                </c:pt>
                <c:pt idx="2">
                  <c:v>Q3 2026 t/m Q2 2027</c:v>
                </c:pt>
                <c:pt idx="3">
                  <c:v>Q3 2027 t/m Q2 2028</c:v>
                </c:pt>
                <c:pt idx="4">
                  <c:v>Q3 2028 t/m Q2 2029</c:v>
                </c:pt>
                <c:pt idx="5">
                  <c:v>Q3 2029 t/m Q2 2030</c:v>
                </c:pt>
              </c:strCache>
            </c:strRef>
          </c:cat>
          <c:val>
            <c:numRef>
              <c:f>Sheet1!$C$2:$C$7</c:f>
              <c:numCache>
                <c:formatCode>0</c:formatCode>
                <c:ptCount val="6"/>
                <c:pt idx="0" formatCode="0.0">
                  <c:v>0</c:v>
                </c:pt>
                <c:pt idx="1">
                  <c:v>0.95212527200574926</c:v>
                </c:pt>
                <c:pt idx="2">
                  <c:v>2.8563758160172479</c:v>
                </c:pt>
                <c:pt idx="3">
                  <c:v>10.302834151016745</c:v>
                </c:pt>
                <c:pt idx="4">
                  <c:v>20.809347498671077</c:v>
                </c:pt>
                <c:pt idx="5">
                  <c:v>31.315860846325407</c:v>
                </c:pt>
              </c:numCache>
            </c:numRef>
          </c:val>
          <c:extLst>
            <c:ext xmlns:c16="http://schemas.microsoft.com/office/drawing/2014/chart" uri="{C3380CC4-5D6E-409C-BE32-E72D297353CC}">
              <c16:uniqueId val="{00000001-E1CC-4B62-B31D-1FEF0A777141}"/>
            </c:ext>
          </c:extLst>
        </c:ser>
        <c:dLbls>
          <c:showLegendKey val="0"/>
          <c:showVal val="0"/>
          <c:showCatName val="0"/>
          <c:showSerName val="0"/>
          <c:showPercent val="0"/>
          <c:showBubbleSize val="0"/>
        </c:dLbls>
        <c:gapWidth val="150"/>
        <c:overlap val="100"/>
        <c:axId val="543610576"/>
        <c:axId val="543624496"/>
      </c:barChart>
      <c:lineChart>
        <c:grouping val="standard"/>
        <c:varyColors val="0"/>
        <c:ser>
          <c:idx val="2"/>
          <c:order val="2"/>
          <c:tx>
            <c:strRef>
              <c:f>Sheet1!$D$1</c:f>
              <c:strCache>
                <c:ptCount val="1"/>
                <c:pt idx="0">
                  <c:v>Totale impact transformatieplan</c:v>
                </c:pt>
              </c:strCache>
            </c:strRef>
          </c:tx>
          <c:spPr>
            <a:ln w="28575" cap="rnd">
              <a:noFill/>
              <a:round/>
            </a:ln>
            <a:effectLst/>
          </c:spPr>
          <c:marker>
            <c:symbol val="none"/>
          </c:marker>
          <c:dLbls>
            <c:dLbl>
              <c:idx val="0"/>
              <c:tx>
                <c:rich>
                  <a:bodyPr/>
                  <a:lstStyle/>
                  <a:p>
                    <a:fld id="{9F901E00-2065-4D08-B569-40C1DF0EFDB0}" type="VALUE">
                      <a:rPr lang="en-US" smtClean="0"/>
                      <a:pPr/>
                      <a:t>[WAARDE]</a:t>
                    </a:fld>
                    <a:r>
                      <a:rPr lang="en-US"/>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1CC-4B62-B31D-1FEF0A777141}"/>
                </c:ext>
              </c:extLst>
            </c:dLbl>
            <c:dLbl>
              <c:idx val="1"/>
              <c:tx>
                <c:rich>
                  <a:bodyPr/>
                  <a:lstStyle/>
                  <a:p>
                    <a:fld id="{74FA03B8-69E1-4059-89EA-BC8F0A3461EA}" type="VALUE">
                      <a:rPr lang="en-US" smtClean="0"/>
                      <a:pPr/>
                      <a:t>[WAARDE]</a:t>
                    </a:fld>
                    <a:r>
                      <a:rPr lang="en-US"/>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E1CC-4B62-B31D-1FEF0A777141}"/>
                </c:ext>
              </c:extLst>
            </c:dLbl>
            <c:dLbl>
              <c:idx val="2"/>
              <c:tx>
                <c:rich>
                  <a:bodyPr/>
                  <a:lstStyle/>
                  <a:p>
                    <a:fld id="{993BF635-6B14-425B-A3C0-03C4DCF31B57}" type="VALUE">
                      <a:rPr lang="en-US" smtClean="0"/>
                      <a:pPr/>
                      <a:t>[WAARDE]</a:t>
                    </a:fld>
                    <a:r>
                      <a:rPr lang="en-US"/>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E1CC-4B62-B31D-1FEF0A777141}"/>
                </c:ext>
              </c:extLst>
            </c:dLbl>
            <c:dLbl>
              <c:idx val="3"/>
              <c:tx>
                <c:rich>
                  <a:bodyPr/>
                  <a:lstStyle/>
                  <a:p>
                    <a:fld id="{4E37B319-35DD-4994-8FEA-013F1726F59B}" type="VALUE">
                      <a:rPr lang="en-US" smtClean="0"/>
                      <a:pPr/>
                      <a:t>[WAARDE]</a:t>
                    </a:fld>
                    <a:r>
                      <a:rPr lang="en-US"/>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E1CC-4B62-B31D-1FEF0A777141}"/>
                </c:ext>
              </c:extLst>
            </c:dLbl>
            <c:dLbl>
              <c:idx val="4"/>
              <c:tx>
                <c:rich>
                  <a:bodyPr/>
                  <a:lstStyle/>
                  <a:p>
                    <a:fld id="{D6D8F84B-01F0-40BB-90B3-C04FFDE8BF83}" type="VALUE">
                      <a:rPr lang="en-US" smtClean="0"/>
                      <a:pPr/>
                      <a:t>[WAARDE]</a:t>
                    </a:fld>
                    <a:r>
                      <a:rPr lang="en-US"/>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E1CC-4B62-B31D-1FEF0A777141}"/>
                </c:ext>
              </c:extLst>
            </c:dLbl>
            <c:dLbl>
              <c:idx val="5"/>
              <c:tx>
                <c:rich>
                  <a:bodyPr/>
                  <a:lstStyle/>
                  <a:p>
                    <a:fld id="{877F0A0E-44B1-4394-B7DD-83E4C5D11B94}" type="VALUE">
                      <a:rPr lang="en-US" smtClean="0"/>
                      <a:pPr/>
                      <a:t>[WAARDE]</a:t>
                    </a:fld>
                    <a:r>
                      <a:rPr lang="en-US"/>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E1CC-4B62-B31D-1FEF0A77714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5"/>
                    </a:solidFill>
                    <a:latin typeface="Lato regular" panose="020F0502020204030203" pitchFamily="34" charset="0"/>
                    <a:ea typeface="Lato regular" panose="020F0502020204030203" pitchFamily="34" charset="0"/>
                    <a:cs typeface="Lato regular" panose="020F0502020204030203" pitchFamily="34" charset="0"/>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Q2 2025</c:v>
                </c:pt>
                <c:pt idx="1">
                  <c:v>Q3 2025 t/m Q2 2026</c:v>
                </c:pt>
                <c:pt idx="2">
                  <c:v>Q3 2026 t/m Q2 2027</c:v>
                </c:pt>
                <c:pt idx="3">
                  <c:v>Q3 2027 t/m Q2 2028</c:v>
                </c:pt>
                <c:pt idx="4">
                  <c:v>Q3 2028 t/m Q2 2029</c:v>
                </c:pt>
                <c:pt idx="5">
                  <c:v>Q3 2029 t/m Q2 2030</c:v>
                </c:pt>
              </c:strCache>
            </c:strRef>
          </c:cat>
          <c:val>
            <c:numRef>
              <c:f>Sheet1!$D$2:$D$7</c:f>
              <c:numCache>
                <c:formatCode>0</c:formatCode>
                <c:ptCount val="6"/>
                <c:pt idx="0" formatCode="0.0">
                  <c:v>5.6623271276174558E-2</c:v>
                </c:pt>
                <c:pt idx="1">
                  <c:v>50.653419607391484</c:v>
                </c:pt>
                <c:pt idx="2">
                  <c:v>118.20309377462053</c:v>
                </c:pt>
                <c:pt idx="3">
                  <c:v>149.10871342209924</c:v>
                </c:pt>
                <c:pt idx="4">
                  <c:v>182.07131745409623</c:v>
                </c:pt>
                <c:pt idx="5">
                  <c:v>206.17636411547073</c:v>
                </c:pt>
              </c:numCache>
            </c:numRef>
          </c:val>
          <c:smooth val="0"/>
          <c:extLst>
            <c:ext xmlns:c16="http://schemas.microsoft.com/office/drawing/2014/chart" uri="{C3380CC4-5D6E-409C-BE32-E72D297353CC}">
              <c16:uniqueId val="{00000002-E1CC-4B62-B31D-1FEF0A777141}"/>
            </c:ext>
          </c:extLst>
        </c:ser>
        <c:ser>
          <c:idx val="3"/>
          <c:order val="3"/>
          <c:tx>
            <c:strRef>
              <c:f>Sheet1!$E$1</c:f>
              <c:strCache>
                <c:ptCount val="1"/>
                <c:pt idx="0">
                  <c:v>Ontwikkeling personeelstekort volgens regioplan (oplopend naar 2200 natuurlijke personen (~1470 fte) in 2032)</c:v>
                </c:pt>
              </c:strCache>
            </c:strRef>
          </c:tx>
          <c:spPr>
            <a:ln w="19050" cap="rnd">
              <a:solidFill>
                <a:schemeClr val="accent3">
                  <a:lumMod val="60000"/>
                  <a:lumOff val="40000"/>
                </a:schemeClr>
              </a:solidFill>
              <a:prstDash val="dash"/>
              <a:round/>
            </a:ln>
            <a:effectLst/>
          </c:spPr>
          <c:marker>
            <c:symbol val="none"/>
          </c:marker>
          <c:dLbls>
            <c:dLbl>
              <c:idx val="0"/>
              <c:tx>
                <c:rich>
                  <a:bodyPr/>
                  <a:lstStyle/>
                  <a:p>
                    <a:fld id="{2B12D8EF-351D-4037-B03C-712451DB52BB}" type="VALUE">
                      <a:rPr lang="en-US" smtClean="0"/>
                      <a:pPr/>
                      <a:t>[WAARDE]</a:t>
                    </a:fld>
                    <a:r>
                      <a:rPr lang="en-US" baseline="0"/>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1CC-4B62-B31D-1FEF0A777141}"/>
                </c:ext>
              </c:extLst>
            </c:dLbl>
            <c:dLbl>
              <c:idx val="1"/>
              <c:tx>
                <c:rich>
                  <a:bodyPr/>
                  <a:lstStyle/>
                  <a:p>
                    <a:fld id="{7200E3B8-7910-47C8-B8C6-8395861698A2}" type="VALUE">
                      <a:rPr lang="en-US" smtClean="0"/>
                      <a:pPr/>
                      <a:t>[WAARDE]</a:t>
                    </a:fld>
                    <a:r>
                      <a:rPr lang="en-US" baseline="0"/>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1CC-4B62-B31D-1FEF0A777141}"/>
                </c:ext>
              </c:extLst>
            </c:dLbl>
            <c:dLbl>
              <c:idx val="2"/>
              <c:tx>
                <c:rich>
                  <a:bodyPr/>
                  <a:lstStyle/>
                  <a:p>
                    <a:fld id="{E75B00F2-0768-4F5F-85CC-83AC67E908B7}" type="VALUE">
                      <a:rPr lang="en-US" smtClean="0"/>
                      <a:pPr/>
                      <a:t>[WAARDE]</a:t>
                    </a:fld>
                    <a:r>
                      <a:rPr lang="en-US"/>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1CC-4B62-B31D-1FEF0A777141}"/>
                </c:ext>
              </c:extLst>
            </c:dLbl>
            <c:dLbl>
              <c:idx val="3"/>
              <c:tx>
                <c:rich>
                  <a:bodyPr/>
                  <a:lstStyle/>
                  <a:p>
                    <a:fld id="{A3AFBDA8-3076-4D2A-B657-A0D03E30099A}" type="VALUE">
                      <a:rPr lang="en-US" smtClean="0"/>
                      <a:pPr/>
                      <a:t>[WAARDE]</a:t>
                    </a:fld>
                    <a:r>
                      <a:rPr lang="en-US"/>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E1CC-4B62-B31D-1FEF0A777141}"/>
                </c:ext>
              </c:extLst>
            </c:dLbl>
            <c:dLbl>
              <c:idx val="4"/>
              <c:tx>
                <c:rich>
                  <a:bodyPr/>
                  <a:lstStyle/>
                  <a:p>
                    <a:fld id="{FFF697EC-C09E-4201-86AC-15927116DBA8}" type="VALUE">
                      <a:rPr lang="en-US" smtClean="0"/>
                      <a:pPr/>
                      <a:t>[WAARDE]</a:t>
                    </a:fld>
                    <a:r>
                      <a:rPr lang="en-US"/>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1CC-4B62-B31D-1FEF0A777141}"/>
                </c:ext>
              </c:extLst>
            </c:dLbl>
            <c:dLbl>
              <c:idx val="5"/>
              <c:tx>
                <c:rich>
                  <a:bodyPr/>
                  <a:lstStyle/>
                  <a:p>
                    <a:fld id="{78D1F652-D584-42D4-AB7E-6F56074E5E67}" type="VALUE">
                      <a:rPr lang="en-US" smtClean="0"/>
                      <a:pPr/>
                      <a:t>[WAARDE]</a:t>
                    </a:fld>
                    <a:r>
                      <a:rPr lang="en-US"/>
                      <a:t> fte</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1CC-4B62-B31D-1FEF0A77714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solidFill>
                    <a:latin typeface="Lato regular" panose="020F0502020204030203" pitchFamily="34" charset="0"/>
                    <a:ea typeface="Lato regular" panose="020F0502020204030203" pitchFamily="34" charset="0"/>
                    <a:cs typeface="Lato regular" panose="020F0502020204030203" pitchFamily="34" charset="0"/>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Q2 2025</c:v>
                </c:pt>
                <c:pt idx="1">
                  <c:v>Q3 2025 t/m Q2 2026</c:v>
                </c:pt>
                <c:pt idx="2">
                  <c:v>Q3 2026 t/m Q2 2027</c:v>
                </c:pt>
                <c:pt idx="3">
                  <c:v>Q3 2027 t/m Q2 2028</c:v>
                </c:pt>
                <c:pt idx="4">
                  <c:v>Q3 2028 t/m Q2 2029</c:v>
                </c:pt>
                <c:pt idx="5">
                  <c:v>Q3 2029 t/m Q2 2030</c:v>
                </c:pt>
              </c:strCache>
            </c:strRef>
          </c:cat>
          <c:val>
            <c:numRef>
              <c:f>Sheet1!$E$2:$E$7</c:f>
              <c:numCache>
                <c:formatCode>General</c:formatCode>
                <c:ptCount val="6"/>
                <c:pt idx="0">
                  <c:v>670</c:v>
                </c:pt>
                <c:pt idx="1">
                  <c:v>670</c:v>
                </c:pt>
                <c:pt idx="2">
                  <c:v>670</c:v>
                </c:pt>
                <c:pt idx="3">
                  <c:v>804</c:v>
                </c:pt>
                <c:pt idx="4">
                  <c:v>871</c:v>
                </c:pt>
                <c:pt idx="5">
                  <c:v>1005.0000000000001</c:v>
                </c:pt>
              </c:numCache>
            </c:numRef>
          </c:val>
          <c:smooth val="0"/>
          <c:extLst>
            <c:ext xmlns:c16="http://schemas.microsoft.com/office/drawing/2014/chart" uri="{C3380CC4-5D6E-409C-BE32-E72D297353CC}">
              <c16:uniqueId val="{00000004-E1CC-4B62-B31D-1FEF0A777141}"/>
            </c:ext>
          </c:extLst>
        </c:ser>
        <c:ser>
          <c:idx val="4"/>
          <c:order val="4"/>
          <c:tx>
            <c:strRef>
              <c:f>Sheet1!$F$1</c:f>
              <c:strCache>
                <c:ptCount val="1"/>
                <c:pt idx="0">
                  <c:v>Beoogde impact op personeelstekort in 2032 vanuit regioplan</c:v>
                </c:pt>
              </c:strCache>
            </c:strRef>
          </c:tx>
          <c:spPr>
            <a:ln w="19050" cap="rnd">
              <a:solidFill>
                <a:schemeClr val="accent4"/>
              </a:solidFill>
              <a:prstDash val="dash"/>
              <a:round/>
            </a:ln>
            <a:effectLst/>
          </c:spPr>
          <c:marker>
            <c:symbol val="none"/>
          </c:marker>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accent4"/>
                        </a:solidFill>
                        <a:latin typeface="Lato regular" panose="020F0502020204030203" pitchFamily="34" charset="0"/>
                        <a:ea typeface="Lato regular" panose="020F0502020204030203" pitchFamily="34" charset="0"/>
                        <a:cs typeface="Lato regular" panose="020F0502020204030203" pitchFamily="34" charset="0"/>
                      </a:defRPr>
                    </a:pPr>
                    <a:fld id="{3C110661-85CB-4371-8A3A-1EDAF7E5CBA6}" type="VALUE">
                      <a:rPr lang="en-US" sz="1000" smtClean="0">
                        <a:solidFill>
                          <a:schemeClr val="accent4"/>
                        </a:solidFill>
                      </a:rPr>
                      <a:pPr>
                        <a:defRPr sz="1000">
                          <a:solidFill>
                            <a:schemeClr val="accent4"/>
                          </a:solidFill>
                        </a:defRPr>
                      </a:pPr>
                      <a:t>[WAARDE]</a:t>
                    </a:fld>
                    <a:r>
                      <a:rPr lang="en-US" sz="1000">
                        <a:solidFill>
                          <a:schemeClr val="accent4"/>
                        </a:solidFill>
                      </a:rPr>
                      <a:t> </a:t>
                    </a:r>
                    <a:r>
                      <a:rPr lang="en-US" sz="1000" err="1">
                        <a:solidFill>
                          <a:schemeClr val="accent4"/>
                        </a:solidFill>
                      </a:rPr>
                      <a:t>fte</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4"/>
                      </a:solidFill>
                      <a:latin typeface="Lato regular" panose="020F0502020204030203" pitchFamily="34" charset="0"/>
                      <a:ea typeface="Lato regular" panose="020F0502020204030203" pitchFamily="34" charset="0"/>
                      <a:cs typeface="Lato regular" panose="020F0502020204030203" pitchFamily="34" charset="0"/>
                    </a:defRPr>
                  </a:pPr>
                  <a:endParaRPr lang="nl-NL"/>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75-48D0-AC35-02177CC88788}"/>
                </c:ext>
              </c:extLst>
            </c:dLbl>
            <c:dLbl>
              <c:idx val="1"/>
              <c:delete val="1"/>
              <c:extLst>
                <c:ext xmlns:c15="http://schemas.microsoft.com/office/drawing/2012/chart" uri="{CE6537A1-D6FC-4f65-9D91-7224C49458BB}"/>
                <c:ext xmlns:c16="http://schemas.microsoft.com/office/drawing/2014/chart" uri="{C3380CC4-5D6E-409C-BE32-E72D297353CC}">
                  <c16:uniqueId val="{00000001-4B75-48D0-AC35-02177CC88788}"/>
                </c:ext>
              </c:extLst>
            </c:dLbl>
            <c:dLbl>
              <c:idx val="2"/>
              <c:delete val="1"/>
              <c:extLst>
                <c:ext xmlns:c15="http://schemas.microsoft.com/office/drawing/2012/chart" uri="{CE6537A1-D6FC-4f65-9D91-7224C49458BB}"/>
                <c:ext xmlns:c16="http://schemas.microsoft.com/office/drawing/2014/chart" uri="{C3380CC4-5D6E-409C-BE32-E72D297353CC}">
                  <c16:uniqueId val="{00000002-4B75-48D0-AC35-02177CC88788}"/>
                </c:ext>
              </c:extLst>
            </c:dLbl>
            <c:dLbl>
              <c:idx val="3"/>
              <c:delete val="1"/>
              <c:extLst>
                <c:ext xmlns:c15="http://schemas.microsoft.com/office/drawing/2012/chart" uri="{CE6537A1-D6FC-4f65-9D91-7224C49458BB}"/>
                <c:ext xmlns:c16="http://schemas.microsoft.com/office/drawing/2014/chart" uri="{C3380CC4-5D6E-409C-BE32-E72D297353CC}">
                  <c16:uniqueId val="{00000003-4B75-48D0-AC35-02177CC88788}"/>
                </c:ext>
              </c:extLst>
            </c:dLbl>
            <c:dLbl>
              <c:idx val="4"/>
              <c:delete val="1"/>
              <c:extLst>
                <c:ext xmlns:c15="http://schemas.microsoft.com/office/drawing/2012/chart" uri="{CE6537A1-D6FC-4f65-9D91-7224C49458BB}"/>
                <c:ext xmlns:c16="http://schemas.microsoft.com/office/drawing/2014/chart" uri="{C3380CC4-5D6E-409C-BE32-E72D297353CC}">
                  <c16:uniqueId val="{00000004-4B75-48D0-AC35-02177CC88788}"/>
                </c:ext>
              </c:extLst>
            </c:dLbl>
            <c:dLbl>
              <c:idx val="5"/>
              <c:delete val="1"/>
              <c:extLst>
                <c:ext xmlns:c15="http://schemas.microsoft.com/office/drawing/2012/chart" uri="{CE6537A1-D6FC-4f65-9D91-7224C49458BB}"/>
                <c:ext xmlns:c16="http://schemas.microsoft.com/office/drawing/2014/chart" uri="{C3380CC4-5D6E-409C-BE32-E72D297353CC}">
                  <c16:uniqueId val="{00000005-4B75-48D0-AC35-02177CC887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Lato regular" panose="020F0502020204030203" pitchFamily="34" charset="0"/>
                    <a:ea typeface="Lato regular" panose="020F0502020204030203" pitchFamily="34" charset="0"/>
                    <a:cs typeface="Lato regular" panose="020F0502020204030203"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Q2 2025</c:v>
                </c:pt>
                <c:pt idx="1">
                  <c:v>Q3 2025 t/m Q2 2026</c:v>
                </c:pt>
                <c:pt idx="2">
                  <c:v>Q3 2026 t/m Q2 2027</c:v>
                </c:pt>
                <c:pt idx="3">
                  <c:v>Q3 2027 t/m Q2 2028</c:v>
                </c:pt>
                <c:pt idx="4">
                  <c:v>Q3 2028 t/m Q2 2029</c:v>
                </c:pt>
                <c:pt idx="5">
                  <c:v>Q3 2029 t/m Q2 2030</c:v>
                </c:pt>
              </c:strCache>
            </c:strRef>
          </c:cat>
          <c:val>
            <c:numRef>
              <c:f>Sheet1!$F$2:$F$7</c:f>
              <c:numCache>
                <c:formatCode>General</c:formatCode>
                <c:ptCount val="6"/>
                <c:pt idx="0">
                  <c:v>536</c:v>
                </c:pt>
                <c:pt idx="1">
                  <c:v>536</c:v>
                </c:pt>
                <c:pt idx="2">
                  <c:v>536</c:v>
                </c:pt>
                <c:pt idx="3">
                  <c:v>536</c:v>
                </c:pt>
                <c:pt idx="4">
                  <c:v>536</c:v>
                </c:pt>
                <c:pt idx="5">
                  <c:v>536</c:v>
                </c:pt>
              </c:numCache>
            </c:numRef>
          </c:val>
          <c:smooth val="0"/>
          <c:extLst>
            <c:ext xmlns:c16="http://schemas.microsoft.com/office/drawing/2014/chart" uri="{C3380CC4-5D6E-409C-BE32-E72D297353CC}">
              <c16:uniqueId val="{00000015-E1CC-4B62-B31D-1FEF0A777141}"/>
            </c:ext>
          </c:extLst>
        </c:ser>
        <c:dLbls>
          <c:showLegendKey val="0"/>
          <c:showVal val="0"/>
          <c:showCatName val="0"/>
          <c:showSerName val="0"/>
          <c:showPercent val="0"/>
          <c:showBubbleSize val="0"/>
        </c:dLbls>
        <c:marker val="1"/>
        <c:smooth val="0"/>
        <c:axId val="543610576"/>
        <c:axId val="543624496"/>
      </c:lineChart>
      <c:catAx>
        <c:axId val="54361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Lato regular" panose="020F0502020204030203" pitchFamily="34" charset="0"/>
                <a:ea typeface="Lato regular" panose="020F0502020204030203" pitchFamily="34" charset="0"/>
                <a:cs typeface="Lato regular" panose="020F0502020204030203" pitchFamily="34" charset="0"/>
              </a:defRPr>
            </a:pPr>
            <a:endParaRPr lang="nl-NL"/>
          </a:p>
        </c:txPr>
        <c:crossAx val="543624496"/>
        <c:crosses val="autoZero"/>
        <c:auto val="1"/>
        <c:lblAlgn val="ctr"/>
        <c:lblOffset val="100"/>
        <c:noMultiLvlLbl val="0"/>
      </c:catAx>
      <c:valAx>
        <c:axId val="543624496"/>
        <c:scaling>
          <c:orientation val="minMax"/>
        </c:scaling>
        <c:delete val="1"/>
        <c:axPos val="l"/>
        <c:numFmt formatCode="0.0" sourceLinked="1"/>
        <c:majorTickMark val="none"/>
        <c:minorTickMark val="none"/>
        <c:tickLblPos val="nextTo"/>
        <c:crossAx val="54361057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ato regular" panose="020F0502020204030203" pitchFamily="34" charset="0"/>
          <a:ea typeface="Lato regular" panose="020F0502020204030203" pitchFamily="34" charset="0"/>
          <a:cs typeface="Lato regular" panose="020F0502020204030203" pitchFamily="34" charset="0"/>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8B662-3EC2-4730-8D14-24EBBCFCC8C9}" type="doc">
      <dgm:prSet loTypeId="urn:microsoft.com/office/officeart/2005/8/layout/pyramid1" loCatId="pyramid" qsTypeId="urn:microsoft.com/office/officeart/2005/8/quickstyle/simple1" qsCatId="simple" csTypeId="urn:microsoft.com/office/officeart/2005/8/colors/accent1_2" csCatId="accent1" phldr="1"/>
      <dgm:spPr/>
    </dgm:pt>
    <dgm:pt modelId="{145C73F9-6D0E-463A-83EA-50844382325C}">
      <dgm:prSet phldrT="[Text]" custT="1"/>
      <dgm:spPr>
        <a:solidFill>
          <a:schemeClr val="accent2">
            <a:lumMod val="75000"/>
          </a:schemeClr>
        </a:solidFill>
        <a:ln>
          <a:solidFill>
            <a:srgbClr val="4B4D4E"/>
          </a:solidFill>
        </a:ln>
      </dgm:spPr>
      <dgm:t>
        <a:bodyPr tIns="180000"/>
        <a:lstStyle/>
        <a:p>
          <a:pPr marL="0" rtl="0">
            <a:spcAft>
              <a:spcPts val="0"/>
            </a:spcAft>
          </a:pPr>
          <a:endParaRPr lang="nl-NL" sz="1000">
            <a:solidFill>
              <a:schemeClr val="bg1"/>
            </a:solidFill>
            <a:latin typeface="HelveticaNowDisplay Light"/>
            <a:cs typeface="HelveticaNowDisplay Light"/>
          </a:endParaRPr>
        </a:p>
      </dgm:t>
    </dgm:pt>
    <dgm:pt modelId="{0EE5DB84-8E99-4CFD-9F3F-186B59CFB427}" type="parTrans" cxnId="{CCFE7475-0873-49C5-8388-13A7149C7058}">
      <dgm:prSet/>
      <dgm:spPr/>
      <dgm:t>
        <a:bodyPr/>
        <a:lstStyle/>
        <a:p>
          <a:endParaRPr lang="en-NL"/>
        </a:p>
      </dgm:t>
    </dgm:pt>
    <dgm:pt modelId="{96D0F955-EEA9-4792-BE8E-55F149BADFA1}" type="sibTrans" cxnId="{CCFE7475-0873-49C5-8388-13A7149C7058}">
      <dgm:prSet/>
      <dgm:spPr/>
      <dgm:t>
        <a:bodyPr/>
        <a:lstStyle/>
        <a:p>
          <a:endParaRPr lang="en-NL"/>
        </a:p>
      </dgm:t>
    </dgm:pt>
    <dgm:pt modelId="{3A238711-D71E-494F-BA73-460E7C2C91DD}">
      <dgm:prSet phldrT="[Text]" custT="1"/>
      <dgm:spPr>
        <a:solidFill>
          <a:schemeClr val="accent2">
            <a:lumMod val="60000"/>
            <a:lumOff val="40000"/>
          </a:schemeClr>
        </a:solidFill>
        <a:ln>
          <a:solidFill>
            <a:srgbClr val="4B4D4E"/>
          </a:solidFill>
        </a:ln>
      </dgm:spPr>
      <dgm:t>
        <a:bodyPr/>
        <a:lstStyle/>
        <a:p>
          <a:pPr rtl="0"/>
          <a:r>
            <a:rPr lang="nl-NL" sz="1200" b="1">
              <a:solidFill>
                <a:schemeClr val="accent2">
                  <a:lumMod val="50000"/>
                </a:schemeClr>
              </a:solidFill>
              <a:latin typeface="Raleway" pitchFamily="2" charset="0"/>
              <a:ea typeface="Lato" panose="020F0502020204030203" pitchFamily="34" charset="0"/>
              <a:cs typeface="Lato" panose="020F0502020204030203" pitchFamily="34" charset="0"/>
            </a:rPr>
            <a:t>Kunnen </a:t>
          </a:r>
        </a:p>
        <a:p>
          <a:r>
            <a:rPr lang="nl-NL" sz="100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Bekwaamheid tot veranderen</a:t>
          </a:r>
        </a:p>
      </dgm:t>
    </dgm:pt>
    <dgm:pt modelId="{B69ADE07-0C4E-490A-8460-D5EF032321F3}" type="parTrans" cxnId="{46A72CFC-F9EF-482E-9703-A2BBA6136E35}">
      <dgm:prSet/>
      <dgm:spPr/>
      <dgm:t>
        <a:bodyPr/>
        <a:lstStyle/>
        <a:p>
          <a:endParaRPr lang="en-NL"/>
        </a:p>
      </dgm:t>
    </dgm:pt>
    <dgm:pt modelId="{025F54CC-88F9-4AA1-A7BD-77BBD333AEF8}" type="sibTrans" cxnId="{46A72CFC-F9EF-482E-9703-A2BBA6136E35}">
      <dgm:prSet/>
      <dgm:spPr/>
      <dgm:t>
        <a:bodyPr/>
        <a:lstStyle/>
        <a:p>
          <a:endParaRPr lang="en-NL"/>
        </a:p>
      </dgm:t>
    </dgm:pt>
    <dgm:pt modelId="{9EC91D03-708F-418F-AEB7-77164DDF2FB0}">
      <dgm:prSet phldrT="[Text]" custT="1"/>
      <dgm:spPr>
        <a:solidFill>
          <a:schemeClr val="accent2">
            <a:lumMod val="40000"/>
            <a:lumOff val="60000"/>
          </a:schemeClr>
        </a:solidFill>
        <a:ln>
          <a:solidFill>
            <a:srgbClr val="4B4D4E"/>
          </a:solidFill>
        </a:ln>
      </dgm:spPr>
      <dgm:t>
        <a:bodyPr/>
        <a:lstStyle/>
        <a:p>
          <a:r>
            <a:rPr lang="nl-NL" sz="1200" b="1">
              <a:solidFill>
                <a:schemeClr val="accent2">
                  <a:lumMod val="50000"/>
                </a:schemeClr>
              </a:solidFill>
              <a:latin typeface="Raleway" pitchFamily="2" charset="0"/>
              <a:ea typeface="Lato" panose="020F0502020204030203" pitchFamily="34" charset="0"/>
              <a:cs typeface="Lato" panose="020F0502020204030203" pitchFamily="34" charset="0"/>
            </a:rPr>
            <a:t>Willen</a:t>
          </a:r>
          <a:endParaRPr lang="nl-NL" sz="1200">
            <a:solidFill>
              <a:schemeClr val="accent2">
                <a:lumMod val="50000"/>
              </a:schemeClr>
            </a:solidFill>
            <a:latin typeface="Raleway" pitchFamily="2" charset="0"/>
            <a:ea typeface="Lato" panose="020F0502020204030203" pitchFamily="34" charset="0"/>
            <a:cs typeface="Lato" panose="020F0502020204030203" pitchFamily="34" charset="0"/>
          </a:endParaRPr>
        </a:p>
        <a:p>
          <a:r>
            <a:rPr lang="nl-NL" sz="100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Bereidheid tot veranderen</a:t>
          </a:r>
          <a:endParaRPr lang="nl-NL" sz="1000">
            <a:solidFill>
              <a:schemeClr val="accent2">
                <a:lumMod val="50000"/>
              </a:schemeClr>
            </a:solidFill>
            <a:highlight>
              <a:srgbClr val="FFFF00"/>
            </a:highlight>
            <a:latin typeface="Lato" panose="020F0502020204030203" pitchFamily="34" charset="0"/>
            <a:ea typeface="Lato" panose="020F0502020204030203" pitchFamily="34" charset="0"/>
            <a:cs typeface="Lato" panose="020F0502020204030203" pitchFamily="34" charset="0"/>
          </a:endParaRPr>
        </a:p>
      </dgm:t>
    </dgm:pt>
    <dgm:pt modelId="{38A61FFA-4E69-4E6C-97C9-7F53F23FF986}" type="parTrans" cxnId="{0C684C7B-068C-4A97-8400-7AC1B6B86CE2}">
      <dgm:prSet/>
      <dgm:spPr/>
      <dgm:t>
        <a:bodyPr/>
        <a:lstStyle/>
        <a:p>
          <a:endParaRPr lang="en-NL"/>
        </a:p>
      </dgm:t>
    </dgm:pt>
    <dgm:pt modelId="{AC8B491E-4D3C-471B-8FA7-371AF25C0B30}" type="sibTrans" cxnId="{0C684C7B-068C-4A97-8400-7AC1B6B86CE2}">
      <dgm:prSet/>
      <dgm:spPr/>
      <dgm:t>
        <a:bodyPr/>
        <a:lstStyle/>
        <a:p>
          <a:endParaRPr lang="en-NL"/>
        </a:p>
      </dgm:t>
    </dgm:pt>
    <dgm:pt modelId="{4AA0E920-F5C7-4AF6-8E56-8BDA145AE8D3}">
      <dgm:prSet phldrT="[Text]" custT="1"/>
      <dgm:spPr>
        <a:solidFill>
          <a:schemeClr val="accent2">
            <a:lumMod val="20000"/>
            <a:lumOff val="80000"/>
          </a:schemeClr>
        </a:solidFill>
        <a:ln>
          <a:solidFill>
            <a:srgbClr val="4B4D4E"/>
          </a:solidFill>
        </a:ln>
      </dgm:spPr>
      <dgm:t>
        <a:bodyPr/>
        <a:lstStyle/>
        <a:p>
          <a:r>
            <a:rPr lang="nl-NL" sz="1200" b="1">
              <a:solidFill>
                <a:schemeClr val="accent2">
                  <a:lumMod val="50000"/>
                </a:schemeClr>
              </a:solidFill>
              <a:latin typeface="Raleway" pitchFamily="2" charset="0"/>
              <a:ea typeface="Lato" panose="020F0502020204030203" pitchFamily="34" charset="0"/>
              <a:cs typeface="Lato" panose="020F0502020204030203" pitchFamily="34" charset="0"/>
            </a:rPr>
            <a:t>Snappen</a:t>
          </a:r>
          <a:endParaRPr lang="nl-NL" sz="1200">
            <a:solidFill>
              <a:schemeClr val="accent2">
                <a:lumMod val="50000"/>
              </a:schemeClr>
            </a:solidFill>
            <a:latin typeface="Raleway" pitchFamily="2" charset="0"/>
            <a:ea typeface="Lato" panose="020F0502020204030203" pitchFamily="34" charset="0"/>
            <a:cs typeface="Lato" panose="020F0502020204030203" pitchFamily="34" charset="0"/>
          </a:endParaRPr>
        </a:p>
        <a:p>
          <a:pPr rtl="0"/>
          <a:r>
            <a:rPr lang="nl-NL" sz="100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Noodzaak tot veranderen</a:t>
          </a:r>
          <a:endParaRPr lang="nl-NL" sz="1000">
            <a:solidFill>
              <a:schemeClr val="accent2">
                <a:lumMod val="50000"/>
              </a:schemeClr>
            </a:solidFill>
            <a:highlight>
              <a:srgbClr val="FFFF00"/>
            </a:highlight>
            <a:latin typeface="Lato" panose="020F0502020204030203" pitchFamily="34" charset="0"/>
            <a:ea typeface="Lato" panose="020F0502020204030203" pitchFamily="34" charset="0"/>
            <a:cs typeface="Lato" panose="020F0502020204030203" pitchFamily="34" charset="0"/>
          </a:endParaRPr>
        </a:p>
      </dgm:t>
    </dgm:pt>
    <dgm:pt modelId="{C19A4AFD-DE34-4D62-8770-EBA3DF3A7356}" type="parTrans" cxnId="{E9B3A7B7-AC29-4F1B-AEF1-1E95436F32DB}">
      <dgm:prSet/>
      <dgm:spPr/>
      <dgm:t>
        <a:bodyPr/>
        <a:lstStyle/>
        <a:p>
          <a:endParaRPr lang="en-NL"/>
        </a:p>
      </dgm:t>
    </dgm:pt>
    <dgm:pt modelId="{D998AD38-D05E-4E40-8CE7-6E49ABBB18AC}" type="sibTrans" cxnId="{E9B3A7B7-AC29-4F1B-AEF1-1E95436F32DB}">
      <dgm:prSet/>
      <dgm:spPr/>
      <dgm:t>
        <a:bodyPr/>
        <a:lstStyle/>
        <a:p>
          <a:endParaRPr lang="en-NL"/>
        </a:p>
      </dgm:t>
    </dgm:pt>
    <dgm:pt modelId="{FE4D33F9-931C-497F-9D71-EEB4B2972BC4}" type="pres">
      <dgm:prSet presAssocID="{F9F8B662-3EC2-4730-8D14-24EBBCFCC8C9}" presName="Name0" presStyleCnt="0">
        <dgm:presLayoutVars>
          <dgm:dir/>
          <dgm:animLvl val="lvl"/>
          <dgm:resizeHandles val="exact"/>
        </dgm:presLayoutVars>
      </dgm:prSet>
      <dgm:spPr/>
    </dgm:pt>
    <dgm:pt modelId="{4C614DA0-DAB6-441D-8113-81B5555F0EAD}" type="pres">
      <dgm:prSet presAssocID="{145C73F9-6D0E-463A-83EA-50844382325C}" presName="Name8" presStyleCnt="0"/>
      <dgm:spPr/>
    </dgm:pt>
    <dgm:pt modelId="{32391D77-EBCA-4525-99E2-3709D14A696C}" type="pres">
      <dgm:prSet presAssocID="{145C73F9-6D0E-463A-83EA-50844382325C}" presName="level" presStyleLbl="node1" presStyleIdx="0" presStyleCnt="4" custScaleX="100808" custScaleY="158029">
        <dgm:presLayoutVars>
          <dgm:chMax val="1"/>
          <dgm:bulletEnabled val="1"/>
        </dgm:presLayoutVars>
      </dgm:prSet>
      <dgm:spPr/>
    </dgm:pt>
    <dgm:pt modelId="{B650AB94-2389-4A61-B68D-0DF48FFE8B7F}" type="pres">
      <dgm:prSet presAssocID="{145C73F9-6D0E-463A-83EA-50844382325C}" presName="levelTx" presStyleLbl="revTx" presStyleIdx="0" presStyleCnt="0">
        <dgm:presLayoutVars>
          <dgm:chMax val="1"/>
          <dgm:bulletEnabled val="1"/>
        </dgm:presLayoutVars>
      </dgm:prSet>
      <dgm:spPr/>
    </dgm:pt>
    <dgm:pt modelId="{3E69F72A-188B-458A-8789-BB84E5446B02}" type="pres">
      <dgm:prSet presAssocID="{3A238711-D71E-494F-BA73-460E7C2C91DD}" presName="Name8" presStyleCnt="0"/>
      <dgm:spPr/>
    </dgm:pt>
    <dgm:pt modelId="{0DBEEBB2-9FE7-48CC-A5EE-2C87CEC5BB72}" type="pres">
      <dgm:prSet presAssocID="{3A238711-D71E-494F-BA73-460E7C2C91DD}" presName="level" presStyleLbl="node1" presStyleIdx="1" presStyleCnt="4">
        <dgm:presLayoutVars>
          <dgm:chMax val="1"/>
          <dgm:bulletEnabled val="1"/>
        </dgm:presLayoutVars>
      </dgm:prSet>
      <dgm:spPr/>
    </dgm:pt>
    <dgm:pt modelId="{53EBEB1E-FE03-41B4-B1DD-6BB7B3033024}" type="pres">
      <dgm:prSet presAssocID="{3A238711-D71E-494F-BA73-460E7C2C91DD}" presName="levelTx" presStyleLbl="revTx" presStyleIdx="0" presStyleCnt="0">
        <dgm:presLayoutVars>
          <dgm:chMax val="1"/>
          <dgm:bulletEnabled val="1"/>
        </dgm:presLayoutVars>
      </dgm:prSet>
      <dgm:spPr/>
    </dgm:pt>
    <dgm:pt modelId="{4E7ABE79-E0EF-49DA-9612-20E433E5FC84}" type="pres">
      <dgm:prSet presAssocID="{9EC91D03-708F-418F-AEB7-77164DDF2FB0}" presName="Name8" presStyleCnt="0"/>
      <dgm:spPr/>
    </dgm:pt>
    <dgm:pt modelId="{5BEFCFB8-7DD6-48E1-8E8A-84E7B0A17FDB}" type="pres">
      <dgm:prSet presAssocID="{9EC91D03-708F-418F-AEB7-77164DDF2FB0}" presName="level" presStyleLbl="node1" presStyleIdx="2" presStyleCnt="4">
        <dgm:presLayoutVars>
          <dgm:chMax val="1"/>
          <dgm:bulletEnabled val="1"/>
        </dgm:presLayoutVars>
      </dgm:prSet>
      <dgm:spPr/>
    </dgm:pt>
    <dgm:pt modelId="{3D5EE9A4-15A6-4855-8892-9599E583531C}" type="pres">
      <dgm:prSet presAssocID="{9EC91D03-708F-418F-AEB7-77164DDF2FB0}" presName="levelTx" presStyleLbl="revTx" presStyleIdx="0" presStyleCnt="0">
        <dgm:presLayoutVars>
          <dgm:chMax val="1"/>
          <dgm:bulletEnabled val="1"/>
        </dgm:presLayoutVars>
      </dgm:prSet>
      <dgm:spPr/>
    </dgm:pt>
    <dgm:pt modelId="{70A787AC-4747-418F-996B-178FC9EEC207}" type="pres">
      <dgm:prSet presAssocID="{4AA0E920-F5C7-4AF6-8E56-8BDA145AE8D3}" presName="Name8" presStyleCnt="0"/>
      <dgm:spPr/>
    </dgm:pt>
    <dgm:pt modelId="{F5B61684-B6AB-4F25-90B6-AC9CB6E82A44}" type="pres">
      <dgm:prSet presAssocID="{4AA0E920-F5C7-4AF6-8E56-8BDA145AE8D3}" presName="level" presStyleLbl="node1" presStyleIdx="3" presStyleCnt="4">
        <dgm:presLayoutVars>
          <dgm:chMax val="1"/>
          <dgm:bulletEnabled val="1"/>
        </dgm:presLayoutVars>
      </dgm:prSet>
      <dgm:spPr/>
    </dgm:pt>
    <dgm:pt modelId="{6BAD2017-1297-420B-BB71-50DEFC1E92A3}" type="pres">
      <dgm:prSet presAssocID="{4AA0E920-F5C7-4AF6-8E56-8BDA145AE8D3}" presName="levelTx" presStyleLbl="revTx" presStyleIdx="0" presStyleCnt="0">
        <dgm:presLayoutVars>
          <dgm:chMax val="1"/>
          <dgm:bulletEnabled val="1"/>
        </dgm:presLayoutVars>
      </dgm:prSet>
      <dgm:spPr/>
    </dgm:pt>
  </dgm:ptLst>
  <dgm:cxnLst>
    <dgm:cxn modelId="{78246610-57FC-4662-851D-08B1C3208297}" type="presOf" srcId="{9EC91D03-708F-418F-AEB7-77164DDF2FB0}" destId="{3D5EE9A4-15A6-4855-8892-9599E583531C}" srcOrd="1" destOrd="0" presId="urn:microsoft.com/office/officeart/2005/8/layout/pyramid1"/>
    <dgm:cxn modelId="{B3F9803B-DF2B-451F-BD57-CC708F0917AD}" type="presOf" srcId="{F9F8B662-3EC2-4730-8D14-24EBBCFCC8C9}" destId="{FE4D33F9-931C-497F-9D71-EEB4B2972BC4}" srcOrd="0" destOrd="0" presId="urn:microsoft.com/office/officeart/2005/8/layout/pyramid1"/>
    <dgm:cxn modelId="{E58CC34E-5822-4857-9E07-B183ECFF2808}" type="presOf" srcId="{3A238711-D71E-494F-BA73-460E7C2C91DD}" destId="{53EBEB1E-FE03-41B4-B1DD-6BB7B3033024}" srcOrd="1" destOrd="0" presId="urn:microsoft.com/office/officeart/2005/8/layout/pyramid1"/>
    <dgm:cxn modelId="{C01E2172-7D91-421D-ACF4-CDFD7BC1F02B}" type="presOf" srcId="{4AA0E920-F5C7-4AF6-8E56-8BDA145AE8D3}" destId="{6BAD2017-1297-420B-BB71-50DEFC1E92A3}" srcOrd="1" destOrd="0" presId="urn:microsoft.com/office/officeart/2005/8/layout/pyramid1"/>
    <dgm:cxn modelId="{CCFE7475-0873-49C5-8388-13A7149C7058}" srcId="{F9F8B662-3EC2-4730-8D14-24EBBCFCC8C9}" destId="{145C73F9-6D0E-463A-83EA-50844382325C}" srcOrd="0" destOrd="0" parTransId="{0EE5DB84-8E99-4CFD-9F3F-186B59CFB427}" sibTransId="{96D0F955-EEA9-4792-BE8E-55F149BADFA1}"/>
    <dgm:cxn modelId="{0C684C7B-068C-4A97-8400-7AC1B6B86CE2}" srcId="{F9F8B662-3EC2-4730-8D14-24EBBCFCC8C9}" destId="{9EC91D03-708F-418F-AEB7-77164DDF2FB0}" srcOrd="2" destOrd="0" parTransId="{38A61FFA-4E69-4E6C-97C9-7F53F23FF986}" sibTransId="{AC8B491E-4D3C-471B-8FA7-371AF25C0B30}"/>
    <dgm:cxn modelId="{3C33347E-5C4C-4297-8DF3-DB404B53EA10}" type="presOf" srcId="{3A238711-D71E-494F-BA73-460E7C2C91DD}" destId="{0DBEEBB2-9FE7-48CC-A5EE-2C87CEC5BB72}" srcOrd="0" destOrd="0" presId="urn:microsoft.com/office/officeart/2005/8/layout/pyramid1"/>
    <dgm:cxn modelId="{31CE798E-E93A-4CB1-A12B-9B1CABAD02AE}" type="presOf" srcId="{145C73F9-6D0E-463A-83EA-50844382325C}" destId="{32391D77-EBCA-4525-99E2-3709D14A696C}" srcOrd="0" destOrd="0" presId="urn:microsoft.com/office/officeart/2005/8/layout/pyramid1"/>
    <dgm:cxn modelId="{5F48EC92-C1C7-4B1D-9FD7-7141671AB7CC}" type="presOf" srcId="{145C73F9-6D0E-463A-83EA-50844382325C}" destId="{B650AB94-2389-4A61-B68D-0DF48FFE8B7F}" srcOrd="1" destOrd="0" presId="urn:microsoft.com/office/officeart/2005/8/layout/pyramid1"/>
    <dgm:cxn modelId="{D199CEA9-A7F6-4791-AED5-97E42E36B51E}" type="presOf" srcId="{4AA0E920-F5C7-4AF6-8E56-8BDA145AE8D3}" destId="{F5B61684-B6AB-4F25-90B6-AC9CB6E82A44}" srcOrd="0" destOrd="0" presId="urn:microsoft.com/office/officeart/2005/8/layout/pyramid1"/>
    <dgm:cxn modelId="{FFC1ABAA-9F89-49AE-AEDE-B80732807F6F}" type="presOf" srcId="{9EC91D03-708F-418F-AEB7-77164DDF2FB0}" destId="{5BEFCFB8-7DD6-48E1-8E8A-84E7B0A17FDB}" srcOrd="0" destOrd="0" presId="urn:microsoft.com/office/officeart/2005/8/layout/pyramid1"/>
    <dgm:cxn modelId="{E9B3A7B7-AC29-4F1B-AEF1-1E95436F32DB}" srcId="{F9F8B662-3EC2-4730-8D14-24EBBCFCC8C9}" destId="{4AA0E920-F5C7-4AF6-8E56-8BDA145AE8D3}" srcOrd="3" destOrd="0" parTransId="{C19A4AFD-DE34-4D62-8770-EBA3DF3A7356}" sibTransId="{D998AD38-D05E-4E40-8CE7-6E49ABBB18AC}"/>
    <dgm:cxn modelId="{46A72CFC-F9EF-482E-9703-A2BBA6136E35}" srcId="{F9F8B662-3EC2-4730-8D14-24EBBCFCC8C9}" destId="{3A238711-D71E-494F-BA73-460E7C2C91DD}" srcOrd="1" destOrd="0" parTransId="{B69ADE07-0C4E-490A-8460-D5EF032321F3}" sibTransId="{025F54CC-88F9-4AA1-A7BD-77BBD333AEF8}"/>
    <dgm:cxn modelId="{90079D98-925A-40B2-9CB4-7CA8F8CE8712}" type="presParOf" srcId="{FE4D33F9-931C-497F-9D71-EEB4B2972BC4}" destId="{4C614DA0-DAB6-441D-8113-81B5555F0EAD}" srcOrd="0" destOrd="0" presId="urn:microsoft.com/office/officeart/2005/8/layout/pyramid1"/>
    <dgm:cxn modelId="{E48B6ED6-C562-4974-8AB1-54D586B8D97C}" type="presParOf" srcId="{4C614DA0-DAB6-441D-8113-81B5555F0EAD}" destId="{32391D77-EBCA-4525-99E2-3709D14A696C}" srcOrd="0" destOrd="0" presId="urn:microsoft.com/office/officeart/2005/8/layout/pyramid1"/>
    <dgm:cxn modelId="{622763FA-B28E-4E19-8FD2-85DA3D4140ED}" type="presParOf" srcId="{4C614DA0-DAB6-441D-8113-81B5555F0EAD}" destId="{B650AB94-2389-4A61-B68D-0DF48FFE8B7F}" srcOrd="1" destOrd="0" presId="urn:microsoft.com/office/officeart/2005/8/layout/pyramid1"/>
    <dgm:cxn modelId="{92C95486-58B1-4115-B652-4F963053BC3A}" type="presParOf" srcId="{FE4D33F9-931C-497F-9D71-EEB4B2972BC4}" destId="{3E69F72A-188B-458A-8789-BB84E5446B02}" srcOrd="1" destOrd="0" presId="urn:microsoft.com/office/officeart/2005/8/layout/pyramid1"/>
    <dgm:cxn modelId="{AE85157C-EB62-4468-B86F-A6D8919AACE1}" type="presParOf" srcId="{3E69F72A-188B-458A-8789-BB84E5446B02}" destId="{0DBEEBB2-9FE7-48CC-A5EE-2C87CEC5BB72}" srcOrd="0" destOrd="0" presId="urn:microsoft.com/office/officeart/2005/8/layout/pyramid1"/>
    <dgm:cxn modelId="{FE15C6E6-62EB-4BAB-877F-70207556EF5F}" type="presParOf" srcId="{3E69F72A-188B-458A-8789-BB84E5446B02}" destId="{53EBEB1E-FE03-41B4-B1DD-6BB7B3033024}" srcOrd="1" destOrd="0" presId="urn:microsoft.com/office/officeart/2005/8/layout/pyramid1"/>
    <dgm:cxn modelId="{E449A18E-5F3C-4EAD-8535-1BFF6E78458E}" type="presParOf" srcId="{FE4D33F9-931C-497F-9D71-EEB4B2972BC4}" destId="{4E7ABE79-E0EF-49DA-9612-20E433E5FC84}" srcOrd="2" destOrd="0" presId="urn:microsoft.com/office/officeart/2005/8/layout/pyramid1"/>
    <dgm:cxn modelId="{37B1250B-329F-4ADD-9526-19BAE097B3F0}" type="presParOf" srcId="{4E7ABE79-E0EF-49DA-9612-20E433E5FC84}" destId="{5BEFCFB8-7DD6-48E1-8E8A-84E7B0A17FDB}" srcOrd="0" destOrd="0" presId="urn:microsoft.com/office/officeart/2005/8/layout/pyramid1"/>
    <dgm:cxn modelId="{6A17C5AE-CAFE-4337-9C58-01A7CB0DAC7C}" type="presParOf" srcId="{4E7ABE79-E0EF-49DA-9612-20E433E5FC84}" destId="{3D5EE9A4-15A6-4855-8892-9599E583531C}" srcOrd="1" destOrd="0" presId="urn:microsoft.com/office/officeart/2005/8/layout/pyramid1"/>
    <dgm:cxn modelId="{13CD5E1E-8B57-43DC-A812-339B55D005CD}" type="presParOf" srcId="{FE4D33F9-931C-497F-9D71-EEB4B2972BC4}" destId="{70A787AC-4747-418F-996B-178FC9EEC207}" srcOrd="3" destOrd="0" presId="urn:microsoft.com/office/officeart/2005/8/layout/pyramid1"/>
    <dgm:cxn modelId="{681CBE3D-60AD-4533-95EF-260169288A2E}" type="presParOf" srcId="{70A787AC-4747-418F-996B-178FC9EEC207}" destId="{F5B61684-B6AB-4F25-90B6-AC9CB6E82A44}" srcOrd="0" destOrd="0" presId="urn:microsoft.com/office/officeart/2005/8/layout/pyramid1"/>
    <dgm:cxn modelId="{1D9F69B3-4A70-45A9-B6C4-A053A36AE949}" type="presParOf" srcId="{70A787AC-4747-418F-996B-178FC9EEC207}" destId="{6BAD2017-1297-420B-BB71-50DEFC1E92A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91D77-EBCA-4525-99E2-3709D14A696C}">
      <dsp:nvSpPr>
        <dsp:cNvPr id="0" name=""/>
        <dsp:cNvSpPr/>
      </dsp:nvSpPr>
      <dsp:spPr>
        <a:xfrm>
          <a:off x="1308595" y="0"/>
          <a:ext cx="1395720" cy="1322339"/>
        </a:xfrm>
        <a:prstGeom prst="trapezoid">
          <a:avLst>
            <a:gd name="adj" fmla="val 52352"/>
          </a:avLst>
        </a:prstGeom>
        <a:solidFill>
          <a:schemeClr val="accent2">
            <a:lumMod val="75000"/>
          </a:schemeClr>
        </a:solidFill>
        <a:ln w="12700" cap="flat" cmpd="sng" algn="ctr">
          <a:solidFill>
            <a:srgbClr val="4B4D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80000" rIns="12700" bIns="12700" numCol="1" spcCol="1270" anchor="ctr" anchorCtr="0">
          <a:noAutofit/>
        </a:bodyPr>
        <a:lstStyle/>
        <a:p>
          <a:pPr marL="0" lvl="0" indent="0" algn="ctr" defTabSz="444500" rtl="0">
            <a:lnSpc>
              <a:spcPct val="90000"/>
            </a:lnSpc>
            <a:spcBef>
              <a:spcPct val="0"/>
            </a:spcBef>
            <a:spcAft>
              <a:spcPts val="0"/>
            </a:spcAft>
            <a:buNone/>
          </a:pPr>
          <a:endParaRPr lang="nl-NL" sz="1000" kern="1200">
            <a:solidFill>
              <a:schemeClr val="bg1"/>
            </a:solidFill>
            <a:latin typeface="HelveticaNowDisplay Light"/>
            <a:cs typeface="HelveticaNowDisplay Light"/>
          </a:endParaRPr>
        </a:p>
      </dsp:txBody>
      <dsp:txXfrm>
        <a:off x="1308595" y="0"/>
        <a:ext cx="1395720" cy="1322339"/>
      </dsp:txXfrm>
    </dsp:sp>
    <dsp:sp modelId="{0DBEEBB2-9FE7-48CC-A5EE-2C87CEC5BB72}">
      <dsp:nvSpPr>
        <dsp:cNvPr id="0" name=""/>
        <dsp:cNvSpPr/>
      </dsp:nvSpPr>
      <dsp:spPr>
        <a:xfrm>
          <a:off x="876126" y="1322339"/>
          <a:ext cx="2260659" cy="836770"/>
        </a:xfrm>
        <a:prstGeom prst="trapezoid">
          <a:avLst>
            <a:gd name="adj" fmla="val 52352"/>
          </a:avLst>
        </a:prstGeom>
        <a:solidFill>
          <a:schemeClr val="accent2">
            <a:lumMod val="60000"/>
            <a:lumOff val="40000"/>
          </a:schemeClr>
        </a:solidFill>
        <a:ln w="12700" cap="flat" cmpd="sng" algn="ctr">
          <a:solidFill>
            <a:srgbClr val="4B4D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nl-NL" sz="1200" b="1" kern="1200">
              <a:solidFill>
                <a:schemeClr val="accent2">
                  <a:lumMod val="50000"/>
                </a:schemeClr>
              </a:solidFill>
              <a:latin typeface="Raleway" pitchFamily="2" charset="0"/>
              <a:ea typeface="Lato" panose="020F0502020204030203" pitchFamily="34" charset="0"/>
              <a:cs typeface="Lato" panose="020F0502020204030203" pitchFamily="34" charset="0"/>
            </a:rPr>
            <a:t>Kunnen </a:t>
          </a:r>
        </a:p>
        <a:p>
          <a:pPr marL="0" lvl="0" indent="0" algn="ctr" defTabSz="533400">
            <a:lnSpc>
              <a:spcPct val="90000"/>
            </a:lnSpc>
            <a:spcBef>
              <a:spcPct val="0"/>
            </a:spcBef>
            <a:spcAft>
              <a:spcPct val="35000"/>
            </a:spcAft>
            <a:buNone/>
          </a:pPr>
          <a:r>
            <a:rPr lang="nl-NL" sz="1000" kern="120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Bekwaamheid tot veranderen</a:t>
          </a:r>
        </a:p>
      </dsp:txBody>
      <dsp:txXfrm>
        <a:off x="1271741" y="1322339"/>
        <a:ext cx="1469428" cy="836770"/>
      </dsp:txXfrm>
    </dsp:sp>
    <dsp:sp modelId="{5BEFCFB8-7DD6-48E1-8E8A-84E7B0A17FDB}">
      <dsp:nvSpPr>
        <dsp:cNvPr id="0" name=""/>
        <dsp:cNvSpPr/>
      </dsp:nvSpPr>
      <dsp:spPr>
        <a:xfrm>
          <a:off x="438063" y="2159109"/>
          <a:ext cx="3136785" cy="836770"/>
        </a:xfrm>
        <a:prstGeom prst="trapezoid">
          <a:avLst>
            <a:gd name="adj" fmla="val 52352"/>
          </a:avLst>
        </a:prstGeom>
        <a:solidFill>
          <a:schemeClr val="accent2">
            <a:lumMod val="40000"/>
            <a:lumOff val="60000"/>
          </a:schemeClr>
        </a:solidFill>
        <a:ln w="12700" cap="flat" cmpd="sng" algn="ctr">
          <a:solidFill>
            <a:srgbClr val="4B4D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a:solidFill>
                <a:schemeClr val="accent2">
                  <a:lumMod val="50000"/>
                </a:schemeClr>
              </a:solidFill>
              <a:latin typeface="Raleway" pitchFamily="2" charset="0"/>
              <a:ea typeface="Lato" panose="020F0502020204030203" pitchFamily="34" charset="0"/>
              <a:cs typeface="Lato" panose="020F0502020204030203" pitchFamily="34" charset="0"/>
            </a:rPr>
            <a:t>Willen</a:t>
          </a:r>
          <a:endParaRPr lang="nl-NL" sz="1200" kern="1200">
            <a:solidFill>
              <a:schemeClr val="accent2">
                <a:lumMod val="50000"/>
              </a:schemeClr>
            </a:solidFill>
            <a:latin typeface="Raleway" pitchFamily="2" charset="0"/>
            <a:ea typeface="Lato" panose="020F0502020204030203" pitchFamily="34" charset="0"/>
            <a:cs typeface="Lato" panose="020F0502020204030203" pitchFamily="34" charset="0"/>
          </a:endParaRPr>
        </a:p>
        <a:p>
          <a:pPr marL="0" lvl="0" indent="0" algn="ctr" defTabSz="533400">
            <a:lnSpc>
              <a:spcPct val="90000"/>
            </a:lnSpc>
            <a:spcBef>
              <a:spcPct val="0"/>
            </a:spcBef>
            <a:spcAft>
              <a:spcPct val="35000"/>
            </a:spcAft>
            <a:buNone/>
          </a:pPr>
          <a:r>
            <a:rPr lang="nl-NL" sz="1000" kern="120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Bereidheid tot veranderen</a:t>
          </a:r>
          <a:endParaRPr lang="nl-NL" sz="1000" kern="1200">
            <a:solidFill>
              <a:schemeClr val="accent2">
                <a:lumMod val="50000"/>
              </a:schemeClr>
            </a:solidFill>
            <a:highlight>
              <a:srgbClr val="FFFF00"/>
            </a:highlight>
            <a:latin typeface="Lato" panose="020F0502020204030203" pitchFamily="34" charset="0"/>
            <a:ea typeface="Lato" panose="020F0502020204030203" pitchFamily="34" charset="0"/>
            <a:cs typeface="Lato" panose="020F0502020204030203" pitchFamily="34" charset="0"/>
          </a:endParaRPr>
        </a:p>
      </dsp:txBody>
      <dsp:txXfrm>
        <a:off x="987000" y="2159109"/>
        <a:ext cx="2038910" cy="836770"/>
      </dsp:txXfrm>
    </dsp:sp>
    <dsp:sp modelId="{F5B61684-B6AB-4F25-90B6-AC9CB6E82A44}">
      <dsp:nvSpPr>
        <dsp:cNvPr id="0" name=""/>
        <dsp:cNvSpPr/>
      </dsp:nvSpPr>
      <dsp:spPr>
        <a:xfrm>
          <a:off x="0" y="2995879"/>
          <a:ext cx="4012911" cy="836770"/>
        </a:xfrm>
        <a:prstGeom prst="trapezoid">
          <a:avLst>
            <a:gd name="adj" fmla="val 52352"/>
          </a:avLst>
        </a:prstGeom>
        <a:solidFill>
          <a:schemeClr val="accent2">
            <a:lumMod val="20000"/>
            <a:lumOff val="80000"/>
          </a:schemeClr>
        </a:solidFill>
        <a:ln w="12700" cap="flat" cmpd="sng" algn="ctr">
          <a:solidFill>
            <a:srgbClr val="4B4D4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b="1" kern="1200">
              <a:solidFill>
                <a:schemeClr val="accent2">
                  <a:lumMod val="50000"/>
                </a:schemeClr>
              </a:solidFill>
              <a:latin typeface="Raleway" pitchFamily="2" charset="0"/>
              <a:ea typeface="Lato" panose="020F0502020204030203" pitchFamily="34" charset="0"/>
              <a:cs typeface="Lato" panose="020F0502020204030203" pitchFamily="34" charset="0"/>
            </a:rPr>
            <a:t>Snappen</a:t>
          </a:r>
          <a:endParaRPr lang="nl-NL" sz="1200" kern="1200">
            <a:solidFill>
              <a:schemeClr val="accent2">
                <a:lumMod val="50000"/>
              </a:schemeClr>
            </a:solidFill>
            <a:latin typeface="Raleway" pitchFamily="2" charset="0"/>
            <a:ea typeface="Lato" panose="020F0502020204030203" pitchFamily="34" charset="0"/>
            <a:cs typeface="Lato" panose="020F0502020204030203" pitchFamily="34" charset="0"/>
          </a:endParaRPr>
        </a:p>
        <a:p>
          <a:pPr marL="0" lvl="0" indent="0" algn="ctr" defTabSz="533400" rtl="0">
            <a:lnSpc>
              <a:spcPct val="90000"/>
            </a:lnSpc>
            <a:spcBef>
              <a:spcPct val="0"/>
            </a:spcBef>
            <a:spcAft>
              <a:spcPct val="35000"/>
            </a:spcAft>
            <a:buNone/>
          </a:pPr>
          <a:r>
            <a:rPr lang="nl-NL" sz="1000" kern="120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Noodzaak tot veranderen</a:t>
          </a:r>
          <a:endParaRPr lang="nl-NL" sz="1000" kern="1200">
            <a:solidFill>
              <a:schemeClr val="accent2">
                <a:lumMod val="50000"/>
              </a:schemeClr>
            </a:solidFill>
            <a:highlight>
              <a:srgbClr val="FFFF00"/>
            </a:highlight>
            <a:latin typeface="Lato" panose="020F0502020204030203" pitchFamily="34" charset="0"/>
            <a:ea typeface="Lato" panose="020F0502020204030203" pitchFamily="34" charset="0"/>
            <a:cs typeface="Lato" panose="020F0502020204030203" pitchFamily="34" charset="0"/>
          </a:endParaRPr>
        </a:p>
      </dsp:txBody>
      <dsp:txXfrm>
        <a:off x="702259" y="2995879"/>
        <a:ext cx="2608392" cy="8367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95CF3-E2D0-4160-ADA4-AC880BCC7FDC}" type="datetimeFigureOut">
              <a:rPr lang="nl-NL" smtClean="0"/>
              <a:t>8-5-2025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0BC9D-1CEE-498B-8A9B-11F9AC57DED9}" type="slidenum">
              <a:rPr lang="nl-NL" smtClean="0"/>
              <a:t>‹nr.›</a:t>
            </a:fld>
            <a:endParaRPr lang="nl-NL"/>
          </a:p>
        </p:txBody>
      </p:sp>
    </p:spTree>
    <p:extLst>
      <p:ext uri="{BB962C8B-B14F-4D97-AF65-F5344CB8AC3E}">
        <p14:creationId xmlns:p14="http://schemas.microsoft.com/office/powerpoint/2010/main" val="298822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85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C617D-F97C-8D71-EBE3-AFA17B24B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4AF13-9837-3928-5031-2B6BF37451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967F4-B855-35E2-6029-F5DA56EB01E9}"/>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EF2CB030-AF46-BD03-76EF-A24CDAAF233A}"/>
              </a:ext>
            </a:extLst>
          </p:cNvPr>
          <p:cNvSpPr>
            <a:spLocks noGrp="1"/>
          </p:cNvSpPr>
          <p:nvPr>
            <p:ph type="sldNum" sz="quarter" idx="5"/>
          </p:nvPr>
        </p:nvSpPr>
        <p:spPr/>
        <p:txBody>
          <a:bodyPr/>
          <a:lstStyle/>
          <a:p>
            <a:fld id="{F660BC9D-1CEE-498B-8A9B-11F9AC57DED9}" type="slidenum">
              <a:rPr lang="nl-NL" smtClean="0"/>
              <a:t>11</a:t>
            </a:fld>
            <a:endParaRPr lang="nl-NL"/>
          </a:p>
        </p:txBody>
      </p:sp>
    </p:spTree>
    <p:extLst>
      <p:ext uri="{BB962C8B-B14F-4D97-AF65-F5344CB8AC3E}">
        <p14:creationId xmlns:p14="http://schemas.microsoft.com/office/powerpoint/2010/main" val="277761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nl-NL"/>
          </a:p>
        </p:txBody>
      </p:sp>
      <p:sp>
        <p:nvSpPr>
          <p:cNvPr id="4" name="Slide Number Placeholder 3"/>
          <p:cNvSpPr>
            <a:spLocks noGrp="1"/>
          </p:cNvSpPr>
          <p:nvPr>
            <p:ph type="sldNum" sz="quarter" idx="5"/>
          </p:nvPr>
        </p:nvSpPr>
        <p:spPr/>
        <p:txBody>
          <a:bodyPr/>
          <a:lstStyle/>
          <a:p>
            <a:fld id="{F660BC9D-1CEE-498B-8A9B-11F9AC57DED9}" type="slidenum">
              <a:rPr lang="nl-NL" smtClean="0"/>
              <a:t>12</a:t>
            </a:fld>
            <a:endParaRPr lang="nl-NL"/>
          </a:p>
        </p:txBody>
      </p:sp>
    </p:spTree>
    <p:extLst>
      <p:ext uri="{BB962C8B-B14F-4D97-AF65-F5344CB8AC3E}">
        <p14:creationId xmlns:p14="http://schemas.microsoft.com/office/powerpoint/2010/main" val="176142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319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13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8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387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0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88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221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F660BC9D-1CEE-498B-8A9B-11F9AC57DED9}" type="slidenum">
              <a:rPr lang="nl-NL" smtClean="0"/>
              <a:t>21</a:t>
            </a:fld>
            <a:endParaRPr lang="nl-NL"/>
          </a:p>
        </p:txBody>
      </p:sp>
    </p:spTree>
    <p:extLst>
      <p:ext uri="{BB962C8B-B14F-4D97-AF65-F5344CB8AC3E}">
        <p14:creationId xmlns:p14="http://schemas.microsoft.com/office/powerpoint/2010/main" val="591279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912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60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79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871B0-286E-B90E-9FE4-F943985BE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9B90F-586A-3125-ED42-EA288364E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4CA74-E196-019F-EA9F-AD6124975C9A}"/>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71D945C2-AEF6-C470-2C93-2363490C70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15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8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510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381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F660BC9D-1CEE-498B-8A9B-11F9AC57DED9}" type="slidenum">
              <a:rPr lang="nl-NL" smtClean="0"/>
              <a:t>8</a:t>
            </a:fld>
            <a:endParaRPr lang="nl-NL"/>
          </a:p>
        </p:txBody>
      </p:sp>
    </p:spTree>
    <p:extLst>
      <p:ext uri="{BB962C8B-B14F-4D97-AF65-F5344CB8AC3E}">
        <p14:creationId xmlns:p14="http://schemas.microsoft.com/office/powerpoint/2010/main" val="1915296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61E76-34C9-D842-30B0-BC2B2E26C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DCABB-A999-F6F7-3943-B5611C0AA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85854-E0FB-DEE8-8C28-811DA134520D}"/>
              </a:ext>
            </a:extLst>
          </p:cNvPr>
          <p:cNvSpPr>
            <a:spLocks noGrp="1"/>
          </p:cNvSpPr>
          <p:nvPr>
            <p:ph type="body" idx="1"/>
          </p:nvPr>
        </p:nvSpPr>
        <p:spPr/>
        <p:txBody>
          <a:bodyPr/>
          <a:lstStyle/>
          <a:p>
            <a:endParaRPr lang="nl-NL"/>
          </a:p>
        </p:txBody>
      </p:sp>
      <p:sp>
        <p:nvSpPr>
          <p:cNvPr id="4" name="Slide Number Placeholder 3">
            <a:extLst>
              <a:ext uri="{FF2B5EF4-FFF2-40B4-BE49-F238E27FC236}">
                <a16:creationId xmlns:a16="http://schemas.microsoft.com/office/drawing/2014/main" id="{F8F15A6A-31E8-7F53-D25B-DAB1E6B254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C22C4-E2CC-4E43-8A00-525F41FB8B8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289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1">
    <p:spTree>
      <p:nvGrpSpPr>
        <p:cNvPr id="1" name=""/>
        <p:cNvGrpSpPr/>
        <p:nvPr/>
      </p:nvGrpSpPr>
      <p:grpSpPr>
        <a:xfrm>
          <a:off x="0" y="0"/>
          <a:ext cx="0" cy="0"/>
          <a:chOff x="0" y="0"/>
          <a:chExt cx="0" cy="0"/>
        </a:xfrm>
      </p:grpSpPr>
      <p:pic>
        <p:nvPicPr>
          <p:cNvPr id="7" name="Afbeelding 6" descr="Afbeelding met kleding, persoon, Menselijk gezicht, muur&#10;&#10;Automatisch gegenereerde beschrijving">
            <a:extLst>
              <a:ext uri="{FF2B5EF4-FFF2-40B4-BE49-F238E27FC236}">
                <a16:creationId xmlns:a16="http://schemas.microsoft.com/office/drawing/2014/main" id="{753D185E-4887-3C79-B0E4-E3E024C3AF8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Afbeelding 8" descr="Afbeelding met Graphics, Kleurrijkheid, cirkel, astronomie&#10;&#10;Automatisch gegenereerde beschrijving">
            <a:extLst>
              <a:ext uri="{FF2B5EF4-FFF2-40B4-BE49-F238E27FC236}">
                <a16:creationId xmlns:a16="http://schemas.microsoft.com/office/drawing/2014/main" id="{AC723B28-22F2-00A4-4133-19ADA0BDC330}"/>
              </a:ext>
            </a:extLst>
          </p:cNvPr>
          <p:cNvPicPr>
            <a:picLocks noChangeAspect="1"/>
          </p:cNvPicPr>
          <p:nvPr userDrawn="1"/>
        </p:nvPicPr>
        <p:blipFill>
          <a:blip r:embed="rId3"/>
          <a:stretch>
            <a:fillRect/>
          </a:stretch>
        </p:blipFill>
        <p:spPr>
          <a:xfrm>
            <a:off x="618314" y="454782"/>
            <a:ext cx="1650572" cy="932932"/>
          </a:xfrm>
          <a:prstGeom prst="rect">
            <a:avLst/>
          </a:prstGeom>
        </p:spPr>
      </p:pic>
    </p:spTree>
    <p:extLst>
      <p:ext uri="{BB962C8B-B14F-4D97-AF65-F5344CB8AC3E}">
        <p14:creationId xmlns:p14="http://schemas.microsoft.com/office/powerpoint/2010/main" val="14934308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3" name="Tijdelijke aanduiding voor datum 3">
            <a:extLst>
              <a:ext uri="{FF2B5EF4-FFF2-40B4-BE49-F238E27FC236}">
                <a16:creationId xmlns:a16="http://schemas.microsoft.com/office/drawing/2014/main" id="{B30C6AF9-407D-A73B-EC5C-B88449032F85}"/>
              </a:ext>
            </a:extLst>
          </p:cNvPr>
          <p:cNvSpPr>
            <a:spLocks noGrp="1"/>
          </p:cNvSpPr>
          <p:nvPr>
            <p:ph type="dt" sz="half" idx="10"/>
          </p:nvPr>
        </p:nvSpPr>
        <p:spPr>
          <a:xfrm>
            <a:off x="838200" y="6356350"/>
            <a:ext cx="2743200" cy="365125"/>
          </a:xfrm>
        </p:spPr>
        <p:txBody>
          <a:bodyPr/>
          <a:lstStyle>
            <a:lvl1pPr>
              <a:defRPr sz="1000">
                <a:latin typeface="Lato Light" panose="020F0502020204030203" pitchFamily="34" charset="0"/>
                <a:ea typeface="Lato Light" panose="020F0502020204030203" pitchFamily="34" charset="0"/>
                <a:cs typeface="Lato Light" panose="020F0502020204030203" pitchFamily="34" charset="0"/>
              </a:defRPr>
            </a:lvl1pPr>
          </a:lstStyle>
          <a:p>
            <a:fld id="{5472653E-0E59-1348-B7B5-F46F9A382450}" type="datetime1">
              <a:rPr lang="nl-NL" smtClean="0"/>
              <a:pPr/>
              <a:t>8-5-2025</a:t>
            </a:fld>
            <a:endParaRPr lang="nl-NL"/>
          </a:p>
        </p:txBody>
      </p:sp>
      <p:sp>
        <p:nvSpPr>
          <p:cNvPr id="4" name="Tijdelijke aanduiding voor voettekst 4">
            <a:extLst>
              <a:ext uri="{FF2B5EF4-FFF2-40B4-BE49-F238E27FC236}">
                <a16:creationId xmlns:a16="http://schemas.microsoft.com/office/drawing/2014/main" id="{A94CB418-2099-DC27-E4E1-3F4F9B5894EC}"/>
              </a:ext>
            </a:extLst>
          </p:cNvPr>
          <p:cNvSpPr>
            <a:spLocks noGrp="1"/>
          </p:cNvSpPr>
          <p:nvPr>
            <p:ph type="ftr" sz="quarter" idx="11"/>
          </p:nvPr>
        </p:nvSpPr>
        <p:spPr>
          <a:xfrm>
            <a:off x="4038600" y="6356350"/>
            <a:ext cx="4114800" cy="365125"/>
          </a:xfrm>
          <a:prstGeom prst="rect">
            <a:avLst/>
          </a:prstGeom>
        </p:spPr>
        <p:txBody>
          <a:bodyPr/>
          <a:lstStyle>
            <a:lvl1pPr>
              <a:defRPr sz="1000">
                <a:latin typeface="Lato Light" panose="020F0502020204030203" pitchFamily="34" charset="0"/>
                <a:ea typeface="Lato Light" panose="020F0502020204030203" pitchFamily="34" charset="0"/>
                <a:cs typeface="Lato Light" panose="020F0502020204030203" pitchFamily="34" charset="0"/>
              </a:defRPr>
            </a:lvl1pPr>
          </a:lstStyle>
          <a:p>
            <a:r>
              <a:rPr lang="nl-NL"/>
              <a:t>1 Vereniging Gezondheidsregio Midden-Holland</a:t>
            </a:r>
          </a:p>
        </p:txBody>
      </p:sp>
      <p:pic>
        <p:nvPicPr>
          <p:cNvPr id="10" name="Afbeelding 9" descr="Afbeelding met Graphics, Kleurrijkheid, cirkel, astronomie&#10;&#10;Automatisch gegenereerde beschrijving">
            <a:extLst>
              <a:ext uri="{FF2B5EF4-FFF2-40B4-BE49-F238E27FC236}">
                <a16:creationId xmlns:a16="http://schemas.microsoft.com/office/drawing/2014/main" id="{9BECEA38-0F28-1E85-5D62-B3F0C2A5BD30}"/>
              </a:ext>
            </a:extLst>
          </p:cNvPr>
          <p:cNvPicPr>
            <a:picLocks noChangeAspect="1"/>
          </p:cNvPicPr>
          <p:nvPr userDrawn="1"/>
        </p:nvPicPr>
        <p:blipFill>
          <a:blip r:embed="rId2"/>
          <a:stretch>
            <a:fillRect/>
          </a:stretch>
        </p:blipFill>
        <p:spPr>
          <a:xfrm>
            <a:off x="618314" y="454782"/>
            <a:ext cx="1650572" cy="932932"/>
          </a:xfrm>
          <a:prstGeom prst="rect">
            <a:avLst/>
          </a:prstGeom>
        </p:spPr>
      </p:pic>
      <p:pic>
        <p:nvPicPr>
          <p:cNvPr id="12" name="Afbeelding 16" descr="Afbeelding met Graphics, schermopname, grafische vormgeving, Lettertype&#10;&#10;Automatisch gegenereerde beschrijving">
            <a:extLst>
              <a:ext uri="{FF2B5EF4-FFF2-40B4-BE49-F238E27FC236}">
                <a16:creationId xmlns:a16="http://schemas.microsoft.com/office/drawing/2014/main" id="{BCE0F457-10B0-4D80-E098-9FB4F5480963}"/>
              </a:ext>
            </a:extLst>
          </p:cNvPr>
          <p:cNvPicPr>
            <a:picLocks noChangeAspect="1"/>
          </p:cNvPicPr>
          <p:nvPr userDrawn="1"/>
        </p:nvPicPr>
        <p:blipFill>
          <a:blip r:embed="rId3"/>
          <a:stretch>
            <a:fillRect/>
          </a:stretch>
        </p:blipFill>
        <p:spPr>
          <a:xfrm>
            <a:off x="9750392" y="192233"/>
            <a:ext cx="1685335" cy="1685335"/>
          </a:xfrm>
          <a:prstGeom prst="rect">
            <a:avLst/>
          </a:prstGeom>
        </p:spPr>
      </p:pic>
      <p:pic>
        <p:nvPicPr>
          <p:cNvPr id="13" name="Afbeelding 8">
            <a:extLst>
              <a:ext uri="{FF2B5EF4-FFF2-40B4-BE49-F238E27FC236}">
                <a16:creationId xmlns:a16="http://schemas.microsoft.com/office/drawing/2014/main" id="{E77D6161-244C-D871-0857-5D6917934E3D}"/>
              </a:ext>
            </a:extLst>
          </p:cNvPr>
          <p:cNvPicPr>
            <a:picLocks noChangeAspect="1"/>
          </p:cNvPicPr>
          <p:nvPr userDrawn="1"/>
        </p:nvPicPr>
        <p:blipFill>
          <a:blip r:embed="rId4">
            <a:alphaModFix amt="50000"/>
          </a:blip>
          <a:stretch>
            <a:fillRect/>
          </a:stretch>
        </p:blipFill>
        <p:spPr>
          <a:xfrm>
            <a:off x="-2507259" y="6285884"/>
            <a:ext cx="5248684" cy="1144232"/>
          </a:xfrm>
          <a:prstGeom prst="rect">
            <a:avLst/>
          </a:prstGeom>
        </p:spPr>
      </p:pic>
      <p:sp>
        <p:nvSpPr>
          <p:cNvPr id="14" name="Tijdelijke aanduiding voor dianummer 5">
            <a:extLst>
              <a:ext uri="{FF2B5EF4-FFF2-40B4-BE49-F238E27FC236}">
                <a16:creationId xmlns:a16="http://schemas.microsoft.com/office/drawing/2014/main" id="{36B2BE7B-CE38-B3F5-C644-8127E2016855}"/>
              </a:ext>
            </a:extLst>
          </p:cNvPr>
          <p:cNvSpPr>
            <a:spLocks noGrp="1"/>
          </p:cNvSpPr>
          <p:nvPr>
            <p:ph type="sldNum" sz="quarter" idx="12"/>
          </p:nvPr>
        </p:nvSpPr>
        <p:spPr>
          <a:xfrm>
            <a:off x="9448800" y="6492875"/>
            <a:ext cx="2743200" cy="365125"/>
          </a:xfrm>
        </p:spPr>
        <p:txBody>
          <a:bodyPr/>
          <a:lstStyle>
            <a:lvl1pPr>
              <a:defRPr sz="1000" b="1">
                <a:solidFill>
                  <a:srgbClr val="000F61"/>
                </a:solidFill>
                <a:latin typeface="Lato Light" panose="020F0502020204030203" pitchFamily="34" charset="0"/>
                <a:ea typeface="Lato Light" panose="020F0502020204030203" pitchFamily="34" charset="0"/>
                <a:cs typeface="Lato Light" panose="020F0502020204030203" pitchFamily="34" charset="0"/>
              </a:defRPr>
            </a:lvl1pPr>
          </a:lstStyle>
          <a:p>
            <a:fld id="{D7E34A39-DEE3-3048-A396-5BCE91A8221E}" type="slidenum">
              <a:rPr lang="nl-NL" smtClean="0"/>
              <a:pPr/>
              <a:t>‹nr.›</a:t>
            </a:fld>
            <a:endParaRPr lang="nl-NL"/>
          </a:p>
        </p:txBody>
      </p:sp>
      <p:sp>
        <p:nvSpPr>
          <p:cNvPr id="15" name="Title 1">
            <a:extLst>
              <a:ext uri="{FF2B5EF4-FFF2-40B4-BE49-F238E27FC236}">
                <a16:creationId xmlns:a16="http://schemas.microsoft.com/office/drawing/2014/main" id="{188FB56C-B4F4-7FB2-5119-700732BDDCC3}"/>
              </a:ext>
            </a:extLst>
          </p:cNvPr>
          <p:cNvSpPr>
            <a:spLocks noGrp="1"/>
          </p:cNvSpPr>
          <p:nvPr>
            <p:ph type="title"/>
          </p:nvPr>
        </p:nvSpPr>
        <p:spPr>
          <a:xfrm>
            <a:off x="1732631" y="605588"/>
            <a:ext cx="7899400" cy="461963"/>
          </a:xfrm>
        </p:spPr>
        <p:txBody>
          <a:bodyPr>
            <a:normAutofit/>
          </a:bodyPr>
          <a:lstStyle>
            <a:lvl1pPr>
              <a:defRPr sz="2400" b="1">
                <a:solidFill>
                  <a:srgbClr val="000F61"/>
                </a:solidFill>
                <a:latin typeface="Raleway" pitchFamily="2" charset="0"/>
              </a:defRPr>
            </a:lvl1pPr>
          </a:lstStyle>
          <a:p>
            <a:r>
              <a:rPr lang="en-GB"/>
              <a:t>Click to edit Master title style</a:t>
            </a:r>
          </a:p>
        </p:txBody>
      </p:sp>
      <p:sp>
        <p:nvSpPr>
          <p:cNvPr id="16" name="Text Placeholder 12">
            <a:extLst>
              <a:ext uri="{FF2B5EF4-FFF2-40B4-BE49-F238E27FC236}">
                <a16:creationId xmlns:a16="http://schemas.microsoft.com/office/drawing/2014/main" id="{C8A138B9-9AE0-D499-13CF-9302CEC541DE}"/>
              </a:ext>
            </a:extLst>
          </p:cNvPr>
          <p:cNvSpPr>
            <a:spLocks noGrp="1"/>
          </p:cNvSpPr>
          <p:nvPr>
            <p:ph type="body" sz="quarter" idx="13"/>
          </p:nvPr>
        </p:nvSpPr>
        <p:spPr>
          <a:xfrm>
            <a:off x="838200" y="1671638"/>
            <a:ext cx="10515600" cy="4581525"/>
          </a:xfrm>
        </p:spPr>
        <p:txBody>
          <a:bodyPr>
            <a:normAutofit/>
          </a:bodyPr>
          <a:lstStyle>
            <a:lvl1pPr>
              <a:defRPr sz="1400">
                <a:latin typeface="Lato regular" panose="020F0502020204030203" pitchFamily="34" charset="0"/>
                <a:ea typeface="Lato regular" panose="020F0502020204030203" pitchFamily="34" charset="0"/>
                <a:cs typeface="Lato regular" panose="020F0502020204030203" pitchFamily="34" charset="0"/>
              </a:defRPr>
            </a:lvl1pPr>
            <a:lvl2pPr>
              <a:defRPr sz="1400">
                <a:latin typeface="Lato regular" panose="020F0502020204030203" pitchFamily="34" charset="0"/>
                <a:ea typeface="Lato regular" panose="020F0502020204030203" pitchFamily="34" charset="0"/>
                <a:cs typeface="Lato regular" panose="020F0502020204030203" pitchFamily="34" charset="0"/>
              </a:defRPr>
            </a:lvl2pPr>
            <a:lvl3pPr>
              <a:defRPr sz="1400">
                <a:latin typeface="Lato regular" panose="020F0502020204030203" pitchFamily="34" charset="0"/>
                <a:ea typeface="Lato regular" panose="020F0502020204030203" pitchFamily="34" charset="0"/>
                <a:cs typeface="Lato regular" panose="020F0502020204030203" pitchFamily="34" charset="0"/>
              </a:defRPr>
            </a:lvl3pPr>
            <a:lvl4pPr>
              <a:defRPr sz="1400">
                <a:latin typeface="Lato regular" panose="020F0502020204030203" pitchFamily="34" charset="0"/>
                <a:ea typeface="Lato regular" panose="020F0502020204030203" pitchFamily="34" charset="0"/>
                <a:cs typeface="Lato regular" panose="020F0502020204030203" pitchFamily="34" charset="0"/>
              </a:defRPr>
            </a:lvl4pPr>
            <a:lvl5pPr>
              <a:defRPr sz="1400">
                <a:latin typeface="Lato regular" panose="020F0502020204030203" pitchFamily="34" charset="0"/>
                <a:ea typeface="Lato regular" panose="020F0502020204030203" pitchFamily="34" charset="0"/>
                <a:cs typeface="Lato regular" panose="020F050202020403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202518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Voorbla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38404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FD8E9AC-A36E-FCE4-B232-F82334208578}"/>
              </a:ext>
            </a:extLst>
          </p:cNvPr>
          <p:cNvSpPr>
            <a:spLocks noGrp="1"/>
          </p:cNvSpPr>
          <p:nvPr>
            <p:ph type="dt" sz="half" idx="10"/>
          </p:nvPr>
        </p:nvSpPr>
        <p:spPr/>
        <p:txBody>
          <a:bodyPr/>
          <a:lstStyle/>
          <a:p>
            <a:fld id="{5472653E-0E59-1348-B7B5-F46F9A382450}" type="datetime1">
              <a:rPr lang="nl-NL" smtClean="0"/>
              <a:t>8-5-2025</a:t>
            </a:fld>
            <a:endParaRPr lang="nl-NL"/>
          </a:p>
        </p:txBody>
      </p:sp>
      <p:sp>
        <p:nvSpPr>
          <p:cNvPr id="5" name="Tijdelijke aanduiding voor voettekst 4">
            <a:extLst>
              <a:ext uri="{FF2B5EF4-FFF2-40B4-BE49-F238E27FC236}">
                <a16:creationId xmlns:a16="http://schemas.microsoft.com/office/drawing/2014/main" id="{9A0AD02A-A390-8A4C-2909-0107E3C57D2D}"/>
              </a:ext>
            </a:extLst>
          </p:cNvPr>
          <p:cNvSpPr>
            <a:spLocks noGrp="1"/>
          </p:cNvSpPr>
          <p:nvPr>
            <p:ph type="ftr" sz="quarter" idx="11"/>
          </p:nvPr>
        </p:nvSpPr>
        <p:spPr>
          <a:xfrm>
            <a:off x="4038600" y="6356350"/>
            <a:ext cx="4114800" cy="365125"/>
          </a:xfrm>
          <a:prstGeom prst="rect">
            <a:avLst/>
          </a:prstGeom>
        </p:spPr>
        <p:txBody>
          <a:bodyPr/>
          <a:lstStyle/>
          <a:p>
            <a:r>
              <a:rPr lang="nl-NL"/>
              <a:t>1 Vereniging Gezondheidsregio Midden-Holland</a:t>
            </a:r>
          </a:p>
        </p:txBody>
      </p:sp>
      <p:pic>
        <p:nvPicPr>
          <p:cNvPr id="10" name="Afbeelding 9" descr="Afbeelding met Graphics, Kleurrijkheid, cirkel, astronomie&#10;&#10;Automatisch gegenereerde beschrijving">
            <a:extLst>
              <a:ext uri="{FF2B5EF4-FFF2-40B4-BE49-F238E27FC236}">
                <a16:creationId xmlns:a16="http://schemas.microsoft.com/office/drawing/2014/main" id="{B61D275C-9C0C-AF91-616A-E8E204EA55C0}"/>
              </a:ext>
            </a:extLst>
          </p:cNvPr>
          <p:cNvPicPr>
            <a:picLocks noChangeAspect="1"/>
          </p:cNvPicPr>
          <p:nvPr userDrawn="1"/>
        </p:nvPicPr>
        <p:blipFill>
          <a:blip r:embed="rId2"/>
          <a:stretch>
            <a:fillRect/>
          </a:stretch>
        </p:blipFill>
        <p:spPr>
          <a:xfrm>
            <a:off x="618314" y="454782"/>
            <a:ext cx="1650572" cy="932932"/>
          </a:xfrm>
          <a:prstGeom prst="rect">
            <a:avLst/>
          </a:prstGeom>
        </p:spPr>
      </p:pic>
      <p:pic>
        <p:nvPicPr>
          <p:cNvPr id="17" name="Afbeelding 16" descr="Afbeelding met Graphics, schermopname, grafische vormgeving, Lettertype&#10;&#10;Automatisch gegenereerde beschrijving">
            <a:extLst>
              <a:ext uri="{FF2B5EF4-FFF2-40B4-BE49-F238E27FC236}">
                <a16:creationId xmlns:a16="http://schemas.microsoft.com/office/drawing/2014/main" id="{F06C3CCB-11E5-848E-9FC6-020C15A11F25}"/>
              </a:ext>
            </a:extLst>
          </p:cNvPr>
          <p:cNvPicPr>
            <a:picLocks noChangeAspect="1"/>
          </p:cNvPicPr>
          <p:nvPr userDrawn="1"/>
        </p:nvPicPr>
        <p:blipFill>
          <a:blip r:embed="rId3"/>
          <a:stretch>
            <a:fillRect/>
          </a:stretch>
        </p:blipFill>
        <p:spPr>
          <a:xfrm>
            <a:off x="9750392" y="192233"/>
            <a:ext cx="1685335" cy="1685335"/>
          </a:xfrm>
          <a:prstGeom prst="rect">
            <a:avLst/>
          </a:prstGeom>
        </p:spPr>
      </p:pic>
      <p:pic>
        <p:nvPicPr>
          <p:cNvPr id="9" name="Afbeelding 8">
            <a:extLst>
              <a:ext uri="{FF2B5EF4-FFF2-40B4-BE49-F238E27FC236}">
                <a16:creationId xmlns:a16="http://schemas.microsoft.com/office/drawing/2014/main" id="{0EB63D46-D033-57A3-0D8C-7108CD860232}"/>
              </a:ext>
            </a:extLst>
          </p:cNvPr>
          <p:cNvPicPr>
            <a:picLocks noChangeAspect="1"/>
          </p:cNvPicPr>
          <p:nvPr userDrawn="1"/>
        </p:nvPicPr>
        <p:blipFill>
          <a:blip r:embed="rId4">
            <a:alphaModFix amt="50000"/>
          </a:blip>
          <a:stretch>
            <a:fillRect/>
          </a:stretch>
        </p:blipFill>
        <p:spPr>
          <a:xfrm>
            <a:off x="-2507259" y="6285884"/>
            <a:ext cx="5248684" cy="1144232"/>
          </a:xfrm>
          <a:prstGeom prst="rect">
            <a:avLst/>
          </a:prstGeom>
        </p:spPr>
      </p:pic>
      <p:sp>
        <p:nvSpPr>
          <p:cNvPr id="2" name="Tijdelijke aanduiding voor dianummer 5">
            <a:extLst>
              <a:ext uri="{FF2B5EF4-FFF2-40B4-BE49-F238E27FC236}">
                <a16:creationId xmlns:a16="http://schemas.microsoft.com/office/drawing/2014/main" id="{53438212-4030-1CE1-A75B-02716DC8F694}"/>
              </a:ext>
            </a:extLst>
          </p:cNvPr>
          <p:cNvSpPr>
            <a:spLocks noGrp="1"/>
          </p:cNvSpPr>
          <p:nvPr>
            <p:ph type="sldNum" sz="quarter" idx="12"/>
          </p:nvPr>
        </p:nvSpPr>
        <p:spPr>
          <a:xfrm>
            <a:off x="9448800" y="6492875"/>
            <a:ext cx="2743200" cy="365125"/>
          </a:xfrm>
        </p:spPr>
        <p:txBody>
          <a:bodyPr/>
          <a:lstStyle>
            <a:lvl1pPr>
              <a:defRPr sz="1200" b="1">
                <a:solidFill>
                  <a:srgbClr val="000F61"/>
                </a:solidFill>
                <a:latin typeface="Raleway" panose="020B0503030101060003" pitchFamily="34" charset="77"/>
              </a:defRPr>
            </a:lvl1pPr>
          </a:lstStyle>
          <a:p>
            <a:fld id="{D7E34A39-DEE3-3048-A396-5BCE91A8221E}" type="slidenum">
              <a:rPr lang="nl-NL" smtClean="0"/>
              <a:pPr/>
              <a:t>‹nr.›</a:t>
            </a:fld>
            <a:endParaRPr lang="nl-NL"/>
          </a:p>
        </p:txBody>
      </p:sp>
    </p:spTree>
    <p:extLst>
      <p:ext uri="{BB962C8B-B14F-4D97-AF65-F5344CB8AC3E}">
        <p14:creationId xmlns:p14="http://schemas.microsoft.com/office/powerpoint/2010/main" val="2786891244"/>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C46C4-E2E2-1EB0-4D43-46A64C1A316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889591F-C55B-FB00-C655-E0BC77E10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0274C5E-CB4B-FC8E-AEB7-0418478C61A1}"/>
              </a:ext>
            </a:extLst>
          </p:cNvPr>
          <p:cNvSpPr>
            <a:spLocks noGrp="1"/>
          </p:cNvSpPr>
          <p:nvPr>
            <p:ph type="dt" sz="half" idx="10"/>
          </p:nvPr>
        </p:nvSpPr>
        <p:spPr/>
        <p:txBody>
          <a:bodyPr/>
          <a:lstStyle/>
          <a:p>
            <a:fld id="{69BC7DD2-DE99-421B-9EE9-3B0D2D1A8E67}" type="datetimeFigureOut">
              <a:rPr lang="nl-NL" smtClean="0"/>
              <a:t>8-5-2025</a:t>
            </a:fld>
            <a:endParaRPr lang="nl-NL"/>
          </a:p>
        </p:txBody>
      </p:sp>
      <p:sp>
        <p:nvSpPr>
          <p:cNvPr id="5" name="Tijdelijke aanduiding voor voettekst 4">
            <a:extLst>
              <a:ext uri="{FF2B5EF4-FFF2-40B4-BE49-F238E27FC236}">
                <a16:creationId xmlns:a16="http://schemas.microsoft.com/office/drawing/2014/main" id="{F35368A2-020C-3120-5947-A1DDC4025D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5ABA94-3352-D7C3-8FEC-853D682A37F4}"/>
              </a:ext>
            </a:extLst>
          </p:cNvPr>
          <p:cNvSpPr>
            <a:spLocks noGrp="1"/>
          </p:cNvSpPr>
          <p:nvPr>
            <p:ph type="sldNum" sz="quarter" idx="12"/>
          </p:nvPr>
        </p:nvSpPr>
        <p:spPr/>
        <p:txBody>
          <a:bodyPr/>
          <a:lstStyle/>
          <a:p>
            <a:fld id="{E11234C4-D252-4654-B60C-FFECA589AF00}" type="slidenum">
              <a:rPr lang="nl-NL" smtClean="0"/>
              <a:t>‹nr.›</a:t>
            </a:fld>
            <a:endParaRPr lang="nl-NL"/>
          </a:p>
        </p:txBody>
      </p:sp>
    </p:spTree>
    <p:extLst>
      <p:ext uri="{BB962C8B-B14F-4D97-AF65-F5344CB8AC3E}">
        <p14:creationId xmlns:p14="http://schemas.microsoft.com/office/powerpoint/2010/main" val="2209011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8586C-BFCB-25E8-B7D8-04EA661C25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692AE8-156B-9B51-1B55-CE719A63CC3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50CBFF-E3F9-9D99-2745-E44377054FE4}"/>
              </a:ext>
            </a:extLst>
          </p:cNvPr>
          <p:cNvSpPr>
            <a:spLocks noGrp="1"/>
          </p:cNvSpPr>
          <p:nvPr>
            <p:ph type="dt" sz="half" idx="10"/>
          </p:nvPr>
        </p:nvSpPr>
        <p:spPr/>
        <p:txBody>
          <a:bodyPr/>
          <a:lstStyle/>
          <a:p>
            <a:fld id="{69BC7DD2-DE99-421B-9EE9-3B0D2D1A8E67}" type="datetimeFigureOut">
              <a:rPr lang="nl-NL" smtClean="0"/>
              <a:t>8-5-2025</a:t>
            </a:fld>
            <a:endParaRPr lang="nl-NL"/>
          </a:p>
        </p:txBody>
      </p:sp>
      <p:sp>
        <p:nvSpPr>
          <p:cNvPr id="5" name="Tijdelijke aanduiding voor voettekst 4">
            <a:extLst>
              <a:ext uri="{FF2B5EF4-FFF2-40B4-BE49-F238E27FC236}">
                <a16:creationId xmlns:a16="http://schemas.microsoft.com/office/drawing/2014/main" id="{C7373A8B-11E4-EBD5-357C-7BAC3F268C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27EC53-9C9C-F893-BFAA-9E9DABDD9D2B}"/>
              </a:ext>
            </a:extLst>
          </p:cNvPr>
          <p:cNvSpPr>
            <a:spLocks noGrp="1"/>
          </p:cNvSpPr>
          <p:nvPr>
            <p:ph type="sldNum" sz="quarter" idx="12"/>
          </p:nvPr>
        </p:nvSpPr>
        <p:spPr/>
        <p:txBody>
          <a:bodyPr/>
          <a:lstStyle/>
          <a:p>
            <a:fld id="{E11234C4-D252-4654-B60C-FFECA589AF00}" type="slidenum">
              <a:rPr lang="nl-NL" smtClean="0"/>
              <a:t>‹nr.›</a:t>
            </a:fld>
            <a:endParaRPr lang="nl-NL"/>
          </a:p>
        </p:txBody>
      </p:sp>
    </p:spTree>
    <p:extLst>
      <p:ext uri="{BB962C8B-B14F-4D97-AF65-F5344CB8AC3E}">
        <p14:creationId xmlns:p14="http://schemas.microsoft.com/office/powerpoint/2010/main" val="1625920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A6D0E-892E-6598-7E9F-92A611525CE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8929C21-8AF6-A2F0-B323-BF97F3C4DC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F05D48B-17AA-C9AA-4CD1-865BF88AD387}"/>
              </a:ext>
            </a:extLst>
          </p:cNvPr>
          <p:cNvSpPr>
            <a:spLocks noGrp="1"/>
          </p:cNvSpPr>
          <p:nvPr>
            <p:ph type="dt" sz="half" idx="10"/>
          </p:nvPr>
        </p:nvSpPr>
        <p:spPr/>
        <p:txBody>
          <a:bodyPr/>
          <a:lstStyle/>
          <a:p>
            <a:fld id="{69BC7DD2-DE99-421B-9EE9-3B0D2D1A8E67}" type="datetimeFigureOut">
              <a:rPr lang="nl-NL" smtClean="0"/>
              <a:t>8-5-2025</a:t>
            </a:fld>
            <a:endParaRPr lang="nl-NL"/>
          </a:p>
        </p:txBody>
      </p:sp>
      <p:sp>
        <p:nvSpPr>
          <p:cNvPr id="5" name="Tijdelijke aanduiding voor voettekst 4">
            <a:extLst>
              <a:ext uri="{FF2B5EF4-FFF2-40B4-BE49-F238E27FC236}">
                <a16:creationId xmlns:a16="http://schemas.microsoft.com/office/drawing/2014/main" id="{BCEABB51-8434-000A-66B7-7FA65531BC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7A5382-616C-BB63-0B02-621451F58F4E}"/>
              </a:ext>
            </a:extLst>
          </p:cNvPr>
          <p:cNvSpPr>
            <a:spLocks noGrp="1"/>
          </p:cNvSpPr>
          <p:nvPr>
            <p:ph type="sldNum" sz="quarter" idx="12"/>
          </p:nvPr>
        </p:nvSpPr>
        <p:spPr/>
        <p:txBody>
          <a:bodyPr/>
          <a:lstStyle/>
          <a:p>
            <a:fld id="{E11234C4-D252-4654-B60C-FFECA589AF00}" type="slidenum">
              <a:rPr lang="nl-NL" smtClean="0"/>
              <a:t>‹nr.›</a:t>
            </a:fld>
            <a:endParaRPr lang="nl-NL"/>
          </a:p>
        </p:txBody>
      </p:sp>
    </p:spTree>
    <p:extLst>
      <p:ext uri="{BB962C8B-B14F-4D97-AF65-F5344CB8AC3E}">
        <p14:creationId xmlns:p14="http://schemas.microsoft.com/office/powerpoint/2010/main" val="1621160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80BE8-4FD8-17C3-0639-AEC39CE935E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E9EDA11-4969-2D73-8629-87460435050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E197520-1A17-AE7B-3814-B380D2D6F7D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0F8B309-E030-2FC7-CC40-0F5D06FD1BF1}"/>
              </a:ext>
            </a:extLst>
          </p:cNvPr>
          <p:cNvSpPr>
            <a:spLocks noGrp="1"/>
          </p:cNvSpPr>
          <p:nvPr>
            <p:ph type="dt" sz="half" idx="10"/>
          </p:nvPr>
        </p:nvSpPr>
        <p:spPr/>
        <p:txBody>
          <a:bodyPr/>
          <a:lstStyle/>
          <a:p>
            <a:fld id="{69BC7DD2-DE99-421B-9EE9-3B0D2D1A8E67}" type="datetimeFigureOut">
              <a:rPr lang="nl-NL" smtClean="0"/>
              <a:t>8-5-2025</a:t>
            </a:fld>
            <a:endParaRPr lang="nl-NL"/>
          </a:p>
        </p:txBody>
      </p:sp>
      <p:sp>
        <p:nvSpPr>
          <p:cNvPr id="6" name="Tijdelijke aanduiding voor voettekst 5">
            <a:extLst>
              <a:ext uri="{FF2B5EF4-FFF2-40B4-BE49-F238E27FC236}">
                <a16:creationId xmlns:a16="http://schemas.microsoft.com/office/drawing/2014/main" id="{724A9A33-C861-B60E-4AED-A5C49CF30FF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F89705C-501E-5FFA-5D2D-D431B550CA17}"/>
              </a:ext>
            </a:extLst>
          </p:cNvPr>
          <p:cNvSpPr>
            <a:spLocks noGrp="1"/>
          </p:cNvSpPr>
          <p:nvPr>
            <p:ph type="sldNum" sz="quarter" idx="12"/>
          </p:nvPr>
        </p:nvSpPr>
        <p:spPr/>
        <p:txBody>
          <a:bodyPr/>
          <a:lstStyle/>
          <a:p>
            <a:fld id="{E11234C4-D252-4654-B60C-FFECA589AF00}" type="slidenum">
              <a:rPr lang="nl-NL" smtClean="0"/>
              <a:t>‹nr.›</a:t>
            </a:fld>
            <a:endParaRPr lang="nl-NL"/>
          </a:p>
        </p:txBody>
      </p:sp>
    </p:spTree>
    <p:extLst>
      <p:ext uri="{BB962C8B-B14F-4D97-AF65-F5344CB8AC3E}">
        <p14:creationId xmlns:p14="http://schemas.microsoft.com/office/powerpoint/2010/main" val="908388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3EF50-A214-D8F2-4E47-738F7ADEA43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428245B-4FDC-7779-D14A-81D830437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061270-A3C7-EDCB-0399-5CFA84A590E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6E05A5-F95A-222B-8024-A96504B8D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8C836D1-B8E6-AE23-19EB-AD8CE1015B7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4518F42-1096-4A72-60B9-273066331875}"/>
              </a:ext>
            </a:extLst>
          </p:cNvPr>
          <p:cNvSpPr>
            <a:spLocks noGrp="1"/>
          </p:cNvSpPr>
          <p:nvPr>
            <p:ph type="dt" sz="half" idx="10"/>
          </p:nvPr>
        </p:nvSpPr>
        <p:spPr/>
        <p:txBody>
          <a:bodyPr/>
          <a:lstStyle/>
          <a:p>
            <a:fld id="{69BC7DD2-DE99-421B-9EE9-3B0D2D1A8E67}" type="datetimeFigureOut">
              <a:rPr lang="nl-NL" smtClean="0"/>
              <a:t>8-5-2025</a:t>
            </a:fld>
            <a:endParaRPr lang="nl-NL"/>
          </a:p>
        </p:txBody>
      </p:sp>
      <p:sp>
        <p:nvSpPr>
          <p:cNvPr id="8" name="Tijdelijke aanduiding voor voettekst 7">
            <a:extLst>
              <a:ext uri="{FF2B5EF4-FFF2-40B4-BE49-F238E27FC236}">
                <a16:creationId xmlns:a16="http://schemas.microsoft.com/office/drawing/2014/main" id="{A7DD2AAB-2C9D-9C8B-44B2-6452E8EECCC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CDA0917-8281-B8F1-93D6-C8D1CA3B3A95}"/>
              </a:ext>
            </a:extLst>
          </p:cNvPr>
          <p:cNvSpPr>
            <a:spLocks noGrp="1"/>
          </p:cNvSpPr>
          <p:nvPr>
            <p:ph type="sldNum" sz="quarter" idx="12"/>
          </p:nvPr>
        </p:nvSpPr>
        <p:spPr/>
        <p:txBody>
          <a:bodyPr/>
          <a:lstStyle/>
          <a:p>
            <a:fld id="{E11234C4-D252-4654-B60C-FFECA589AF00}" type="slidenum">
              <a:rPr lang="nl-NL" smtClean="0"/>
              <a:t>‹nr.›</a:t>
            </a:fld>
            <a:endParaRPr lang="nl-NL"/>
          </a:p>
        </p:txBody>
      </p:sp>
    </p:spTree>
    <p:extLst>
      <p:ext uri="{BB962C8B-B14F-4D97-AF65-F5344CB8AC3E}">
        <p14:creationId xmlns:p14="http://schemas.microsoft.com/office/powerpoint/2010/main" val="1558615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E7CF9-528F-5108-E22B-ACC75DD97DD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E94E03-6068-9BF2-7113-FC51DB865269}"/>
              </a:ext>
            </a:extLst>
          </p:cNvPr>
          <p:cNvSpPr>
            <a:spLocks noGrp="1"/>
          </p:cNvSpPr>
          <p:nvPr>
            <p:ph type="dt" sz="half" idx="10"/>
          </p:nvPr>
        </p:nvSpPr>
        <p:spPr/>
        <p:txBody>
          <a:bodyPr/>
          <a:lstStyle/>
          <a:p>
            <a:fld id="{69BC7DD2-DE99-421B-9EE9-3B0D2D1A8E67}" type="datetimeFigureOut">
              <a:rPr lang="nl-NL" smtClean="0"/>
              <a:t>8-5-2025</a:t>
            </a:fld>
            <a:endParaRPr lang="nl-NL"/>
          </a:p>
        </p:txBody>
      </p:sp>
      <p:sp>
        <p:nvSpPr>
          <p:cNvPr id="4" name="Tijdelijke aanduiding voor voettekst 3">
            <a:extLst>
              <a:ext uri="{FF2B5EF4-FFF2-40B4-BE49-F238E27FC236}">
                <a16:creationId xmlns:a16="http://schemas.microsoft.com/office/drawing/2014/main" id="{21D35133-AFBC-B3FE-0FA2-E3E04F4301C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70F3B12-EB63-F2E6-CAFA-55FBEB55E444}"/>
              </a:ext>
            </a:extLst>
          </p:cNvPr>
          <p:cNvSpPr>
            <a:spLocks noGrp="1"/>
          </p:cNvSpPr>
          <p:nvPr>
            <p:ph type="sldNum" sz="quarter" idx="12"/>
          </p:nvPr>
        </p:nvSpPr>
        <p:spPr/>
        <p:txBody>
          <a:bodyPr/>
          <a:lstStyle/>
          <a:p>
            <a:fld id="{E11234C4-D252-4654-B60C-FFECA589AF00}" type="slidenum">
              <a:rPr lang="nl-NL" smtClean="0"/>
              <a:t>‹nr.›</a:t>
            </a:fld>
            <a:endParaRPr lang="nl-NL"/>
          </a:p>
        </p:txBody>
      </p:sp>
    </p:spTree>
    <p:extLst>
      <p:ext uri="{BB962C8B-B14F-4D97-AF65-F5344CB8AC3E}">
        <p14:creationId xmlns:p14="http://schemas.microsoft.com/office/powerpoint/2010/main" val="3926500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95276E-A2B7-78F8-2C5D-EE85F7A92E4F}"/>
              </a:ext>
            </a:extLst>
          </p:cNvPr>
          <p:cNvSpPr>
            <a:spLocks noGrp="1"/>
          </p:cNvSpPr>
          <p:nvPr>
            <p:ph type="dt" sz="half" idx="10"/>
          </p:nvPr>
        </p:nvSpPr>
        <p:spPr/>
        <p:txBody>
          <a:bodyPr/>
          <a:lstStyle/>
          <a:p>
            <a:fld id="{69BC7DD2-DE99-421B-9EE9-3B0D2D1A8E67}" type="datetimeFigureOut">
              <a:rPr lang="nl-NL" smtClean="0"/>
              <a:t>8-5-2025</a:t>
            </a:fld>
            <a:endParaRPr lang="nl-NL"/>
          </a:p>
        </p:txBody>
      </p:sp>
      <p:sp>
        <p:nvSpPr>
          <p:cNvPr id="3" name="Tijdelijke aanduiding voor voettekst 2">
            <a:extLst>
              <a:ext uri="{FF2B5EF4-FFF2-40B4-BE49-F238E27FC236}">
                <a16:creationId xmlns:a16="http://schemas.microsoft.com/office/drawing/2014/main" id="{BDEC6735-A389-8B19-C887-1EE7448D142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0B920F6-1098-73C2-8D65-A2CC3788FEFC}"/>
              </a:ext>
            </a:extLst>
          </p:cNvPr>
          <p:cNvSpPr>
            <a:spLocks noGrp="1"/>
          </p:cNvSpPr>
          <p:nvPr>
            <p:ph type="sldNum" sz="quarter" idx="12"/>
          </p:nvPr>
        </p:nvSpPr>
        <p:spPr/>
        <p:txBody>
          <a:bodyPr/>
          <a:lstStyle/>
          <a:p>
            <a:fld id="{E11234C4-D252-4654-B60C-FFECA589AF00}" type="slidenum">
              <a:rPr lang="nl-NL" smtClean="0"/>
              <a:t>‹nr.›</a:t>
            </a:fld>
            <a:endParaRPr lang="nl-NL"/>
          </a:p>
        </p:txBody>
      </p:sp>
    </p:spTree>
    <p:extLst>
      <p:ext uri="{BB962C8B-B14F-4D97-AF65-F5344CB8AC3E}">
        <p14:creationId xmlns:p14="http://schemas.microsoft.com/office/powerpoint/2010/main" val="185857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blad 2">
    <p:spTree>
      <p:nvGrpSpPr>
        <p:cNvPr id="1" name=""/>
        <p:cNvGrpSpPr/>
        <p:nvPr/>
      </p:nvGrpSpPr>
      <p:grpSpPr>
        <a:xfrm>
          <a:off x="0" y="0"/>
          <a:ext cx="0" cy="0"/>
          <a:chOff x="0" y="0"/>
          <a:chExt cx="0" cy="0"/>
        </a:xfrm>
      </p:grpSpPr>
      <p:pic>
        <p:nvPicPr>
          <p:cNvPr id="4" name="Afbeelding 3" descr="Afbeelding met medisch, Medische apparatuur, gezondheidszorg, persoon&#10;&#10;Automatisch gegenereerde beschrijving">
            <a:extLst>
              <a:ext uri="{FF2B5EF4-FFF2-40B4-BE49-F238E27FC236}">
                <a16:creationId xmlns:a16="http://schemas.microsoft.com/office/drawing/2014/main" id="{11A2EF0B-0611-75A2-51E2-DAF80F7DB097}"/>
              </a:ext>
            </a:extLst>
          </p:cNvPr>
          <p:cNvPicPr>
            <a:picLocks noChangeAspect="1"/>
          </p:cNvPicPr>
          <p:nvPr userDrawn="1"/>
        </p:nvPicPr>
        <p:blipFill>
          <a:blip r:embed="rId2"/>
          <a:stretch>
            <a:fillRect/>
          </a:stretch>
        </p:blipFill>
        <p:spPr>
          <a:xfrm>
            <a:off x="0" y="13061"/>
            <a:ext cx="12192000" cy="6858000"/>
          </a:xfrm>
          <a:prstGeom prst="rect">
            <a:avLst/>
          </a:prstGeom>
        </p:spPr>
      </p:pic>
      <p:pic>
        <p:nvPicPr>
          <p:cNvPr id="47" name="Afbeelding 46" descr="Afbeelding met Graphics, Kleurrijkheid, cirkel, astronomie&#10;&#10;Automatisch gegenereerde beschrijving">
            <a:extLst>
              <a:ext uri="{FF2B5EF4-FFF2-40B4-BE49-F238E27FC236}">
                <a16:creationId xmlns:a16="http://schemas.microsoft.com/office/drawing/2014/main" id="{070D1308-E97E-144B-9B68-0ACEB255FB4B}"/>
              </a:ext>
            </a:extLst>
          </p:cNvPr>
          <p:cNvPicPr>
            <a:picLocks noChangeAspect="1"/>
          </p:cNvPicPr>
          <p:nvPr userDrawn="1"/>
        </p:nvPicPr>
        <p:blipFill>
          <a:blip r:embed="rId3"/>
          <a:stretch>
            <a:fillRect/>
          </a:stretch>
        </p:blipFill>
        <p:spPr>
          <a:xfrm>
            <a:off x="618314" y="454782"/>
            <a:ext cx="1650572" cy="932932"/>
          </a:xfrm>
          <a:prstGeom prst="rect">
            <a:avLst/>
          </a:prstGeom>
        </p:spPr>
      </p:pic>
    </p:spTree>
    <p:extLst>
      <p:ext uri="{BB962C8B-B14F-4D97-AF65-F5344CB8AC3E}">
        <p14:creationId xmlns:p14="http://schemas.microsoft.com/office/powerpoint/2010/main" val="2004971916"/>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8F329-E9B7-6777-8E19-5D67CC9DB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839664F-E7B4-F344-B73A-83A8AA8230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E9109B2-764C-D648-56D0-748A90E50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05C5DD7-37D9-52F1-BEFB-D080B63861B5}"/>
              </a:ext>
            </a:extLst>
          </p:cNvPr>
          <p:cNvSpPr>
            <a:spLocks noGrp="1"/>
          </p:cNvSpPr>
          <p:nvPr>
            <p:ph type="dt" sz="half" idx="10"/>
          </p:nvPr>
        </p:nvSpPr>
        <p:spPr/>
        <p:txBody>
          <a:bodyPr/>
          <a:lstStyle/>
          <a:p>
            <a:fld id="{69BC7DD2-DE99-421B-9EE9-3B0D2D1A8E67}" type="datetimeFigureOut">
              <a:rPr lang="nl-NL" smtClean="0"/>
              <a:t>8-5-2025</a:t>
            </a:fld>
            <a:endParaRPr lang="nl-NL"/>
          </a:p>
        </p:txBody>
      </p:sp>
      <p:sp>
        <p:nvSpPr>
          <p:cNvPr id="6" name="Tijdelijke aanduiding voor voettekst 5">
            <a:extLst>
              <a:ext uri="{FF2B5EF4-FFF2-40B4-BE49-F238E27FC236}">
                <a16:creationId xmlns:a16="http://schemas.microsoft.com/office/drawing/2014/main" id="{68B48B38-467B-3185-F526-791EF86393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C3133F-4BA9-3B14-01A7-CB05156365C5}"/>
              </a:ext>
            </a:extLst>
          </p:cNvPr>
          <p:cNvSpPr>
            <a:spLocks noGrp="1"/>
          </p:cNvSpPr>
          <p:nvPr>
            <p:ph type="sldNum" sz="quarter" idx="12"/>
          </p:nvPr>
        </p:nvSpPr>
        <p:spPr/>
        <p:txBody>
          <a:bodyPr/>
          <a:lstStyle/>
          <a:p>
            <a:fld id="{E11234C4-D252-4654-B60C-FFECA589AF00}" type="slidenum">
              <a:rPr lang="nl-NL" smtClean="0"/>
              <a:t>‹nr.›</a:t>
            </a:fld>
            <a:endParaRPr lang="nl-NL"/>
          </a:p>
        </p:txBody>
      </p:sp>
    </p:spTree>
    <p:extLst>
      <p:ext uri="{BB962C8B-B14F-4D97-AF65-F5344CB8AC3E}">
        <p14:creationId xmlns:p14="http://schemas.microsoft.com/office/powerpoint/2010/main" val="963996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72EB1-821B-B95A-EB0F-AF535439324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1BFDAE2-DF92-5330-9920-372B3A9B65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C4AA546-8AFC-2A7D-97CB-EFE9EBBCC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64A594A-828D-2D2E-E47D-2A79963CFB2E}"/>
              </a:ext>
            </a:extLst>
          </p:cNvPr>
          <p:cNvSpPr>
            <a:spLocks noGrp="1"/>
          </p:cNvSpPr>
          <p:nvPr>
            <p:ph type="dt" sz="half" idx="10"/>
          </p:nvPr>
        </p:nvSpPr>
        <p:spPr/>
        <p:txBody>
          <a:bodyPr/>
          <a:lstStyle/>
          <a:p>
            <a:fld id="{69BC7DD2-DE99-421B-9EE9-3B0D2D1A8E67}" type="datetimeFigureOut">
              <a:rPr lang="nl-NL" smtClean="0"/>
              <a:t>8-5-2025</a:t>
            </a:fld>
            <a:endParaRPr lang="nl-NL"/>
          </a:p>
        </p:txBody>
      </p:sp>
      <p:sp>
        <p:nvSpPr>
          <p:cNvPr id="6" name="Tijdelijke aanduiding voor voettekst 5">
            <a:extLst>
              <a:ext uri="{FF2B5EF4-FFF2-40B4-BE49-F238E27FC236}">
                <a16:creationId xmlns:a16="http://schemas.microsoft.com/office/drawing/2014/main" id="{8B859F02-170C-83E5-5C04-8496EEF494E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698B4EA-81CB-F0D2-E875-D37D9CF57ED2}"/>
              </a:ext>
            </a:extLst>
          </p:cNvPr>
          <p:cNvSpPr>
            <a:spLocks noGrp="1"/>
          </p:cNvSpPr>
          <p:nvPr>
            <p:ph type="sldNum" sz="quarter" idx="12"/>
          </p:nvPr>
        </p:nvSpPr>
        <p:spPr/>
        <p:txBody>
          <a:bodyPr/>
          <a:lstStyle/>
          <a:p>
            <a:fld id="{E11234C4-D252-4654-B60C-FFECA589AF00}" type="slidenum">
              <a:rPr lang="nl-NL" smtClean="0"/>
              <a:t>‹nr.›</a:t>
            </a:fld>
            <a:endParaRPr lang="nl-NL"/>
          </a:p>
        </p:txBody>
      </p:sp>
    </p:spTree>
    <p:extLst>
      <p:ext uri="{BB962C8B-B14F-4D97-AF65-F5344CB8AC3E}">
        <p14:creationId xmlns:p14="http://schemas.microsoft.com/office/powerpoint/2010/main" val="2010852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C846B-1888-A2A0-C501-AB8E5F9DEC0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0C46146-C225-93D6-9401-8EAEAAFB03F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FD0FCD-19ED-72B5-3B31-08A9130B7BC7}"/>
              </a:ext>
            </a:extLst>
          </p:cNvPr>
          <p:cNvSpPr>
            <a:spLocks noGrp="1"/>
          </p:cNvSpPr>
          <p:nvPr>
            <p:ph type="dt" sz="half" idx="10"/>
          </p:nvPr>
        </p:nvSpPr>
        <p:spPr/>
        <p:txBody>
          <a:bodyPr/>
          <a:lstStyle/>
          <a:p>
            <a:fld id="{69BC7DD2-DE99-421B-9EE9-3B0D2D1A8E67}" type="datetimeFigureOut">
              <a:rPr lang="nl-NL" smtClean="0"/>
              <a:t>8-5-2025</a:t>
            </a:fld>
            <a:endParaRPr lang="nl-NL"/>
          </a:p>
        </p:txBody>
      </p:sp>
      <p:sp>
        <p:nvSpPr>
          <p:cNvPr id="5" name="Tijdelijke aanduiding voor voettekst 4">
            <a:extLst>
              <a:ext uri="{FF2B5EF4-FFF2-40B4-BE49-F238E27FC236}">
                <a16:creationId xmlns:a16="http://schemas.microsoft.com/office/drawing/2014/main" id="{30757266-2BBC-01B6-FA07-90FECC447C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9C8C12-32F1-3977-0FDD-72AD6F0F5389}"/>
              </a:ext>
            </a:extLst>
          </p:cNvPr>
          <p:cNvSpPr>
            <a:spLocks noGrp="1"/>
          </p:cNvSpPr>
          <p:nvPr>
            <p:ph type="sldNum" sz="quarter" idx="12"/>
          </p:nvPr>
        </p:nvSpPr>
        <p:spPr/>
        <p:txBody>
          <a:bodyPr/>
          <a:lstStyle/>
          <a:p>
            <a:fld id="{E11234C4-D252-4654-B60C-FFECA589AF00}" type="slidenum">
              <a:rPr lang="nl-NL" smtClean="0"/>
              <a:t>‹nr.›</a:t>
            </a:fld>
            <a:endParaRPr lang="nl-NL"/>
          </a:p>
        </p:txBody>
      </p:sp>
    </p:spTree>
    <p:extLst>
      <p:ext uri="{BB962C8B-B14F-4D97-AF65-F5344CB8AC3E}">
        <p14:creationId xmlns:p14="http://schemas.microsoft.com/office/powerpoint/2010/main" val="1109146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91D2967-FB09-7E9A-C80F-FA3CA0BAB88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424AFEA-A668-3C03-9D88-ED002331BA1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0FF6B1-406E-EEBB-9817-3F475E87F3E7}"/>
              </a:ext>
            </a:extLst>
          </p:cNvPr>
          <p:cNvSpPr>
            <a:spLocks noGrp="1"/>
          </p:cNvSpPr>
          <p:nvPr>
            <p:ph type="dt" sz="half" idx="10"/>
          </p:nvPr>
        </p:nvSpPr>
        <p:spPr/>
        <p:txBody>
          <a:bodyPr/>
          <a:lstStyle/>
          <a:p>
            <a:fld id="{69BC7DD2-DE99-421B-9EE9-3B0D2D1A8E67}" type="datetimeFigureOut">
              <a:rPr lang="nl-NL" smtClean="0"/>
              <a:t>8-5-2025</a:t>
            </a:fld>
            <a:endParaRPr lang="nl-NL"/>
          </a:p>
        </p:txBody>
      </p:sp>
      <p:sp>
        <p:nvSpPr>
          <p:cNvPr id="5" name="Tijdelijke aanduiding voor voettekst 4">
            <a:extLst>
              <a:ext uri="{FF2B5EF4-FFF2-40B4-BE49-F238E27FC236}">
                <a16:creationId xmlns:a16="http://schemas.microsoft.com/office/drawing/2014/main" id="{35AE6EF6-C037-FD30-5BDD-2E8BD37479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64862E-E095-FD05-77EA-D4D4F1B305F1}"/>
              </a:ext>
            </a:extLst>
          </p:cNvPr>
          <p:cNvSpPr>
            <a:spLocks noGrp="1"/>
          </p:cNvSpPr>
          <p:nvPr>
            <p:ph type="sldNum" sz="quarter" idx="12"/>
          </p:nvPr>
        </p:nvSpPr>
        <p:spPr/>
        <p:txBody>
          <a:bodyPr/>
          <a:lstStyle/>
          <a:p>
            <a:fld id="{E11234C4-D252-4654-B60C-FFECA589AF00}" type="slidenum">
              <a:rPr lang="nl-NL" smtClean="0"/>
              <a:t>‹nr.›</a:t>
            </a:fld>
            <a:endParaRPr lang="nl-NL"/>
          </a:p>
        </p:txBody>
      </p:sp>
    </p:spTree>
    <p:extLst>
      <p:ext uri="{BB962C8B-B14F-4D97-AF65-F5344CB8AC3E}">
        <p14:creationId xmlns:p14="http://schemas.microsoft.com/office/powerpoint/2010/main" val="2019321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oorblad 1">
    <p:spTree>
      <p:nvGrpSpPr>
        <p:cNvPr id="1" name=""/>
        <p:cNvGrpSpPr/>
        <p:nvPr/>
      </p:nvGrpSpPr>
      <p:grpSpPr>
        <a:xfrm>
          <a:off x="0" y="0"/>
          <a:ext cx="0" cy="0"/>
          <a:chOff x="0" y="0"/>
          <a:chExt cx="0" cy="0"/>
        </a:xfrm>
      </p:grpSpPr>
      <p:pic>
        <p:nvPicPr>
          <p:cNvPr id="7" name="Afbeelding 6" descr="Afbeelding met kleding, persoon, Menselijk gezicht, muur&#10;&#10;Automatisch gegenereerde beschrijving">
            <a:extLst>
              <a:ext uri="{FF2B5EF4-FFF2-40B4-BE49-F238E27FC236}">
                <a16:creationId xmlns:a16="http://schemas.microsoft.com/office/drawing/2014/main" id="{753D185E-4887-3C79-B0E4-E3E024C3AF8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Afbeelding 8" descr="Afbeelding met Graphics, Kleurrijkheid, cirkel, astronomie&#10;&#10;Automatisch gegenereerde beschrijving">
            <a:extLst>
              <a:ext uri="{FF2B5EF4-FFF2-40B4-BE49-F238E27FC236}">
                <a16:creationId xmlns:a16="http://schemas.microsoft.com/office/drawing/2014/main" id="{AC723B28-22F2-00A4-4133-19ADA0BDC330}"/>
              </a:ext>
            </a:extLst>
          </p:cNvPr>
          <p:cNvPicPr>
            <a:picLocks noChangeAspect="1"/>
          </p:cNvPicPr>
          <p:nvPr userDrawn="1"/>
        </p:nvPicPr>
        <p:blipFill>
          <a:blip r:embed="rId3"/>
          <a:stretch>
            <a:fillRect/>
          </a:stretch>
        </p:blipFill>
        <p:spPr>
          <a:xfrm>
            <a:off x="618314" y="454782"/>
            <a:ext cx="1650572" cy="932932"/>
          </a:xfrm>
          <a:prstGeom prst="rect">
            <a:avLst/>
          </a:prstGeom>
        </p:spPr>
      </p:pic>
    </p:spTree>
    <p:extLst>
      <p:ext uri="{BB962C8B-B14F-4D97-AF65-F5344CB8AC3E}">
        <p14:creationId xmlns:p14="http://schemas.microsoft.com/office/powerpoint/2010/main" val="12231946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orblad 2">
    <p:spTree>
      <p:nvGrpSpPr>
        <p:cNvPr id="1" name=""/>
        <p:cNvGrpSpPr/>
        <p:nvPr/>
      </p:nvGrpSpPr>
      <p:grpSpPr>
        <a:xfrm>
          <a:off x="0" y="0"/>
          <a:ext cx="0" cy="0"/>
          <a:chOff x="0" y="0"/>
          <a:chExt cx="0" cy="0"/>
        </a:xfrm>
      </p:grpSpPr>
      <p:pic>
        <p:nvPicPr>
          <p:cNvPr id="4" name="Afbeelding 3" descr="Afbeelding met medisch, Medische apparatuur, gezondheidszorg, persoon&#10;&#10;Automatisch gegenereerde beschrijving">
            <a:extLst>
              <a:ext uri="{FF2B5EF4-FFF2-40B4-BE49-F238E27FC236}">
                <a16:creationId xmlns:a16="http://schemas.microsoft.com/office/drawing/2014/main" id="{11A2EF0B-0611-75A2-51E2-DAF80F7DB097}"/>
              </a:ext>
            </a:extLst>
          </p:cNvPr>
          <p:cNvPicPr>
            <a:picLocks noChangeAspect="1"/>
          </p:cNvPicPr>
          <p:nvPr userDrawn="1"/>
        </p:nvPicPr>
        <p:blipFill>
          <a:blip r:embed="rId2"/>
          <a:stretch>
            <a:fillRect/>
          </a:stretch>
        </p:blipFill>
        <p:spPr>
          <a:xfrm>
            <a:off x="0" y="13061"/>
            <a:ext cx="12192000" cy="6858000"/>
          </a:xfrm>
          <a:prstGeom prst="rect">
            <a:avLst/>
          </a:prstGeom>
        </p:spPr>
      </p:pic>
      <p:pic>
        <p:nvPicPr>
          <p:cNvPr id="47" name="Afbeelding 46" descr="Afbeelding met Graphics, Kleurrijkheid, cirkel, astronomie&#10;&#10;Automatisch gegenereerde beschrijving">
            <a:extLst>
              <a:ext uri="{FF2B5EF4-FFF2-40B4-BE49-F238E27FC236}">
                <a16:creationId xmlns:a16="http://schemas.microsoft.com/office/drawing/2014/main" id="{070D1308-E97E-144B-9B68-0ACEB255FB4B}"/>
              </a:ext>
            </a:extLst>
          </p:cNvPr>
          <p:cNvPicPr>
            <a:picLocks noChangeAspect="1"/>
          </p:cNvPicPr>
          <p:nvPr userDrawn="1"/>
        </p:nvPicPr>
        <p:blipFill>
          <a:blip r:embed="rId3"/>
          <a:stretch>
            <a:fillRect/>
          </a:stretch>
        </p:blipFill>
        <p:spPr>
          <a:xfrm>
            <a:off x="618314" y="454782"/>
            <a:ext cx="1650572" cy="932932"/>
          </a:xfrm>
          <a:prstGeom prst="rect">
            <a:avLst/>
          </a:prstGeom>
        </p:spPr>
      </p:pic>
    </p:spTree>
    <p:extLst>
      <p:ext uri="{BB962C8B-B14F-4D97-AF65-F5344CB8AC3E}">
        <p14:creationId xmlns:p14="http://schemas.microsoft.com/office/powerpoint/2010/main" val="1364970270"/>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orblad 3">
    <p:spTree>
      <p:nvGrpSpPr>
        <p:cNvPr id="1" name=""/>
        <p:cNvGrpSpPr/>
        <p:nvPr/>
      </p:nvGrpSpPr>
      <p:grpSpPr>
        <a:xfrm>
          <a:off x="0" y="0"/>
          <a:ext cx="0" cy="0"/>
          <a:chOff x="0" y="0"/>
          <a:chExt cx="0" cy="0"/>
        </a:xfrm>
      </p:grpSpPr>
      <p:pic>
        <p:nvPicPr>
          <p:cNvPr id="3" name="Afbeelding 2" descr="Afbeelding met persoon, Bagage en tassen, kleding, person&#10;&#10;Automatisch gegenereerde beschrijving">
            <a:extLst>
              <a:ext uri="{FF2B5EF4-FFF2-40B4-BE49-F238E27FC236}">
                <a16:creationId xmlns:a16="http://schemas.microsoft.com/office/drawing/2014/main" id="{CF7F6DFA-9236-CC22-A978-E128AEFCFE6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Afbeelding 4" descr="Afbeelding met Graphics, Kleurrijkheid, cirkel, astronomie&#10;&#10;Automatisch gegenereerde beschrijving">
            <a:extLst>
              <a:ext uri="{FF2B5EF4-FFF2-40B4-BE49-F238E27FC236}">
                <a16:creationId xmlns:a16="http://schemas.microsoft.com/office/drawing/2014/main" id="{35A34A88-62E4-1999-6AE8-14E561950603}"/>
              </a:ext>
            </a:extLst>
          </p:cNvPr>
          <p:cNvPicPr>
            <a:picLocks noChangeAspect="1"/>
          </p:cNvPicPr>
          <p:nvPr userDrawn="1"/>
        </p:nvPicPr>
        <p:blipFill>
          <a:blip r:embed="rId3"/>
          <a:stretch>
            <a:fillRect/>
          </a:stretch>
        </p:blipFill>
        <p:spPr>
          <a:xfrm>
            <a:off x="618314" y="454782"/>
            <a:ext cx="1650572" cy="932932"/>
          </a:xfrm>
          <a:prstGeom prst="rect">
            <a:avLst/>
          </a:prstGeom>
        </p:spPr>
      </p:pic>
    </p:spTree>
    <p:extLst>
      <p:ext uri="{BB962C8B-B14F-4D97-AF65-F5344CB8AC3E}">
        <p14:creationId xmlns:p14="http://schemas.microsoft.com/office/powerpoint/2010/main" val="290821472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orblad 4">
    <p:spTree>
      <p:nvGrpSpPr>
        <p:cNvPr id="1" name=""/>
        <p:cNvGrpSpPr/>
        <p:nvPr/>
      </p:nvGrpSpPr>
      <p:grpSpPr>
        <a:xfrm>
          <a:off x="0" y="0"/>
          <a:ext cx="0" cy="0"/>
          <a:chOff x="0" y="0"/>
          <a:chExt cx="0" cy="0"/>
        </a:xfrm>
      </p:grpSpPr>
      <p:pic>
        <p:nvPicPr>
          <p:cNvPr id="4" name="Afbeelding 3" descr="Afbeelding met kleding, persoon, Baan, overdekt&#10;&#10;Automatisch gegenereerde beschrijving">
            <a:extLst>
              <a:ext uri="{FF2B5EF4-FFF2-40B4-BE49-F238E27FC236}">
                <a16:creationId xmlns:a16="http://schemas.microsoft.com/office/drawing/2014/main" id="{6604022D-B6E8-6F4A-6AB6-E468839E2F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Afbeelding 4" descr="Afbeelding met Graphics, Kleurrijkheid, cirkel, astronomie&#10;&#10;Automatisch gegenereerde beschrijving">
            <a:extLst>
              <a:ext uri="{FF2B5EF4-FFF2-40B4-BE49-F238E27FC236}">
                <a16:creationId xmlns:a16="http://schemas.microsoft.com/office/drawing/2014/main" id="{8B5E8941-7539-490B-B698-8D2C14983D6D}"/>
              </a:ext>
            </a:extLst>
          </p:cNvPr>
          <p:cNvPicPr>
            <a:picLocks noChangeAspect="1"/>
          </p:cNvPicPr>
          <p:nvPr userDrawn="1"/>
        </p:nvPicPr>
        <p:blipFill>
          <a:blip r:embed="rId3"/>
          <a:stretch>
            <a:fillRect/>
          </a:stretch>
        </p:blipFill>
        <p:spPr>
          <a:xfrm>
            <a:off x="618314" y="454782"/>
            <a:ext cx="1650572" cy="932932"/>
          </a:xfrm>
          <a:prstGeom prst="rect">
            <a:avLst/>
          </a:prstGeom>
        </p:spPr>
      </p:pic>
    </p:spTree>
    <p:extLst>
      <p:ext uri="{BB962C8B-B14F-4D97-AF65-F5344CB8AC3E}">
        <p14:creationId xmlns:p14="http://schemas.microsoft.com/office/powerpoint/2010/main" val="135510245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ooarblad 5">
    <p:spTree>
      <p:nvGrpSpPr>
        <p:cNvPr id="1" name=""/>
        <p:cNvGrpSpPr/>
        <p:nvPr/>
      </p:nvGrpSpPr>
      <p:grpSpPr>
        <a:xfrm>
          <a:off x="0" y="0"/>
          <a:ext cx="0" cy="0"/>
          <a:chOff x="0" y="0"/>
          <a:chExt cx="0" cy="0"/>
        </a:xfrm>
      </p:grpSpPr>
      <p:pic>
        <p:nvPicPr>
          <p:cNvPr id="3" name="Afbeelding 2" descr="Afbeelding met persoon, kleding, Menselijk gezicht, Medische apparatuur&#10;&#10;Automatisch gegenereerde beschrijving">
            <a:extLst>
              <a:ext uri="{FF2B5EF4-FFF2-40B4-BE49-F238E27FC236}">
                <a16:creationId xmlns:a16="http://schemas.microsoft.com/office/drawing/2014/main" id="{39AF35DD-CF10-53C1-516C-EF8B4771DCD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Afbeelding 4" descr="Afbeelding met Graphics, Kleurrijkheid, cirkel, astronomie&#10;&#10;Automatisch gegenereerde beschrijving">
            <a:extLst>
              <a:ext uri="{FF2B5EF4-FFF2-40B4-BE49-F238E27FC236}">
                <a16:creationId xmlns:a16="http://schemas.microsoft.com/office/drawing/2014/main" id="{25F505F8-2794-206D-0E03-2DA6B56DAE7C}"/>
              </a:ext>
            </a:extLst>
          </p:cNvPr>
          <p:cNvPicPr>
            <a:picLocks noChangeAspect="1"/>
          </p:cNvPicPr>
          <p:nvPr userDrawn="1"/>
        </p:nvPicPr>
        <p:blipFill>
          <a:blip r:embed="rId3"/>
          <a:stretch>
            <a:fillRect/>
          </a:stretch>
        </p:blipFill>
        <p:spPr>
          <a:xfrm>
            <a:off x="618314" y="454782"/>
            <a:ext cx="1650572" cy="932932"/>
          </a:xfrm>
          <a:prstGeom prst="rect">
            <a:avLst/>
          </a:prstGeom>
        </p:spPr>
      </p:pic>
    </p:spTree>
    <p:extLst>
      <p:ext uri="{BB962C8B-B14F-4D97-AF65-F5344CB8AC3E}">
        <p14:creationId xmlns:p14="http://schemas.microsoft.com/office/powerpoint/2010/main" val="3235621820"/>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FD8E9AC-A36E-FCE4-B232-F82334208578}"/>
              </a:ext>
            </a:extLst>
          </p:cNvPr>
          <p:cNvSpPr>
            <a:spLocks noGrp="1"/>
          </p:cNvSpPr>
          <p:nvPr>
            <p:ph type="dt" sz="half" idx="10"/>
          </p:nvPr>
        </p:nvSpPr>
        <p:spPr/>
        <p:txBody>
          <a:bodyPr/>
          <a:lstStyle>
            <a:lvl1pPr>
              <a:defRPr sz="1000">
                <a:latin typeface="Lato Light" panose="020F0502020204030203" pitchFamily="34" charset="0"/>
                <a:ea typeface="Lato Light" panose="020F0502020204030203" pitchFamily="34" charset="0"/>
                <a:cs typeface="Lato Light" panose="020F0502020204030203" pitchFamily="34" charset="0"/>
              </a:defRPr>
            </a:lvl1pPr>
          </a:lstStyle>
          <a:p>
            <a:fld id="{5472653E-0E59-1348-B7B5-F46F9A382450}" type="datetime1">
              <a:rPr lang="nl-NL" smtClean="0"/>
              <a:pPr/>
              <a:t>8-5-2025</a:t>
            </a:fld>
            <a:endParaRPr lang="nl-NL"/>
          </a:p>
        </p:txBody>
      </p:sp>
      <p:sp>
        <p:nvSpPr>
          <p:cNvPr id="5" name="Tijdelijke aanduiding voor voettekst 4">
            <a:extLst>
              <a:ext uri="{FF2B5EF4-FFF2-40B4-BE49-F238E27FC236}">
                <a16:creationId xmlns:a16="http://schemas.microsoft.com/office/drawing/2014/main" id="{9A0AD02A-A390-8A4C-2909-0107E3C57D2D}"/>
              </a:ext>
            </a:extLst>
          </p:cNvPr>
          <p:cNvSpPr>
            <a:spLocks noGrp="1"/>
          </p:cNvSpPr>
          <p:nvPr>
            <p:ph type="ftr" sz="quarter" idx="11"/>
          </p:nvPr>
        </p:nvSpPr>
        <p:spPr>
          <a:xfrm>
            <a:off x="4038600" y="6356350"/>
            <a:ext cx="4114800" cy="365125"/>
          </a:xfrm>
          <a:prstGeom prst="rect">
            <a:avLst/>
          </a:prstGeom>
        </p:spPr>
        <p:txBody>
          <a:bodyPr/>
          <a:lstStyle>
            <a:lvl1pPr>
              <a:defRPr sz="1000">
                <a:latin typeface="Lato Light" panose="020F0502020204030203" pitchFamily="34" charset="0"/>
                <a:ea typeface="Lato Light" panose="020F0502020204030203" pitchFamily="34" charset="0"/>
                <a:cs typeface="Lato Light" panose="020F0502020204030203" pitchFamily="34" charset="0"/>
              </a:defRPr>
            </a:lvl1pPr>
          </a:lstStyle>
          <a:p>
            <a:r>
              <a:rPr lang="nl-NL"/>
              <a:t>1 Vereniging Gezondheidsregio Midden-Holland</a:t>
            </a:r>
          </a:p>
        </p:txBody>
      </p:sp>
      <p:pic>
        <p:nvPicPr>
          <p:cNvPr id="10" name="Afbeelding 9" descr="Afbeelding met Graphics, Kleurrijkheid, cirkel, astronomie&#10;&#10;Automatisch gegenereerde beschrijving">
            <a:extLst>
              <a:ext uri="{FF2B5EF4-FFF2-40B4-BE49-F238E27FC236}">
                <a16:creationId xmlns:a16="http://schemas.microsoft.com/office/drawing/2014/main" id="{B61D275C-9C0C-AF91-616A-E8E204EA55C0}"/>
              </a:ext>
            </a:extLst>
          </p:cNvPr>
          <p:cNvPicPr>
            <a:picLocks noChangeAspect="1"/>
          </p:cNvPicPr>
          <p:nvPr userDrawn="1"/>
        </p:nvPicPr>
        <p:blipFill>
          <a:blip r:embed="rId2"/>
          <a:stretch>
            <a:fillRect/>
          </a:stretch>
        </p:blipFill>
        <p:spPr>
          <a:xfrm>
            <a:off x="618314" y="454782"/>
            <a:ext cx="1650572" cy="932932"/>
          </a:xfrm>
          <a:prstGeom prst="rect">
            <a:avLst/>
          </a:prstGeom>
        </p:spPr>
      </p:pic>
      <p:pic>
        <p:nvPicPr>
          <p:cNvPr id="17" name="Afbeelding 16" descr="Afbeelding met Graphics, schermopname, grafische vormgeving, Lettertype&#10;&#10;Automatisch gegenereerde beschrijving">
            <a:extLst>
              <a:ext uri="{FF2B5EF4-FFF2-40B4-BE49-F238E27FC236}">
                <a16:creationId xmlns:a16="http://schemas.microsoft.com/office/drawing/2014/main" id="{F06C3CCB-11E5-848E-9FC6-020C15A11F25}"/>
              </a:ext>
            </a:extLst>
          </p:cNvPr>
          <p:cNvPicPr>
            <a:picLocks noChangeAspect="1"/>
          </p:cNvPicPr>
          <p:nvPr userDrawn="1"/>
        </p:nvPicPr>
        <p:blipFill>
          <a:blip r:embed="rId3"/>
          <a:stretch>
            <a:fillRect/>
          </a:stretch>
        </p:blipFill>
        <p:spPr>
          <a:xfrm>
            <a:off x="9750392" y="192233"/>
            <a:ext cx="1685335" cy="1685335"/>
          </a:xfrm>
          <a:prstGeom prst="rect">
            <a:avLst/>
          </a:prstGeom>
        </p:spPr>
      </p:pic>
      <p:pic>
        <p:nvPicPr>
          <p:cNvPr id="9" name="Afbeelding 8">
            <a:extLst>
              <a:ext uri="{FF2B5EF4-FFF2-40B4-BE49-F238E27FC236}">
                <a16:creationId xmlns:a16="http://schemas.microsoft.com/office/drawing/2014/main" id="{0EB63D46-D033-57A3-0D8C-7108CD860232}"/>
              </a:ext>
            </a:extLst>
          </p:cNvPr>
          <p:cNvPicPr>
            <a:picLocks noChangeAspect="1"/>
          </p:cNvPicPr>
          <p:nvPr userDrawn="1"/>
        </p:nvPicPr>
        <p:blipFill>
          <a:blip r:embed="rId4">
            <a:alphaModFix amt="50000"/>
          </a:blip>
          <a:stretch>
            <a:fillRect/>
          </a:stretch>
        </p:blipFill>
        <p:spPr>
          <a:xfrm>
            <a:off x="-2507259" y="6285884"/>
            <a:ext cx="5248684" cy="1144232"/>
          </a:xfrm>
          <a:prstGeom prst="rect">
            <a:avLst/>
          </a:prstGeom>
        </p:spPr>
      </p:pic>
      <p:sp>
        <p:nvSpPr>
          <p:cNvPr id="2" name="Tijdelijke aanduiding voor dianummer 5">
            <a:extLst>
              <a:ext uri="{FF2B5EF4-FFF2-40B4-BE49-F238E27FC236}">
                <a16:creationId xmlns:a16="http://schemas.microsoft.com/office/drawing/2014/main" id="{53438212-4030-1CE1-A75B-02716DC8F694}"/>
              </a:ext>
            </a:extLst>
          </p:cNvPr>
          <p:cNvSpPr>
            <a:spLocks noGrp="1"/>
          </p:cNvSpPr>
          <p:nvPr>
            <p:ph type="sldNum" sz="quarter" idx="12"/>
          </p:nvPr>
        </p:nvSpPr>
        <p:spPr>
          <a:xfrm>
            <a:off x="9448800" y="6492875"/>
            <a:ext cx="2743200" cy="365125"/>
          </a:xfrm>
        </p:spPr>
        <p:txBody>
          <a:bodyPr/>
          <a:lstStyle>
            <a:lvl1pPr>
              <a:defRPr sz="1000" b="1">
                <a:solidFill>
                  <a:srgbClr val="000F61"/>
                </a:solidFill>
                <a:latin typeface="Lato Light" panose="020F0502020204030203" pitchFamily="34" charset="0"/>
                <a:ea typeface="Lato Light" panose="020F0502020204030203" pitchFamily="34" charset="0"/>
                <a:cs typeface="Lato Light" panose="020F0502020204030203" pitchFamily="34" charset="0"/>
              </a:defRPr>
            </a:lvl1pPr>
          </a:lstStyle>
          <a:p>
            <a:fld id="{D7E34A39-DEE3-3048-A396-5BCE91A8221E}" type="slidenum">
              <a:rPr lang="nl-NL" smtClean="0"/>
              <a:pPr/>
              <a:t>‹nr.›</a:t>
            </a:fld>
            <a:endParaRPr lang="nl-NL"/>
          </a:p>
        </p:txBody>
      </p:sp>
      <p:sp>
        <p:nvSpPr>
          <p:cNvPr id="6" name="Title 1">
            <a:extLst>
              <a:ext uri="{FF2B5EF4-FFF2-40B4-BE49-F238E27FC236}">
                <a16:creationId xmlns:a16="http://schemas.microsoft.com/office/drawing/2014/main" id="{0CD966C8-0ADB-6632-A986-1781C6EAA51A}"/>
              </a:ext>
            </a:extLst>
          </p:cNvPr>
          <p:cNvSpPr>
            <a:spLocks noGrp="1"/>
          </p:cNvSpPr>
          <p:nvPr>
            <p:ph type="title"/>
          </p:nvPr>
        </p:nvSpPr>
        <p:spPr>
          <a:xfrm>
            <a:off x="1732631" y="605588"/>
            <a:ext cx="7899400" cy="461963"/>
          </a:xfrm>
        </p:spPr>
        <p:txBody>
          <a:bodyPr>
            <a:normAutofit/>
          </a:bodyPr>
          <a:lstStyle>
            <a:lvl1pPr>
              <a:defRPr sz="2400" b="1">
                <a:solidFill>
                  <a:srgbClr val="000F61"/>
                </a:solidFill>
                <a:latin typeface="Raleway" pitchFamily="2" charset="0"/>
              </a:defRPr>
            </a:lvl1pPr>
          </a:lstStyle>
          <a:p>
            <a:r>
              <a:rPr lang="en-GB"/>
              <a:t>Click to edit Master title style</a:t>
            </a:r>
          </a:p>
        </p:txBody>
      </p:sp>
      <p:sp>
        <p:nvSpPr>
          <p:cNvPr id="13" name="Text Placeholder 12">
            <a:extLst>
              <a:ext uri="{FF2B5EF4-FFF2-40B4-BE49-F238E27FC236}">
                <a16:creationId xmlns:a16="http://schemas.microsoft.com/office/drawing/2014/main" id="{C02AE558-C21A-9E94-4840-F9FC0E444427}"/>
              </a:ext>
            </a:extLst>
          </p:cNvPr>
          <p:cNvSpPr>
            <a:spLocks noGrp="1"/>
          </p:cNvSpPr>
          <p:nvPr>
            <p:ph type="body" sz="quarter" idx="13"/>
          </p:nvPr>
        </p:nvSpPr>
        <p:spPr>
          <a:xfrm>
            <a:off x="838200" y="1671638"/>
            <a:ext cx="10515600" cy="4581525"/>
          </a:xfrm>
        </p:spPr>
        <p:txBody>
          <a:bodyPr>
            <a:normAutofit/>
          </a:bodyPr>
          <a:lstStyle>
            <a:lvl1pPr>
              <a:defRPr sz="1400">
                <a:latin typeface="Lato regular" panose="020F0502020204030203" pitchFamily="34" charset="0"/>
                <a:ea typeface="Lato regular" panose="020F0502020204030203" pitchFamily="34" charset="0"/>
                <a:cs typeface="Lato regular" panose="020F0502020204030203" pitchFamily="34" charset="0"/>
              </a:defRPr>
            </a:lvl1pPr>
            <a:lvl2pPr>
              <a:defRPr sz="1400">
                <a:latin typeface="Lato regular" panose="020F0502020204030203" pitchFamily="34" charset="0"/>
                <a:ea typeface="Lato regular" panose="020F0502020204030203" pitchFamily="34" charset="0"/>
                <a:cs typeface="Lato regular" panose="020F0502020204030203" pitchFamily="34" charset="0"/>
              </a:defRPr>
            </a:lvl2pPr>
            <a:lvl3pPr>
              <a:defRPr sz="1400">
                <a:latin typeface="Lato regular" panose="020F0502020204030203" pitchFamily="34" charset="0"/>
                <a:ea typeface="Lato regular" panose="020F0502020204030203" pitchFamily="34" charset="0"/>
                <a:cs typeface="Lato regular" panose="020F0502020204030203" pitchFamily="34" charset="0"/>
              </a:defRPr>
            </a:lvl3pPr>
            <a:lvl4pPr>
              <a:defRPr sz="1400">
                <a:latin typeface="Lato regular" panose="020F0502020204030203" pitchFamily="34" charset="0"/>
                <a:ea typeface="Lato regular" panose="020F0502020204030203" pitchFamily="34" charset="0"/>
                <a:cs typeface="Lato regular" panose="020F0502020204030203" pitchFamily="34" charset="0"/>
              </a:defRPr>
            </a:lvl4pPr>
            <a:lvl5pPr>
              <a:defRPr sz="1400">
                <a:latin typeface="Lato regular" panose="020F0502020204030203" pitchFamily="34" charset="0"/>
                <a:ea typeface="Lato regular" panose="020F0502020204030203" pitchFamily="34" charset="0"/>
                <a:cs typeface="Lato regular" panose="020F050202020403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121012668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blad 3">
    <p:spTree>
      <p:nvGrpSpPr>
        <p:cNvPr id="1" name=""/>
        <p:cNvGrpSpPr/>
        <p:nvPr/>
      </p:nvGrpSpPr>
      <p:grpSpPr>
        <a:xfrm>
          <a:off x="0" y="0"/>
          <a:ext cx="0" cy="0"/>
          <a:chOff x="0" y="0"/>
          <a:chExt cx="0" cy="0"/>
        </a:xfrm>
      </p:grpSpPr>
      <p:pic>
        <p:nvPicPr>
          <p:cNvPr id="3" name="Afbeelding 2" descr="Afbeelding met persoon, Bagage en tassen, kleding, person&#10;&#10;Automatisch gegenereerde beschrijving">
            <a:extLst>
              <a:ext uri="{FF2B5EF4-FFF2-40B4-BE49-F238E27FC236}">
                <a16:creationId xmlns:a16="http://schemas.microsoft.com/office/drawing/2014/main" id="{CF7F6DFA-9236-CC22-A978-E128AEFCFE6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Afbeelding 4" descr="Afbeelding met Graphics, Kleurrijkheid, cirkel, astronomie&#10;&#10;Automatisch gegenereerde beschrijving">
            <a:extLst>
              <a:ext uri="{FF2B5EF4-FFF2-40B4-BE49-F238E27FC236}">
                <a16:creationId xmlns:a16="http://schemas.microsoft.com/office/drawing/2014/main" id="{35A34A88-62E4-1999-6AE8-14E561950603}"/>
              </a:ext>
            </a:extLst>
          </p:cNvPr>
          <p:cNvPicPr>
            <a:picLocks noChangeAspect="1"/>
          </p:cNvPicPr>
          <p:nvPr userDrawn="1"/>
        </p:nvPicPr>
        <p:blipFill>
          <a:blip r:embed="rId3"/>
          <a:stretch>
            <a:fillRect/>
          </a:stretch>
        </p:blipFill>
        <p:spPr>
          <a:xfrm>
            <a:off x="618314" y="454782"/>
            <a:ext cx="1650572" cy="932932"/>
          </a:xfrm>
          <a:prstGeom prst="rect">
            <a:avLst/>
          </a:prstGeom>
        </p:spPr>
      </p:pic>
      <p:sp>
        <p:nvSpPr>
          <p:cNvPr id="2" name="Rectangle 1">
            <a:extLst>
              <a:ext uri="{FF2B5EF4-FFF2-40B4-BE49-F238E27FC236}">
                <a16:creationId xmlns:a16="http://schemas.microsoft.com/office/drawing/2014/main" id="{55CC0BB0-2EF7-59FC-BD6E-8BCD5A13458A}"/>
              </a:ext>
            </a:extLst>
          </p:cNvPr>
          <p:cNvSpPr/>
          <p:nvPr userDrawn="1"/>
        </p:nvSpPr>
        <p:spPr>
          <a:xfrm>
            <a:off x="0" y="1"/>
            <a:ext cx="12192000" cy="126000"/>
          </a:xfrm>
          <a:prstGeom prst="rect">
            <a:avLst/>
          </a:prstGeom>
          <a:solidFill>
            <a:srgbClr val="000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700" b="1">
                <a:solidFill>
                  <a:schemeClr val="bg1"/>
                </a:solidFill>
                <a:latin typeface="Raleway" pitchFamily="2" charset="0"/>
              </a:rPr>
              <a:t>Hoofddocument transformatieplan Gedeelde Zorg</a:t>
            </a:r>
          </a:p>
        </p:txBody>
      </p:sp>
    </p:spTree>
    <p:extLst>
      <p:ext uri="{BB962C8B-B14F-4D97-AF65-F5344CB8AC3E}">
        <p14:creationId xmlns:p14="http://schemas.microsoft.com/office/powerpoint/2010/main" val="3439166836"/>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0917E4F-A15F-9130-F764-61A7E462746E}"/>
              </a:ext>
            </a:extLst>
          </p:cNvPr>
          <p:cNvSpPr>
            <a:spLocks noGrp="1"/>
          </p:cNvSpPr>
          <p:nvPr>
            <p:ph type="dt" sz="half" idx="10"/>
          </p:nvPr>
        </p:nvSpPr>
        <p:spPr/>
        <p:txBody>
          <a:bodyPr/>
          <a:lstStyle/>
          <a:p>
            <a:fld id="{41448413-3376-DE44-87AA-071A0782B5FA}" type="datetime1">
              <a:rPr lang="nl-NL" smtClean="0"/>
              <a:t>8-5-2025</a:t>
            </a:fld>
            <a:endParaRPr lang="nl-NL"/>
          </a:p>
        </p:txBody>
      </p:sp>
      <p:sp>
        <p:nvSpPr>
          <p:cNvPr id="5" name="Tijdelijke aanduiding voor voettekst 4">
            <a:extLst>
              <a:ext uri="{FF2B5EF4-FFF2-40B4-BE49-F238E27FC236}">
                <a16:creationId xmlns:a16="http://schemas.microsoft.com/office/drawing/2014/main" id="{F7556686-F4CB-F2C3-44EA-11429DE42089}"/>
              </a:ext>
            </a:extLst>
          </p:cNvPr>
          <p:cNvSpPr>
            <a:spLocks noGrp="1"/>
          </p:cNvSpPr>
          <p:nvPr>
            <p:ph type="ftr" sz="quarter" idx="11"/>
          </p:nvPr>
        </p:nvSpPr>
        <p:spPr>
          <a:xfrm>
            <a:off x="4038600" y="6356350"/>
            <a:ext cx="4114800" cy="365125"/>
          </a:xfrm>
          <a:prstGeom prst="rect">
            <a:avLst/>
          </a:prstGeom>
        </p:spPr>
        <p:txBody>
          <a:bodyPr/>
          <a:lstStyle/>
          <a:p>
            <a:r>
              <a:rPr lang="nl-NL"/>
              <a:t>1 Vereniging Gezondheidsregio Midden-Holland</a:t>
            </a:r>
          </a:p>
        </p:txBody>
      </p:sp>
      <p:sp>
        <p:nvSpPr>
          <p:cNvPr id="6" name="Tijdelijke aanduiding voor dianummer 5">
            <a:extLst>
              <a:ext uri="{FF2B5EF4-FFF2-40B4-BE49-F238E27FC236}">
                <a16:creationId xmlns:a16="http://schemas.microsoft.com/office/drawing/2014/main" id="{B33B9AB2-D05C-0FBD-66C3-20A9DE1B4A56}"/>
              </a:ext>
            </a:extLst>
          </p:cNvPr>
          <p:cNvSpPr>
            <a:spLocks noGrp="1"/>
          </p:cNvSpPr>
          <p:nvPr>
            <p:ph type="sldNum" sz="quarter" idx="12"/>
          </p:nvPr>
        </p:nvSpPr>
        <p:spPr/>
        <p:txBody>
          <a:bodyPr/>
          <a:lstStyle/>
          <a:p>
            <a:fld id="{D7E34A39-DEE3-3048-A396-5BCE91A8221E}" type="slidenum">
              <a:rPr lang="nl-NL" smtClean="0"/>
              <a:t>‹nr.›</a:t>
            </a:fld>
            <a:endParaRPr lang="nl-NL"/>
          </a:p>
        </p:txBody>
      </p:sp>
      <p:sp>
        <p:nvSpPr>
          <p:cNvPr id="7" name="Rechthoek 6">
            <a:extLst>
              <a:ext uri="{FF2B5EF4-FFF2-40B4-BE49-F238E27FC236}">
                <a16:creationId xmlns:a16="http://schemas.microsoft.com/office/drawing/2014/main" id="{3ECD2FF2-E12D-1FBA-803A-E3B8E0A4B447}"/>
              </a:ext>
            </a:extLst>
          </p:cNvPr>
          <p:cNvSpPr/>
          <p:nvPr userDrawn="1"/>
        </p:nvSpPr>
        <p:spPr>
          <a:xfrm>
            <a:off x="6203950" y="1"/>
            <a:ext cx="5986240" cy="685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Graphics, Kleurrijkheid, cirkel, astronomie&#10;&#10;Automatisch gegenereerde beschrijving">
            <a:extLst>
              <a:ext uri="{FF2B5EF4-FFF2-40B4-BE49-F238E27FC236}">
                <a16:creationId xmlns:a16="http://schemas.microsoft.com/office/drawing/2014/main" id="{B1B4E1D8-91E6-E179-A3A7-CE77CA024314}"/>
              </a:ext>
            </a:extLst>
          </p:cNvPr>
          <p:cNvPicPr>
            <a:picLocks noChangeAspect="1"/>
          </p:cNvPicPr>
          <p:nvPr userDrawn="1"/>
        </p:nvPicPr>
        <p:blipFill>
          <a:blip r:embed="rId2"/>
          <a:stretch>
            <a:fillRect/>
          </a:stretch>
        </p:blipFill>
        <p:spPr>
          <a:xfrm>
            <a:off x="618314" y="454782"/>
            <a:ext cx="1650572" cy="932932"/>
          </a:xfrm>
          <a:prstGeom prst="rect">
            <a:avLst/>
          </a:prstGeom>
        </p:spPr>
      </p:pic>
      <p:pic>
        <p:nvPicPr>
          <p:cNvPr id="12" name="Afbeelding 11" descr="Afbeelding met Graphics, schermopname, grafische vormgeving, Lettertype&#10;&#10;Automatisch gegenereerde beschrijving">
            <a:extLst>
              <a:ext uri="{FF2B5EF4-FFF2-40B4-BE49-F238E27FC236}">
                <a16:creationId xmlns:a16="http://schemas.microsoft.com/office/drawing/2014/main" id="{AD9DB9A5-F199-EB24-9044-E6EF04C42CD3}"/>
              </a:ext>
            </a:extLst>
          </p:cNvPr>
          <p:cNvPicPr>
            <a:picLocks noChangeAspect="1"/>
          </p:cNvPicPr>
          <p:nvPr userDrawn="1"/>
        </p:nvPicPr>
        <p:blipFill>
          <a:blip r:embed="rId3"/>
          <a:stretch>
            <a:fillRect/>
          </a:stretch>
        </p:blipFill>
        <p:spPr>
          <a:xfrm>
            <a:off x="9750392" y="192233"/>
            <a:ext cx="1685335" cy="1685335"/>
          </a:xfrm>
          <a:prstGeom prst="rect">
            <a:avLst/>
          </a:prstGeom>
        </p:spPr>
      </p:pic>
      <p:pic>
        <p:nvPicPr>
          <p:cNvPr id="3" name="Afbeelding 2">
            <a:extLst>
              <a:ext uri="{FF2B5EF4-FFF2-40B4-BE49-F238E27FC236}">
                <a16:creationId xmlns:a16="http://schemas.microsoft.com/office/drawing/2014/main" id="{931B8A71-CBA2-0FF1-AA56-BCC81AA6774F}"/>
              </a:ext>
            </a:extLst>
          </p:cNvPr>
          <p:cNvPicPr>
            <a:picLocks noChangeAspect="1"/>
          </p:cNvPicPr>
          <p:nvPr userDrawn="1"/>
        </p:nvPicPr>
        <p:blipFill>
          <a:blip r:embed="rId4">
            <a:alphaModFix amt="50000"/>
          </a:blip>
          <a:stretch>
            <a:fillRect/>
          </a:stretch>
        </p:blipFill>
        <p:spPr>
          <a:xfrm>
            <a:off x="-2455008" y="6285884"/>
            <a:ext cx="5248684" cy="1144232"/>
          </a:xfrm>
          <a:prstGeom prst="rect">
            <a:avLst/>
          </a:prstGeom>
        </p:spPr>
      </p:pic>
      <p:sp>
        <p:nvSpPr>
          <p:cNvPr id="9" name="Tijdelijke aanduiding voor dianummer 5">
            <a:extLst>
              <a:ext uri="{FF2B5EF4-FFF2-40B4-BE49-F238E27FC236}">
                <a16:creationId xmlns:a16="http://schemas.microsoft.com/office/drawing/2014/main" id="{C5313DFC-0765-D0C7-5A63-FDA1042234C4}"/>
              </a:ext>
            </a:extLst>
          </p:cNvPr>
          <p:cNvSpPr txBox="1">
            <a:spLocks/>
          </p:cNvSpPr>
          <p:nvPr userDrawn="1"/>
        </p:nvSpPr>
        <p:spPr>
          <a:xfrm>
            <a:off x="8610600" y="6285884"/>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b="1" kern="1200">
                <a:solidFill>
                  <a:srgbClr val="000F6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E34A39-DEE3-3048-A396-5BCE91A8221E}" type="slidenum">
              <a:rPr lang="nl-NL" smtClean="0"/>
              <a:pPr/>
              <a:t>‹nr.›</a:t>
            </a:fld>
            <a:endParaRPr lang="nl-NL"/>
          </a:p>
        </p:txBody>
      </p:sp>
    </p:spTree>
    <p:extLst>
      <p:ext uri="{BB962C8B-B14F-4D97-AF65-F5344CB8AC3E}">
        <p14:creationId xmlns:p14="http://schemas.microsoft.com/office/powerpoint/2010/main" val="2592263751"/>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ekop">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0917E4F-A15F-9130-F764-61A7E462746E}"/>
              </a:ext>
            </a:extLst>
          </p:cNvPr>
          <p:cNvSpPr>
            <a:spLocks noGrp="1"/>
          </p:cNvSpPr>
          <p:nvPr>
            <p:ph type="dt" sz="half" idx="10"/>
          </p:nvPr>
        </p:nvSpPr>
        <p:spPr/>
        <p:txBody>
          <a:bodyPr/>
          <a:lstStyle/>
          <a:p>
            <a:fld id="{8E603754-5238-EE49-81CA-A14C9A9AC13D}" type="datetime1">
              <a:rPr lang="nl-NL" smtClean="0"/>
              <a:t>8-5-2025</a:t>
            </a:fld>
            <a:endParaRPr lang="nl-NL"/>
          </a:p>
        </p:txBody>
      </p:sp>
      <p:sp>
        <p:nvSpPr>
          <p:cNvPr id="5" name="Tijdelijke aanduiding voor voettekst 4">
            <a:extLst>
              <a:ext uri="{FF2B5EF4-FFF2-40B4-BE49-F238E27FC236}">
                <a16:creationId xmlns:a16="http://schemas.microsoft.com/office/drawing/2014/main" id="{F7556686-F4CB-F2C3-44EA-11429DE42089}"/>
              </a:ext>
            </a:extLst>
          </p:cNvPr>
          <p:cNvSpPr>
            <a:spLocks noGrp="1"/>
          </p:cNvSpPr>
          <p:nvPr>
            <p:ph type="ftr" sz="quarter" idx="11"/>
          </p:nvPr>
        </p:nvSpPr>
        <p:spPr>
          <a:xfrm>
            <a:off x="4038600" y="6356350"/>
            <a:ext cx="4114800" cy="365125"/>
          </a:xfrm>
          <a:prstGeom prst="rect">
            <a:avLst/>
          </a:prstGeom>
        </p:spPr>
        <p:txBody>
          <a:bodyPr/>
          <a:lstStyle/>
          <a:p>
            <a:r>
              <a:rPr lang="nl-NL"/>
              <a:t>1 Vereniging Gezondheidsregio Midden-Holland</a:t>
            </a:r>
          </a:p>
        </p:txBody>
      </p:sp>
      <p:sp>
        <p:nvSpPr>
          <p:cNvPr id="7" name="Rechthoek 6">
            <a:extLst>
              <a:ext uri="{FF2B5EF4-FFF2-40B4-BE49-F238E27FC236}">
                <a16:creationId xmlns:a16="http://schemas.microsoft.com/office/drawing/2014/main" id="{3ECD2FF2-E12D-1FBA-803A-E3B8E0A4B447}"/>
              </a:ext>
            </a:extLst>
          </p:cNvPr>
          <p:cNvSpPr/>
          <p:nvPr userDrawn="1"/>
        </p:nvSpPr>
        <p:spPr>
          <a:xfrm>
            <a:off x="0" y="0"/>
            <a:ext cx="5986240" cy="6858000"/>
          </a:xfrm>
          <a:prstGeom prst="rect">
            <a:avLst/>
          </a:prstGeom>
          <a:solidFill>
            <a:srgbClr val="5AB2F8">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Graphics, Kleurrijkheid, cirkel, astronomie&#10;&#10;Automatisch gegenereerde beschrijving">
            <a:extLst>
              <a:ext uri="{FF2B5EF4-FFF2-40B4-BE49-F238E27FC236}">
                <a16:creationId xmlns:a16="http://schemas.microsoft.com/office/drawing/2014/main" id="{63A4E9F7-1EAF-43FA-1FC8-A8D147339C09}"/>
              </a:ext>
            </a:extLst>
          </p:cNvPr>
          <p:cNvPicPr>
            <a:picLocks noChangeAspect="1"/>
          </p:cNvPicPr>
          <p:nvPr userDrawn="1"/>
        </p:nvPicPr>
        <p:blipFill>
          <a:blip r:embed="rId2"/>
          <a:stretch>
            <a:fillRect/>
          </a:stretch>
        </p:blipFill>
        <p:spPr>
          <a:xfrm>
            <a:off x="618314" y="454782"/>
            <a:ext cx="1650572" cy="932932"/>
          </a:xfrm>
          <a:prstGeom prst="rect">
            <a:avLst/>
          </a:prstGeom>
        </p:spPr>
      </p:pic>
      <p:pic>
        <p:nvPicPr>
          <p:cNvPr id="2" name="Afbeelding 1" descr="Afbeelding met Graphics, schermopname, grafische vormgeving, Lettertype&#10;&#10;Automatisch gegenereerde beschrijving">
            <a:extLst>
              <a:ext uri="{FF2B5EF4-FFF2-40B4-BE49-F238E27FC236}">
                <a16:creationId xmlns:a16="http://schemas.microsoft.com/office/drawing/2014/main" id="{6E7ED69F-66C5-3F6E-3918-2D5B2D2CD8DF}"/>
              </a:ext>
            </a:extLst>
          </p:cNvPr>
          <p:cNvPicPr>
            <a:picLocks noChangeAspect="1"/>
          </p:cNvPicPr>
          <p:nvPr userDrawn="1"/>
        </p:nvPicPr>
        <p:blipFill>
          <a:blip r:embed="rId3"/>
          <a:stretch>
            <a:fillRect/>
          </a:stretch>
        </p:blipFill>
        <p:spPr>
          <a:xfrm>
            <a:off x="9750392" y="192233"/>
            <a:ext cx="1685335" cy="1685335"/>
          </a:xfrm>
          <a:prstGeom prst="rect">
            <a:avLst/>
          </a:prstGeom>
        </p:spPr>
      </p:pic>
      <p:sp>
        <p:nvSpPr>
          <p:cNvPr id="8" name="Tijdelijke aanduiding voor dianummer 5">
            <a:extLst>
              <a:ext uri="{FF2B5EF4-FFF2-40B4-BE49-F238E27FC236}">
                <a16:creationId xmlns:a16="http://schemas.microsoft.com/office/drawing/2014/main" id="{2B9C9908-C914-0FDA-44D0-869DCF6D4D8D}"/>
              </a:ext>
            </a:extLst>
          </p:cNvPr>
          <p:cNvSpPr txBox="1">
            <a:spLocks/>
          </p:cNvSpPr>
          <p:nvPr userDrawn="1"/>
        </p:nvSpPr>
        <p:spPr>
          <a:xfrm>
            <a:off x="8610600" y="6285884"/>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b="1" kern="1200">
                <a:solidFill>
                  <a:srgbClr val="000F6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E34A39-DEE3-3048-A396-5BCE91A8221E}" type="slidenum">
              <a:rPr lang="nl-NL" smtClean="0"/>
              <a:pPr/>
              <a:t>‹nr.›</a:t>
            </a:fld>
            <a:endParaRPr lang="nl-NL"/>
          </a:p>
        </p:txBody>
      </p:sp>
      <p:pic>
        <p:nvPicPr>
          <p:cNvPr id="9" name="Afbeelding 8">
            <a:extLst>
              <a:ext uri="{FF2B5EF4-FFF2-40B4-BE49-F238E27FC236}">
                <a16:creationId xmlns:a16="http://schemas.microsoft.com/office/drawing/2014/main" id="{BA2FAEEC-F9C0-4640-2AE4-346487A8E060}"/>
              </a:ext>
            </a:extLst>
          </p:cNvPr>
          <p:cNvPicPr>
            <a:picLocks noChangeAspect="1"/>
          </p:cNvPicPr>
          <p:nvPr userDrawn="1"/>
        </p:nvPicPr>
        <p:blipFill>
          <a:blip r:embed="rId4">
            <a:alphaModFix amt="50000"/>
          </a:blip>
          <a:stretch>
            <a:fillRect/>
          </a:stretch>
        </p:blipFill>
        <p:spPr>
          <a:xfrm>
            <a:off x="-2507259" y="6285884"/>
            <a:ext cx="5248684" cy="1144232"/>
          </a:xfrm>
          <a:prstGeom prst="rect">
            <a:avLst/>
          </a:prstGeom>
        </p:spPr>
      </p:pic>
    </p:spTree>
    <p:extLst>
      <p:ext uri="{BB962C8B-B14F-4D97-AF65-F5344CB8AC3E}">
        <p14:creationId xmlns:p14="http://schemas.microsoft.com/office/powerpoint/2010/main" val="484582246"/>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90427615-B157-80B9-4045-6EF420E16A66}"/>
              </a:ext>
            </a:extLst>
          </p:cNvPr>
          <p:cNvSpPr>
            <a:spLocks noGrp="1"/>
          </p:cNvSpPr>
          <p:nvPr>
            <p:ph type="dt" sz="half" idx="10"/>
          </p:nvPr>
        </p:nvSpPr>
        <p:spPr/>
        <p:txBody>
          <a:bodyPr/>
          <a:lstStyle/>
          <a:p>
            <a:fld id="{470B7FB1-AB77-F04D-BF13-C86F7C3E43A6}" type="datetime1">
              <a:rPr lang="nl-NL" smtClean="0"/>
              <a:t>8-5-2025</a:t>
            </a:fld>
            <a:endParaRPr lang="nl-NL"/>
          </a:p>
        </p:txBody>
      </p:sp>
      <p:sp>
        <p:nvSpPr>
          <p:cNvPr id="6" name="Tijdelijke aanduiding voor voettekst 5">
            <a:extLst>
              <a:ext uri="{FF2B5EF4-FFF2-40B4-BE49-F238E27FC236}">
                <a16:creationId xmlns:a16="http://schemas.microsoft.com/office/drawing/2014/main" id="{4730D9D9-B115-00C1-36F2-CE06A16AABCC}"/>
              </a:ext>
            </a:extLst>
          </p:cNvPr>
          <p:cNvSpPr>
            <a:spLocks noGrp="1"/>
          </p:cNvSpPr>
          <p:nvPr>
            <p:ph type="ftr" sz="quarter" idx="11"/>
          </p:nvPr>
        </p:nvSpPr>
        <p:spPr>
          <a:xfrm>
            <a:off x="4038600" y="6356350"/>
            <a:ext cx="4114800" cy="365125"/>
          </a:xfrm>
          <a:prstGeom prst="rect">
            <a:avLst/>
          </a:prstGeom>
        </p:spPr>
        <p:txBody>
          <a:bodyPr/>
          <a:lstStyle/>
          <a:p>
            <a:r>
              <a:rPr lang="nl-NL"/>
              <a:t>1 Vereniging Gezondheidsregio Midden-Holland</a:t>
            </a:r>
          </a:p>
        </p:txBody>
      </p:sp>
      <p:sp>
        <p:nvSpPr>
          <p:cNvPr id="7" name="Tijdelijke aanduiding voor dianummer 6">
            <a:extLst>
              <a:ext uri="{FF2B5EF4-FFF2-40B4-BE49-F238E27FC236}">
                <a16:creationId xmlns:a16="http://schemas.microsoft.com/office/drawing/2014/main" id="{5EC7FF2B-4CE6-AC7B-2740-7C1D7CFF8CC3}"/>
              </a:ext>
            </a:extLst>
          </p:cNvPr>
          <p:cNvSpPr>
            <a:spLocks noGrp="1"/>
          </p:cNvSpPr>
          <p:nvPr>
            <p:ph type="sldNum" sz="quarter" idx="12"/>
          </p:nvPr>
        </p:nvSpPr>
        <p:spPr/>
        <p:txBody>
          <a:bodyPr/>
          <a:lstStyle/>
          <a:p>
            <a:fld id="{D7E34A39-DEE3-3048-A396-5BCE91A8221E}" type="slidenum">
              <a:rPr lang="nl-NL" smtClean="0"/>
              <a:t>‹nr.›</a:t>
            </a:fld>
            <a:endParaRPr lang="nl-NL"/>
          </a:p>
        </p:txBody>
      </p:sp>
    </p:spTree>
    <p:extLst>
      <p:ext uri="{BB962C8B-B14F-4D97-AF65-F5344CB8AC3E}">
        <p14:creationId xmlns:p14="http://schemas.microsoft.com/office/powerpoint/2010/main" val="309654224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3" name="Tijdelijke aanduiding voor datum 3">
            <a:extLst>
              <a:ext uri="{FF2B5EF4-FFF2-40B4-BE49-F238E27FC236}">
                <a16:creationId xmlns:a16="http://schemas.microsoft.com/office/drawing/2014/main" id="{B30C6AF9-407D-A73B-EC5C-B88449032F85}"/>
              </a:ext>
            </a:extLst>
          </p:cNvPr>
          <p:cNvSpPr>
            <a:spLocks noGrp="1"/>
          </p:cNvSpPr>
          <p:nvPr>
            <p:ph type="dt" sz="half" idx="10"/>
          </p:nvPr>
        </p:nvSpPr>
        <p:spPr>
          <a:xfrm>
            <a:off x="838200" y="6356350"/>
            <a:ext cx="2743200" cy="365125"/>
          </a:xfrm>
        </p:spPr>
        <p:txBody>
          <a:bodyPr/>
          <a:lstStyle>
            <a:lvl1pPr>
              <a:defRPr sz="1000">
                <a:latin typeface="Lato Light" panose="020F0502020204030203" pitchFamily="34" charset="0"/>
                <a:ea typeface="Lato Light" panose="020F0502020204030203" pitchFamily="34" charset="0"/>
                <a:cs typeface="Lato Light" panose="020F0502020204030203" pitchFamily="34" charset="0"/>
              </a:defRPr>
            </a:lvl1pPr>
          </a:lstStyle>
          <a:p>
            <a:fld id="{5472653E-0E59-1348-B7B5-F46F9A382450}" type="datetime1">
              <a:rPr lang="nl-NL" smtClean="0"/>
              <a:pPr/>
              <a:t>8-5-2025</a:t>
            </a:fld>
            <a:endParaRPr lang="nl-NL"/>
          </a:p>
        </p:txBody>
      </p:sp>
      <p:sp>
        <p:nvSpPr>
          <p:cNvPr id="4" name="Tijdelijke aanduiding voor voettekst 4">
            <a:extLst>
              <a:ext uri="{FF2B5EF4-FFF2-40B4-BE49-F238E27FC236}">
                <a16:creationId xmlns:a16="http://schemas.microsoft.com/office/drawing/2014/main" id="{A94CB418-2099-DC27-E4E1-3F4F9B5894EC}"/>
              </a:ext>
            </a:extLst>
          </p:cNvPr>
          <p:cNvSpPr>
            <a:spLocks noGrp="1"/>
          </p:cNvSpPr>
          <p:nvPr>
            <p:ph type="ftr" sz="quarter" idx="11"/>
          </p:nvPr>
        </p:nvSpPr>
        <p:spPr>
          <a:xfrm>
            <a:off x="4038600" y="6356350"/>
            <a:ext cx="4114800" cy="365125"/>
          </a:xfrm>
          <a:prstGeom prst="rect">
            <a:avLst/>
          </a:prstGeom>
        </p:spPr>
        <p:txBody>
          <a:bodyPr/>
          <a:lstStyle>
            <a:lvl1pPr>
              <a:defRPr sz="1000">
                <a:latin typeface="Lato Light" panose="020F0502020204030203" pitchFamily="34" charset="0"/>
                <a:ea typeface="Lato Light" panose="020F0502020204030203" pitchFamily="34" charset="0"/>
                <a:cs typeface="Lato Light" panose="020F0502020204030203" pitchFamily="34" charset="0"/>
              </a:defRPr>
            </a:lvl1pPr>
          </a:lstStyle>
          <a:p>
            <a:r>
              <a:rPr lang="nl-NL"/>
              <a:t>1 Vereniging Gezondheidsregio Midden-Holland</a:t>
            </a:r>
          </a:p>
        </p:txBody>
      </p:sp>
      <p:pic>
        <p:nvPicPr>
          <p:cNvPr id="10" name="Afbeelding 9" descr="Afbeelding met Graphics, Kleurrijkheid, cirkel, astronomie&#10;&#10;Automatisch gegenereerde beschrijving">
            <a:extLst>
              <a:ext uri="{FF2B5EF4-FFF2-40B4-BE49-F238E27FC236}">
                <a16:creationId xmlns:a16="http://schemas.microsoft.com/office/drawing/2014/main" id="{9BECEA38-0F28-1E85-5D62-B3F0C2A5BD30}"/>
              </a:ext>
            </a:extLst>
          </p:cNvPr>
          <p:cNvPicPr>
            <a:picLocks noChangeAspect="1"/>
          </p:cNvPicPr>
          <p:nvPr userDrawn="1"/>
        </p:nvPicPr>
        <p:blipFill>
          <a:blip r:embed="rId2"/>
          <a:stretch>
            <a:fillRect/>
          </a:stretch>
        </p:blipFill>
        <p:spPr>
          <a:xfrm>
            <a:off x="618314" y="454782"/>
            <a:ext cx="1650572" cy="932932"/>
          </a:xfrm>
          <a:prstGeom prst="rect">
            <a:avLst/>
          </a:prstGeom>
        </p:spPr>
      </p:pic>
      <p:pic>
        <p:nvPicPr>
          <p:cNvPr id="12" name="Afbeelding 16" descr="Afbeelding met Graphics, schermopname, grafische vormgeving, Lettertype&#10;&#10;Automatisch gegenereerde beschrijving">
            <a:extLst>
              <a:ext uri="{FF2B5EF4-FFF2-40B4-BE49-F238E27FC236}">
                <a16:creationId xmlns:a16="http://schemas.microsoft.com/office/drawing/2014/main" id="{BCE0F457-10B0-4D80-E098-9FB4F5480963}"/>
              </a:ext>
            </a:extLst>
          </p:cNvPr>
          <p:cNvPicPr>
            <a:picLocks noChangeAspect="1"/>
          </p:cNvPicPr>
          <p:nvPr userDrawn="1"/>
        </p:nvPicPr>
        <p:blipFill>
          <a:blip r:embed="rId3"/>
          <a:stretch>
            <a:fillRect/>
          </a:stretch>
        </p:blipFill>
        <p:spPr>
          <a:xfrm>
            <a:off x="9750392" y="192233"/>
            <a:ext cx="1685335" cy="1685335"/>
          </a:xfrm>
          <a:prstGeom prst="rect">
            <a:avLst/>
          </a:prstGeom>
        </p:spPr>
      </p:pic>
      <p:pic>
        <p:nvPicPr>
          <p:cNvPr id="13" name="Afbeelding 8">
            <a:extLst>
              <a:ext uri="{FF2B5EF4-FFF2-40B4-BE49-F238E27FC236}">
                <a16:creationId xmlns:a16="http://schemas.microsoft.com/office/drawing/2014/main" id="{E77D6161-244C-D871-0857-5D6917934E3D}"/>
              </a:ext>
            </a:extLst>
          </p:cNvPr>
          <p:cNvPicPr>
            <a:picLocks noChangeAspect="1"/>
          </p:cNvPicPr>
          <p:nvPr userDrawn="1"/>
        </p:nvPicPr>
        <p:blipFill>
          <a:blip r:embed="rId4">
            <a:alphaModFix amt="50000"/>
          </a:blip>
          <a:stretch>
            <a:fillRect/>
          </a:stretch>
        </p:blipFill>
        <p:spPr>
          <a:xfrm>
            <a:off x="-2507259" y="6285884"/>
            <a:ext cx="5248684" cy="1144232"/>
          </a:xfrm>
          <a:prstGeom prst="rect">
            <a:avLst/>
          </a:prstGeom>
        </p:spPr>
      </p:pic>
      <p:sp>
        <p:nvSpPr>
          <p:cNvPr id="14" name="Tijdelijke aanduiding voor dianummer 5">
            <a:extLst>
              <a:ext uri="{FF2B5EF4-FFF2-40B4-BE49-F238E27FC236}">
                <a16:creationId xmlns:a16="http://schemas.microsoft.com/office/drawing/2014/main" id="{36B2BE7B-CE38-B3F5-C644-8127E2016855}"/>
              </a:ext>
            </a:extLst>
          </p:cNvPr>
          <p:cNvSpPr>
            <a:spLocks noGrp="1"/>
          </p:cNvSpPr>
          <p:nvPr>
            <p:ph type="sldNum" sz="quarter" idx="12"/>
          </p:nvPr>
        </p:nvSpPr>
        <p:spPr>
          <a:xfrm>
            <a:off x="9448800" y="6492875"/>
            <a:ext cx="2743200" cy="365125"/>
          </a:xfrm>
        </p:spPr>
        <p:txBody>
          <a:bodyPr/>
          <a:lstStyle>
            <a:lvl1pPr>
              <a:defRPr sz="1000" b="1">
                <a:solidFill>
                  <a:srgbClr val="000F61"/>
                </a:solidFill>
                <a:latin typeface="Lato Light" panose="020F0502020204030203" pitchFamily="34" charset="0"/>
                <a:ea typeface="Lato Light" panose="020F0502020204030203" pitchFamily="34" charset="0"/>
                <a:cs typeface="Lato Light" panose="020F0502020204030203" pitchFamily="34" charset="0"/>
              </a:defRPr>
            </a:lvl1pPr>
          </a:lstStyle>
          <a:p>
            <a:fld id="{D7E34A39-DEE3-3048-A396-5BCE91A8221E}" type="slidenum">
              <a:rPr lang="nl-NL" smtClean="0"/>
              <a:pPr/>
              <a:t>‹nr.›</a:t>
            </a:fld>
            <a:endParaRPr lang="nl-NL"/>
          </a:p>
        </p:txBody>
      </p:sp>
      <p:sp>
        <p:nvSpPr>
          <p:cNvPr id="15" name="Title 1">
            <a:extLst>
              <a:ext uri="{FF2B5EF4-FFF2-40B4-BE49-F238E27FC236}">
                <a16:creationId xmlns:a16="http://schemas.microsoft.com/office/drawing/2014/main" id="{188FB56C-B4F4-7FB2-5119-700732BDDCC3}"/>
              </a:ext>
            </a:extLst>
          </p:cNvPr>
          <p:cNvSpPr>
            <a:spLocks noGrp="1"/>
          </p:cNvSpPr>
          <p:nvPr>
            <p:ph type="title"/>
          </p:nvPr>
        </p:nvSpPr>
        <p:spPr>
          <a:xfrm>
            <a:off x="1732631" y="605588"/>
            <a:ext cx="7899400" cy="461963"/>
          </a:xfrm>
        </p:spPr>
        <p:txBody>
          <a:bodyPr>
            <a:normAutofit/>
          </a:bodyPr>
          <a:lstStyle>
            <a:lvl1pPr>
              <a:defRPr sz="2400" b="1">
                <a:solidFill>
                  <a:srgbClr val="000F61"/>
                </a:solidFill>
                <a:latin typeface="Raleway" pitchFamily="2" charset="0"/>
              </a:defRPr>
            </a:lvl1pPr>
          </a:lstStyle>
          <a:p>
            <a:r>
              <a:rPr lang="en-GB"/>
              <a:t>Click to edit Master title style</a:t>
            </a:r>
          </a:p>
        </p:txBody>
      </p:sp>
      <p:sp>
        <p:nvSpPr>
          <p:cNvPr id="16" name="Text Placeholder 12">
            <a:extLst>
              <a:ext uri="{FF2B5EF4-FFF2-40B4-BE49-F238E27FC236}">
                <a16:creationId xmlns:a16="http://schemas.microsoft.com/office/drawing/2014/main" id="{C8A138B9-9AE0-D499-13CF-9302CEC541DE}"/>
              </a:ext>
            </a:extLst>
          </p:cNvPr>
          <p:cNvSpPr>
            <a:spLocks noGrp="1"/>
          </p:cNvSpPr>
          <p:nvPr>
            <p:ph type="body" sz="quarter" idx="13"/>
          </p:nvPr>
        </p:nvSpPr>
        <p:spPr>
          <a:xfrm>
            <a:off x="838200" y="1671638"/>
            <a:ext cx="10515600" cy="4581525"/>
          </a:xfrm>
        </p:spPr>
        <p:txBody>
          <a:bodyPr>
            <a:normAutofit/>
          </a:bodyPr>
          <a:lstStyle>
            <a:lvl1pPr>
              <a:defRPr sz="1400">
                <a:latin typeface="Lato regular" panose="020F0502020204030203" pitchFamily="34" charset="0"/>
                <a:ea typeface="Lato regular" panose="020F0502020204030203" pitchFamily="34" charset="0"/>
                <a:cs typeface="Lato regular" panose="020F0502020204030203" pitchFamily="34" charset="0"/>
              </a:defRPr>
            </a:lvl1pPr>
            <a:lvl2pPr>
              <a:defRPr sz="1400">
                <a:latin typeface="Lato regular" panose="020F0502020204030203" pitchFamily="34" charset="0"/>
                <a:ea typeface="Lato regular" panose="020F0502020204030203" pitchFamily="34" charset="0"/>
                <a:cs typeface="Lato regular" panose="020F0502020204030203" pitchFamily="34" charset="0"/>
              </a:defRPr>
            </a:lvl2pPr>
            <a:lvl3pPr>
              <a:defRPr sz="1400">
                <a:latin typeface="Lato regular" panose="020F0502020204030203" pitchFamily="34" charset="0"/>
                <a:ea typeface="Lato regular" panose="020F0502020204030203" pitchFamily="34" charset="0"/>
                <a:cs typeface="Lato regular" panose="020F0502020204030203" pitchFamily="34" charset="0"/>
              </a:defRPr>
            </a:lvl3pPr>
            <a:lvl4pPr>
              <a:defRPr sz="1400">
                <a:latin typeface="Lato regular" panose="020F0502020204030203" pitchFamily="34" charset="0"/>
                <a:ea typeface="Lato regular" panose="020F0502020204030203" pitchFamily="34" charset="0"/>
                <a:cs typeface="Lato regular" panose="020F0502020204030203" pitchFamily="34" charset="0"/>
              </a:defRPr>
            </a:lvl4pPr>
            <a:lvl5pPr>
              <a:defRPr sz="1400">
                <a:latin typeface="Lato regular" panose="020F0502020204030203" pitchFamily="34" charset="0"/>
                <a:ea typeface="Lato regular" panose="020F0502020204030203" pitchFamily="34" charset="0"/>
                <a:cs typeface="Lato regular" panose="020F050202020403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135831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Voorbla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592856"/>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FD8E9AC-A36E-FCE4-B232-F82334208578}"/>
              </a:ext>
            </a:extLst>
          </p:cNvPr>
          <p:cNvSpPr>
            <a:spLocks noGrp="1"/>
          </p:cNvSpPr>
          <p:nvPr>
            <p:ph type="dt" sz="half" idx="10"/>
          </p:nvPr>
        </p:nvSpPr>
        <p:spPr/>
        <p:txBody>
          <a:bodyPr/>
          <a:lstStyle/>
          <a:p>
            <a:fld id="{5472653E-0E59-1348-B7B5-F46F9A382450}" type="datetime1">
              <a:rPr lang="nl-NL" smtClean="0"/>
              <a:t>8-5-2025</a:t>
            </a:fld>
            <a:endParaRPr lang="nl-NL"/>
          </a:p>
        </p:txBody>
      </p:sp>
      <p:sp>
        <p:nvSpPr>
          <p:cNvPr id="5" name="Tijdelijke aanduiding voor voettekst 4">
            <a:extLst>
              <a:ext uri="{FF2B5EF4-FFF2-40B4-BE49-F238E27FC236}">
                <a16:creationId xmlns:a16="http://schemas.microsoft.com/office/drawing/2014/main" id="{9A0AD02A-A390-8A4C-2909-0107E3C57D2D}"/>
              </a:ext>
            </a:extLst>
          </p:cNvPr>
          <p:cNvSpPr>
            <a:spLocks noGrp="1"/>
          </p:cNvSpPr>
          <p:nvPr>
            <p:ph type="ftr" sz="quarter" idx="11"/>
          </p:nvPr>
        </p:nvSpPr>
        <p:spPr>
          <a:xfrm>
            <a:off x="4038600" y="6356350"/>
            <a:ext cx="4114800" cy="365125"/>
          </a:xfrm>
          <a:prstGeom prst="rect">
            <a:avLst/>
          </a:prstGeom>
        </p:spPr>
        <p:txBody>
          <a:bodyPr/>
          <a:lstStyle/>
          <a:p>
            <a:r>
              <a:rPr lang="nl-NL"/>
              <a:t>1 Vereniging Gezondheidsregio Midden-Holland</a:t>
            </a:r>
          </a:p>
        </p:txBody>
      </p:sp>
      <p:pic>
        <p:nvPicPr>
          <p:cNvPr id="10" name="Afbeelding 9" descr="Afbeelding met Graphics, Kleurrijkheid, cirkel, astronomie&#10;&#10;Automatisch gegenereerde beschrijving">
            <a:extLst>
              <a:ext uri="{FF2B5EF4-FFF2-40B4-BE49-F238E27FC236}">
                <a16:creationId xmlns:a16="http://schemas.microsoft.com/office/drawing/2014/main" id="{B61D275C-9C0C-AF91-616A-E8E204EA55C0}"/>
              </a:ext>
            </a:extLst>
          </p:cNvPr>
          <p:cNvPicPr>
            <a:picLocks noChangeAspect="1"/>
          </p:cNvPicPr>
          <p:nvPr userDrawn="1"/>
        </p:nvPicPr>
        <p:blipFill>
          <a:blip r:embed="rId2"/>
          <a:stretch>
            <a:fillRect/>
          </a:stretch>
        </p:blipFill>
        <p:spPr>
          <a:xfrm>
            <a:off x="618314" y="454782"/>
            <a:ext cx="1650572" cy="932932"/>
          </a:xfrm>
          <a:prstGeom prst="rect">
            <a:avLst/>
          </a:prstGeom>
        </p:spPr>
      </p:pic>
      <p:pic>
        <p:nvPicPr>
          <p:cNvPr id="17" name="Afbeelding 16" descr="Afbeelding met Graphics, schermopname, grafische vormgeving, Lettertype&#10;&#10;Automatisch gegenereerde beschrijving">
            <a:extLst>
              <a:ext uri="{FF2B5EF4-FFF2-40B4-BE49-F238E27FC236}">
                <a16:creationId xmlns:a16="http://schemas.microsoft.com/office/drawing/2014/main" id="{F06C3CCB-11E5-848E-9FC6-020C15A11F25}"/>
              </a:ext>
            </a:extLst>
          </p:cNvPr>
          <p:cNvPicPr>
            <a:picLocks noChangeAspect="1"/>
          </p:cNvPicPr>
          <p:nvPr userDrawn="1"/>
        </p:nvPicPr>
        <p:blipFill>
          <a:blip r:embed="rId3"/>
          <a:stretch>
            <a:fillRect/>
          </a:stretch>
        </p:blipFill>
        <p:spPr>
          <a:xfrm>
            <a:off x="9750392" y="192233"/>
            <a:ext cx="1685335" cy="1685335"/>
          </a:xfrm>
          <a:prstGeom prst="rect">
            <a:avLst/>
          </a:prstGeom>
        </p:spPr>
      </p:pic>
      <p:pic>
        <p:nvPicPr>
          <p:cNvPr id="9" name="Afbeelding 8">
            <a:extLst>
              <a:ext uri="{FF2B5EF4-FFF2-40B4-BE49-F238E27FC236}">
                <a16:creationId xmlns:a16="http://schemas.microsoft.com/office/drawing/2014/main" id="{0EB63D46-D033-57A3-0D8C-7108CD860232}"/>
              </a:ext>
            </a:extLst>
          </p:cNvPr>
          <p:cNvPicPr>
            <a:picLocks noChangeAspect="1"/>
          </p:cNvPicPr>
          <p:nvPr userDrawn="1"/>
        </p:nvPicPr>
        <p:blipFill>
          <a:blip r:embed="rId4">
            <a:alphaModFix amt="50000"/>
          </a:blip>
          <a:stretch>
            <a:fillRect/>
          </a:stretch>
        </p:blipFill>
        <p:spPr>
          <a:xfrm>
            <a:off x="-2507259" y="6285884"/>
            <a:ext cx="5248684" cy="1144232"/>
          </a:xfrm>
          <a:prstGeom prst="rect">
            <a:avLst/>
          </a:prstGeom>
        </p:spPr>
      </p:pic>
      <p:sp>
        <p:nvSpPr>
          <p:cNvPr id="2" name="Tijdelijke aanduiding voor dianummer 5">
            <a:extLst>
              <a:ext uri="{FF2B5EF4-FFF2-40B4-BE49-F238E27FC236}">
                <a16:creationId xmlns:a16="http://schemas.microsoft.com/office/drawing/2014/main" id="{53438212-4030-1CE1-A75B-02716DC8F694}"/>
              </a:ext>
            </a:extLst>
          </p:cNvPr>
          <p:cNvSpPr>
            <a:spLocks noGrp="1"/>
          </p:cNvSpPr>
          <p:nvPr>
            <p:ph type="sldNum" sz="quarter" idx="12"/>
          </p:nvPr>
        </p:nvSpPr>
        <p:spPr>
          <a:xfrm>
            <a:off x="9448800" y="6492875"/>
            <a:ext cx="2743200" cy="365125"/>
          </a:xfrm>
        </p:spPr>
        <p:txBody>
          <a:bodyPr/>
          <a:lstStyle>
            <a:lvl1pPr>
              <a:defRPr sz="1200" b="1">
                <a:solidFill>
                  <a:srgbClr val="000F61"/>
                </a:solidFill>
                <a:latin typeface="Raleway" panose="020B0503030101060003" pitchFamily="34" charset="77"/>
              </a:defRPr>
            </a:lvl1pPr>
          </a:lstStyle>
          <a:p>
            <a:fld id="{D7E34A39-DEE3-3048-A396-5BCE91A8221E}" type="slidenum">
              <a:rPr lang="nl-NL" smtClean="0"/>
              <a:pPr/>
              <a:t>‹nr.›</a:t>
            </a:fld>
            <a:endParaRPr lang="nl-NL"/>
          </a:p>
        </p:txBody>
      </p:sp>
    </p:spTree>
    <p:extLst>
      <p:ext uri="{BB962C8B-B14F-4D97-AF65-F5344CB8AC3E}">
        <p14:creationId xmlns:p14="http://schemas.microsoft.com/office/powerpoint/2010/main" val="10282242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blad 4">
    <p:spTree>
      <p:nvGrpSpPr>
        <p:cNvPr id="1" name=""/>
        <p:cNvGrpSpPr/>
        <p:nvPr/>
      </p:nvGrpSpPr>
      <p:grpSpPr>
        <a:xfrm>
          <a:off x="0" y="0"/>
          <a:ext cx="0" cy="0"/>
          <a:chOff x="0" y="0"/>
          <a:chExt cx="0" cy="0"/>
        </a:xfrm>
      </p:grpSpPr>
      <p:pic>
        <p:nvPicPr>
          <p:cNvPr id="4" name="Afbeelding 3" descr="Afbeelding met kleding, persoon, Baan, overdekt&#10;&#10;Automatisch gegenereerde beschrijving">
            <a:extLst>
              <a:ext uri="{FF2B5EF4-FFF2-40B4-BE49-F238E27FC236}">
                <a16:creationId xmlns:a16="http://schemas.microsoft.com/office/drawing/2014/main" id="{6604022D-B6E8-6F4A-6AB6-E468839E2F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Afbeelding 4" descr="Afbeelding met Graphics, Kleurrijkheid, cirkel, astronomie&#10;&#10;Automatisch gegenereerde beschrijving">
            <a:extLst>
              <a:ext uri="{FF2B5EF4-FFF2-40B4-BE49-F238E27FC236}">
                <a16:creationId xmlns:a16="http://schemas.microsoft.com/office/drawing/2014/main" id="{8B5E8941-7539-490B-B698-8D2C14983D6D}"/>
              </a:ext>
            </a:extLst>
          </p:cNvPr>
          <p:cNvPicPr>
            <a:picLocks noChangeAspect="1"/>
          </p:cNvPicPr>
          <p:nvPr userDrawn="1"/>
        </p:nvPicPr>
        <p:blipFill>
          <a:blip r:embed="rId3"/>
          <a:stretch>
            <a:fillRect/>
          </a:stretch>
        </p:blipFill>
        <p:spPr>
          <a:xfrm>
            <a:off x="618314" y="454782"/>
            <a:ext cx="1650572" cy="932932"/>
          </a:xfrm>
          <a:prstGeom prst="rect">
            <a:avLst/>
          </a:prstGeom>
        </p:spPr>
      </p:pic>
    </p:spTree>
    <p:extLst>
      <p:ext uri="{BB962C8B-B14F-4D97-AF65-F5344CB8AC3E}">
        <p14:creationId xmlns:p14="http://schemas.microsoft.com/office/powerpoint/2010/main" val="1855339025"/>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arblad 5">
    <p:spTree>
      <p:nvGrpSpPr>
        <p:cNvPr id="1" name=""/>
        <p:cNvGrpSpPr/>
        <p:nvPr/>
      </p:nvGrpSpPr>
      <p:grpSpPr>
        <a:xfrm>
          <a:off x="0" y="0"/>
          <a:ext cx="0" cy="0"/>
          <a:chOff x="0" y="0"/>
          <a:chExt cx="0" cy="0"/>
        </a:xfrm>
      </p:grpSpPr>
      <p:pic>
        <p:nvPicPr>
          <p:cNvPr id="3" name="Afbeelding 2" descr="Afbeelding met persoon, kleding, Menselijk gezicht, Medische apparatuur&#10;&#10;Automatisch gegenereerde beschrijving">
            <a:extLst>
              <a:ext uri="{FF2B5EF4-FFF2-40B4-BE49-F238E27FC236}">
                <a16:creationId xmlns:a16="http://schemas.microsoft.com/office/drawing/2014/main" id="{39AF35DD-CF10-53C1-516C-EF8B4771DCD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Afbeelding 4" descr="Afbeelding met Graphics, Kleurrijkheid, cirkel, astronomie&#10;&#10;Automatisch gegenereerde beschrijving">
            <a:extLst>
              <a:ext uri="{FF2B5EF4-FFF2-40B4-BE49-F238E27FC236}">
                <a16:creationId xmlns:a16="http://schemas.microsoft.com/office/drawing/2014/main" id="{25F505F8-2794-206D-0E03-2DA6B56DAE7C}"/>
              </a:ext>
            </a:extLst>
          </p:cNvPr>
          <p:cNvPicPr>
            <a:picLocks noChangeAspect="1"/>
          </p:cNvPicPr>
          <p:nvPr userDrawn="1"/>
        </p:nvPicPr>
        <p:blipFill>
          <a:blip r:embed="rId3"/>
          <a:stretch>
            <a:fillRect/>
          </a:stretch>
        </p:blipFill>
        <p:spPr>
          <a:xfrm>
            <a:off x="618314" y="454782"/>
            <a:ext cx="1650572" cy="932932"/>
          </a:xfrm>
          <a:prstGeom prst="rect">
            <a:avLst/>
          </a:prstGeom>
        </p:spPr>
      </p:pic>
    </p:spTree>
    <p:extLst>
      <p:ext uri="{BB962C8B-B14F-4D97-AF65-F5344CB8AC3E}">
        <p14:creationId xmlns:p14="http://schemas.microsoft.com/office/powerpoint/2010/main" val="1073587578"/>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FD8E9AC-A36E-FCE4-B232-F82334208578}"/>
              </a:ext>
            </a:extLst>
          </p:cNvPr>
          <p:cNvSpPr>
            <a:spLocks noGrp="1"/>
          </p:cNvSpPr>
          <p:nvPr>
            <p:ph type="dt" sz="half" idx="10"/>
          </p:nvPr>
        </p:nvSpPr>
        <p:spPr/>
        <p:txBody>
          <a:bodyPr/>
          <a:lstStyle>
            <a:lvl1pPr>
              <a:defRPr sz="1000">
                <a:latin typeface="Lato Light" panose="020F0502020204030203" pitchFamily="34" charset="0"/>
                <a:ea typeface="Lato Light" panose="020F0502020204030203" pitchFamily="34" charset="0"/>
                <a:cs typeface="Lato Light" panose="020F0502020204030203" pitchFamily="34" charset="0"/>
              </a:defRPr>
            </a:lvl1pPr>
          </a:lstStyle>
          <a:p>
            <a:fld id="{5472653E-0E59-1348-B7B5-F46F9A382450}" type="datetime1">
              <a:rPr lang="nl-NL" smtClean="0"/>
              <a:pPr/>
              <a:t>8-5-2025</a:t>
            </a:fld>
            <a:endParaRPr lang="nl-NL"/>
          </a:p>
        </p:txBody>
      </p:sp>
      <p:sp>
        <p:nvSpPr>
          <p:cNvPr id="5" name="Tijdelijke aanduiding voor voettekst 4">
            <a:extLst>
              <a:ext uri="{FF2B5EF4-FFF2-40B4-BE49-F238E27FC236}">
                <a16:creationId xmlns:a16="http://schemas.microsoft.com/office/drawing/2014/main" id="{9A0AD02A-A390-8A4C-2909-0107E3C57D2D}"/>
              </a:ext>
            </a:extLst>
          </p:cNvPr>
          <p:cNvSpPr>
            <a:spLocks noGrp="1"/>
          </p:cNvSpPr>
          <p:nvPr>
            <p:ph type="ftr" sz="quarter" idx="11"/>
          </p:nvPr>
        </p:nvSpPr>
        <p:spPr>
          <a:xfrm>
            <a:off x="4038600" y="6356350"/>
            <a:ext cx="4114800" cy="365125"/>
          </a:xfrm>
          <a:prstGeom prst="rect">
            <a:avLst/>
          </a:prstGeom>
        </p:spPr>
        <p:txBody>
          <a:bodyPr/>
          <a:lstStyle>
            <a:lvl1pPr>
              <a:defRPr sz="1000">
                <a:latin typeface="Lato Light" panose="020F0502020204030203" pitchFamily="34" charset="0"/>
                <a:ea typeface="Lato Light" panose="020F0502020204030203" pitchFamily="34" charset="0"/>
                <a:cs typeface="Lato Light" panose="020F0502020204030203" pitchFamily="34" charset="0"/>
              </a:defRPr>
            </a:lvl1pPr>
          </a:lstStyle>
          <a:p>
            <a:r>
              <a:rPr lang="nl-NL"/>
              <a:t>1 Vereniging Gezondheidsregio Midden-Holland</a:t>
            </a:r>
          </a:p>
        </p:txBody>
      </p:sp>
      <p:pic>
        <p:nvPicPr>
          <p:cNvPr id="10" name="Afbeelding 9" descr="Afbeelding met Graphics, Kleurrijkheid, cirkel, astronomie&#10;&#10;Automatisch gegenereerde beschrijving">
            <a:extLst>
              <a:ext uri="{FF2B5EF4-FFF2-40B4-BE49-F238E27FC236}">
                <a16:creationId xmlns:a16="http://schemas.microsoft.com/office/drawing/2014/main" id="{B61D275C-9C0C-AF91-616A-E8E204EA55C0}"/>
              </a:ext>
            </a:extLst>
          </p:cNvPr>
          <p:cNvPicPr>
            <a:picLocks noChangeAspect="1"/>
          </p:cNvPicPr>
          <p:nvPr userDrawn="1"/>
        </p:nvPicPr>
        <p:blipFill>
          <a:blip r:embed="rId2"/>
          <a:stretch>
            <a:fillRect/>
          </a:stretch>
        </p:blipFill>
        <p:spPr>
          <a:xfrm>
            <a:off x="618314" y="454782"/>
            <a:ext cx="1650572" cy="932932"/>
          </a:xfrm>
          <a:prstGeom prst="rect">
            <a:avLst/>
          </a:prstGeom>
        </p:spPr>
      </p:pic>
      <p:pic>
        <p:nvPicPr>
          <p:cNvPr id="17" name="Afbeelding 16" descr="Afbeelding met Graphics, schermopname, grafische vormgeving, Lettertype&#10;&#10;Automatisch gegenereerde beschrijving">
            <a:extLst>
              <a:ext uri="{FF2B5EF4-FFF2-40B4-BE49-F238E27FC236}">
                <a16:creationId xmlns:a16="http://schemas.microsoft.com/office/drawing/2014/main" id="{F06C3CCB-11E5-848E-9FC6-020C15A11F25}"/>
              </a:ext>
            </a:extLst>
          </p:cNvPr>
          <p:cNvPicPr>
            <a:picLocks noChangeAspect="1"/>
          </p:cNvPicPr>
          <p:nvPr userDrawn="1"/>
        </p:nvPicPr>
        <p:blipFill>
          <a:blip r:embed="rId3"/>
          <a:stretch>
            <a:fillRect/>
          </a:stretch>
        </p:blipFill>
        <p:spPr>
          <a:xfrm>
            <a:off x="9750392" y="192233"/>
            <a:ext cx="1685335" cy="1685335"/>
          </a:xfrm>
          <a:prstGeom prst="rect">
            <a:avLst/>
          </a:prstGeom>
        </p:spPr>
      </p:pic>
      <p:pic>
        <p:nvPicPr>
          <p:cNvPr id="9" name="Afbeelding 8">
            <a:extLst>
              <a:ext uri="{FF2B5EF4-FFF2-40B4-BE49-F238E27FC236}">
                <a16:creationId xmlns:a16="http://schemas.microsoft.com/office/drawing/2014/main" id="{0EB63D46-D033-57A3-0D8C-7108CD860232}"/>
              </a:ext>
            </a:extLst>
          </p:cNvPr>
          <p:cNvPicPr>
            <a:picLocks noChangeAspect="1"/>
          </p:cNvPicPr>
          <p:nvPr userDrawn="1"/>
        </p:nvPicPr>
        <p:blipFill>
          <a:blip r:embed="rId4">
            <a:alphaModFix amt="50000"/>
          </a:blip>
          <a:stretch>
            <a:fillRect/>
          </a:stretch>
        </p:blipFill>
        <p:spPr>
          <a:xfrm>
            <a:off x="-2507259" y="6285884"/>
            <a:ext cx="5248684" cy="1144232"/>
          </a:xfrm>
          <a:prstGeom prst="rect">
            <a:avLst/>
          </a:prstGeom>
        </p:spPr>
      </p:pic>
      <p:sp>
        <p:nvSpPr>
          <p:cNvPr id="2" name="Tijdelijke aanduiding voor dianummer 5">
            <a:extLst>
              <a:ext uri="{FF2B5EF4-FFF2-40B4-BE49-F238E27FC236}">
                <a16:creationId xmlns:a16="http://schemas.microsoft.com/office/drawing/2014/main" id="{53438212-4030-1CE1-A75B-02716DC8F694}"/>
              </a:ext>
            </a:extLst>
          </p:cNvPr>
          <p:cNvSpPr>
            <a:spLocks noGrp="1"/>
          </p:cNvSpPr>
          <p:nvPr>
            <p:ph type="sldNum" sz="quarter" idx="12"/>
          </p:nvPr>
        </p:nvSpPr>
        <p:spPr>
          <a:xfrm>
            <a:off x="9448800" y="6492875"/>
            <a:ext cx="2743200" cy="365125"/>
          </a:xfrm>
        </p:spPr>
        <p:txBody>
          <a:bodyPr/>
          <a:lstStyle>
            <a:lvl1pPr>
              <a:defRPr sz="1000" b="1">
                <a:solidFill>
                  <a:srgbClr val="000F61"/>
                </a:solidFill>
                <a:latin typeface="Lato Light" panose="020F0502020204030203" pitchFamily="34" charset="0"/>
                <a:ea typeface="Lato Light" panose="020F0502020204030203" pitchFamily="34" charset="0"/>
                <a:cs typeface="Lato Light" panose="020F0502020204030203" pitchFamily="34" charset="0"/>
              </a:defRPr>
            </a:lvl1pPr>
          </a:lstStyle>
          <a:p>
            <a:fld id="{D7E34A39-DEE3-3048-A396-5BCE91A8221E}" type="slidenum">
              <a:rPr lang="nl-NL" smtClean="0"/>
              <a:pPr/>
              <a:t>‹nr.›</a:t>
            </a:fld>
            <a:endParaRPr lang="nl-NL"/>
          </a:p>
        </p:txBody>
      </p:sp>
      <p:sp>
        <p:nvSpPr>
          <p:cNvPr id="6" name="Title 1">
            <a:extLst>
              <a:ext uri="{FF2B5EF4-FFF2-40B4-BE49-F238E27FC236}">
                <a16:creationId xmlns:a16="http://schemas.microsoft.com/office/drawing/2014/main" id="{0CD966C8-0ADB-6632-A986-1781C6EAA51A}"/>
              </a:ext>
            </a:extLst>
          </p:cNvPr>
          <p:cNvSpPr>
            <a:spLocks noGrp="1"/>
          </p:cNvSpPr>
          <p:nvPr>
            <p:ph type="title"/>
          </p:nvPr>
        </p:nvSpPr>
        <p:spPr>
          <a:xfrm>
            <a:off x="1732631" y="605588"/>
            <a:ext cx="7899400" cy="461963"/>
          </a:xfrm>
        </p:spPr>
        <p:txBody>
          <a:bodyPr>
            <a:normAutofit/>
          </a:bodyPr>
          <a:lstStyle>
            <a:lvl1pPr>
              <a:defRPr sz="2400" b="1">
                <a:solidFill>
                  <a:srgbClr val="000F61"/>
                </a:solidFill>
                <a:latin typeface="Raleway" pitchFamily="2" charset="0"/>
              </a:defRPr>
            </a:lvl1pPr>
          </a:lstStyle>
          <a:p>
            <a:r>
              <a:rPr lang="en-GB"/>
              <a:t>Click to edit Master title style</a:t>
            </a:r>
          </a:p>
        </p:txBody>
      </p:sp>
      <p:sp>
        <p:nvSpPr>
          <p:cNvPr id="13" name="Text Placeholder 12">
            <a:extLst>
              <a:ext uri="{FF2B5EF4-FFF2-40B4-BE49-F238E27FC236}">
                <a16:creationId xmlns:a16="http://schemas.microsoft.com/office/drawing/2014/main" id="{C02AE558-C21A-9E94-4840-F9FC0E444427}"/>
              </a:ext>
            </a:extLst>
          </p:cNvPr>
          <p:cNvSpPr>
            <a:spLocks noGrp="1"/>
          </p:cNvSpPr>
          <p:nvPr>
            <p:ph type="body" sz="quarter" idx="13"/>
          </p:nvPr>
        </p:nvSpPr>
        <p:spPr>
          <a:xfrm>
            <a:off x="838200" y="1671638"/>
            <a:ext cx="10515600" cy="4581525"/>
          </a:xfrm>
        </p:spPr>
        <p:txBody>
          <a:bodyPr>
            <a:normAutofit/>
          </a:bodyPr>
          <a:lstStyle>
            <a:lvl1pPr>
              <a:defRPr sz="1400">
                <a:latin typeface="Lato regular" panose="020F0502020204030203" pitchFamily="34" charset="0"/>
                <a:ea typeface="Lato regular" panose="020F0502020204030203" pitchFamily="34" charset="0"/>
                <a:cs typeface="Lato regular" panose="020F0502020204030203" pitchFamily="34" charset="0"/>
              </a:defRPr>
            </a:lvl1pPr>
            <a:lvl2pPr>
              <a:defRPr sz="1400">
                <a:latin typeface="Lato regular" panose="020F0502020204030203" pitchFamily="34" charset="0"/>
                <a:ea typeface="Lato regular" panose="020F0502020204030203" pitchFamily="34" charset="0"/>
                <a:cs typeface="Lato regular" panose="020F0502020204030203" pitchFamily="34" charset="0"/>
              </a:defRPr>
            </a:lvl2pPr>
            <a:lvl3pPr>
              <a:defRPr sz="1400">
                <a:latin typeface="Lato regular" panose="020F0502020204030203" pitchFamily="34" charset="0"/>
                <a:ea typeface="Lato regular" panose="020F0502020204030203" pitchFamily="34" charset="0"/>
                <a:cs typeface="Lato regular" panose="020F0502020204030203" pitchFamily="34" charset="0"/>
              </a:defRPr>
            </a:lvl3pPr>
            <a:lvl4pPr>
              <a:defRPr sz="1400">
                <a:latin typeface="Lato regular" panose="020F0502020204030203" pitchFamily="34" charset="0"/>
                <a:ea typeface="Lato regular" panose="020F0502020204030203" pitchFamily="34" charset="0"/>
                <a:cs typeface="Lato regular" panose="020F0502020204030203" pitchFamily="34" charset="0"/>
              </a:defRPr>
            </a:lvl4pPr>
            <a:lvl5pPr>
              <a:defRPr sz="1400">
                <a:latin typeface="Lato regular" panose="020F0502020204030203" pitchFamily="34" charset="0"/>
                <a:ea typeface="Lato regular" panose="020F0502020204030203" pitchFamily="34" charset="0"/>
                <a:cs typeface="Lato regular" panose="020F050202020403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Tree>
    <p:extLst>
      <p:ext uri="{BB962C8B-B14F-4D97-AF65-F5344CB8AC3E}">
        <p14:creationId xmlns:p14="http://schemas.microsoft.com/office/powerpoint/2010/main" val="1977560861"/>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0917E4F-A15F-9130-F764-61A7E462746E}"/>
              </a:ext>
            </a:extLst>
          </p:cNvPr>
          <p:cNvSpPr>
            <a:spLocks noGrp="1"/>
          </p:cNvSpPr>
          <p:nvPr>
            <p:ph type="dt" sz="half" idx="10"/>
          </p:nvPr>
        </p:nvSpPr>
        <p:spPr/>
        <p:txBody>
          <a:bodyPr/>
          <a:lstStyle/>
          <a:p>
            <a:fld id="{41448413-3376-DE44-87AA-071A0782B5FA}" type="datetime1">
              <a:rPr lang="nl-NL" smtClean="0"/>
              <a:t>8-5-2025</a:t>
            </a:fld>
            <a:endParaRPr lang="nl-NL"/>
          </a:p>
        </p:txBody>
      </p:sp>
      <p:sp>
        <p:nvSpPr>
          <p:cNvPr id="5" name="Tijdelijke aanduiding voor voettekst 4">
            <a:extLst>
              <a:ext uri="{FF2B5EF4-FFF2-40B4-BE49-F238E27FC236}">
                <a16:creationId xmlns:a16="http://schemas.microsoft.com/office/drawing/2014/main" id="{F7556686-F4CB-F2C3-44EA-11429DE42089}"/>
              </a:ext>
            </a:extLst>
          </p:cNvPr>
          <p:cNvSpPr>
            <a:spLocks noGrp="1"/>
          </p:cNvSpPr>
          <p:nvPr>
            <p:ph type="ftr" sz="quarter" idx="11"/>
          </p:nvPr>
        </p:nvSpPr>
        <p:spPr>
          <a:xfrm>
            <a:off x="4038600" y="6356350"/>
            <a:ext cx="4114800" cy="365125"/>
          </a:xfrm>
          <a:prstGeom prst="rect">
            <a:avLst/>
          </a:prstGeom>
        </p:spPr>
        <p:txBody>
          <a:bodyPr/>
          <a:lstStyle/>
          <a:p>
            <a:r>
              <a:rPr lang="nl-NL"/>
              <a:t>1 Vereniging Gezondheidsregio Midden-Holland</a:t>
            </a:r>
          </a:p>
        </p:txBody>
      </p:sp>
      <p:sp>
        <p:nvSpPr>
          <p:cNvPr id="6" name="Tijdelijke aanduiding voor dianummer 5">
            <a:extLst>
              <a:ext uri="{FF2B5EF4-FFF2-40B4-BE49-F238E27FC236}">
                <a16:creationId xmlns:a16="http://schemas.microsoft.com/office/drawing/2014/main" id="{B33B9AB2-D05C-0FBD-66C3-20A9DE1B4A56}"/>
              </a:ext>
            </a:extLst>
          </p:cNvPr>
          <p:cNvSpPr>
            <a:spLocks noGrp="1"/>
          </p:cNvSpPr>
          <p:nvPr>
            <p:ph type="sldNum" sz="quarter" idx="12"/>
          </p:nvPr>
        </p:nvSpPr>
        <p:spPr/>
        <p:txBody>
          <a:bodyPr/>
          <a:lstStyle/>
          <a:p>
            <a:fld id="{D7E34A39-DEE3-3048-A396-5BCE91A8221E}" type="slidenum">
              <a:rPr lang="nl-NL" smtClean="0"/>
              <a:t>‹nr.›</a:t>
            </a:fld>
            <a:endParaRPr lang="nl-NL"/>
          </a:p>
        </p:txBody>
      </p:sp>
      <p:sp>
        <p:nvSpPr>
          <p:cNvPr id="7" name="Rechthoek 6">
            <a:extLst>
              <a:ext uri="{FF2B5EF4-FFF2-40B4-BE49-F238E27FC236}">
                <a16:creationId xmlns:a16="http://schemas.microsoft.com/office/drawing/2014/main" id="{3ECD2FF2-E12D-1FBA-803A-E3B8E0A4B447}"/>
              </a:ext>
            </a:extLst>
          </p:cNvPr>
          <p:cNvSpPr/>
          <p:nvPr userDrawn="1"/>
        </p:nvSpPr>
        <p:spPr>
          <a:xfrm>
            <a:off x="6203950" y="1"/>
            <a:ext cx="5986240" cy="685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Graphics, Kleurrijkheid, cirkel, astronomie&#10;&#10;Automatisch gegenereerde beschrijving">
            <a:extLst>
              <a:ext uri="{FF2B5EF4-FFF2-40B4-BE49-F238E27FC236}">
                <a16:creationId xmlns:a16="http://schemas.microsoft.com/office/drawing/2014/main" id="{B1B4E1D8-91E6-E179-A3A7-CE77CA024314}"/>
              </a:ext>
            </a:extLst>
          </p:cNvPr>
          <p:cNvPicPr>
            <a:picLocks noChangeAspect="1"/>
          </p:cNvPicPr>
          <p:nvPr userDrawn="1"/>
        </p:nvPicPr>
        <p:blipFill>
          <a:blip r:embed="rId2"/>
          <a:stretch>
            <a:fillRect/>
          </a:stretch>
        </p:blipFill>
        <p:spPr>
          <a:xfrm>
            <a:off x="618314" y="454782"/>
            <a:ext cx="1650572" cy="932932"/>
          </a:xfrm>
          <a:prstGeom prst="rect">
            <a:avLst/>
          </a:prstGeom>
        </p:spPr>
      </p:pic>
      <p:pic>
        <p:nvPicPr>
          <p:cNvPr id="12" name="Afbeelding 11" descr="Afbeelding met Graphics, schermopname, grafische vormgeving, Lettertype&#10;&#10;Automatisch gegenereerde beschrijving">
            <a:extLst>
              <a:ext uri="{FF2B5EF4-FFF2-40B4-BE49-F238E27FC236}">
                <a16:creationId xmlns:a16="http://schemas.microsoft.com/office/drawing/2014/main" id="{AD9DB9A5-F199-EB24-9044-E6EF04C42CD3}"/>
              </a:ext>
            </a:extLst>
          </p:cNvPr>
          <p:cNvPicPr>
            <a:picLocks noChangeAspect="1"/>
          </p:cNvPicPr>
          <p:nvPr userDrawn="1"/>
        </p:nvPicPr>
        <p:blipFill>
          <a:blip r:embed="rId3"/>
          <a:stretch>
            <a:fillRect/>
          </a:stretch>
        </p:blipFill>
        <p:spPr>
          <a:xfrm>
            <a:off x="9750392" y="192233"/>
            <a:ext cx="1685335" cy="1685335"/>
          </a:xfrm>
          <a:prstGeom prst="rect">
            <a:avLst/>
          </a:prstGeom>
        </p:spPr>
      </p:pic>
      <p:pic>
        <p:nvPicPr>
          <p:cNvPr id="3" name="Afbeelding 2">
            <a:extLst>
              <a:ext uri="{FF2B5EF4-FFF2-40B4-BE49-F238E27FC236}">
                <a16:creationId xmlns:a16="http://schemas.microsoft.com/office/drawing/2014/main" id="{931B8A71-CBA2-0FF1-AA56-BCC81AA6774F}"/>
              </a:ext>
            </a:extLst>
          </p:cNvPr>
          <p:cNvPicPr>
            <a:picLocks noChangeAspect="1"/>
          </p:cNvPicPr>
          <p:nvPr userDrawn="1"/>
        </p:nvPicPr>
        <p:blipFill>
          <a:blip r:embed="rId4">
            <a:alphaModFix amt="50000"/>
          </a:blip>
          <a:stretch>
            <a:fillRect/>
          </a:stretch>
        </p:blipFill>
        <p:spPr>
          <a:xfrm>
            <a:off x="-2455008" y="6285884"/>
            <a:ext cx="5248684" cy="1144232"/>
          </a:xfrm>
          <a:prstGeom prst="rect">
            <a:avLst/>
          </a:prstGeom>
        </p:spPr>
      </p:pic>
      <p:sp>
        <p:nvSpPr>
          <p:cNvPr id="9" name="Tijdelijke aanduiding voor dianummer 5">
            <a:extLst>
              <a:ext uri="{FF2B5EF4-FFF2-40B4-BE49-F238E27FC236}">
                <a16:creationId xmlns:a16="http://schemas.microsoft.com/office/drawing/2014/main" id="{C5313DFC-0765-D0C7-5A63-FDA1042234C4}"/>
              </a:ext>
            </a:extLst>
          </p:cNvPr>
          <p:cNvSpPr txBox="1">
            <a:spLocks/>
          </p:cNvSpPr>
          <p:nvPr userDrawn="1"/>
        </p:nvSpPr>
        <p:spPr>
          <a:xfrm>
            <a:off x="8610600" y="6285884"/>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b="1" kern="1200">
                <a:solidFill>
                  <a:srgbClr val="000F6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E34A39-DEE3-3048-A396-5BCE91A8221E}" type="slidenum">
              <a:rPr lang="nl-NL" smtClean="0"/>
              <a:pPr/>
              <a:t>‹nr.›</a:t>
            </a:fld>
            <a:endParaRPr lang="nl-NL"/>
          </a:p>
        </p:txBody>
      </p:sp>
    </p:spTree>
    <p:extLst>
      <p:ext uri="{BB962C8B-B14F-4D97-AF65-F5344CB8AC3E}">
        <p14:creationId xmlns:p14="http://schemas.microsoft.com/office/powerpoint/2010/main" val="119660125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ekop">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0917E4F-A15F-9130-F764-61A7E462746E}"/>
              </a:ext>
            </a:extLst>
          </p:cNvPr>
          <p:cNvSpPr>
            <a:spLocks noGrp="1"/>
          </p:cNvSpPr>
          <p:nvPr>
            <p:ph type="dt" sz="half" idx="10"/>
          </p:nvPr>
        </p:nvSpPr>
        <p:spPr/>
        <p:txBody>
          <a:bodyPr/>
          <a:lstStyle/>
          <a:p>
            <a:fld id="{8E603754-5238-EE49-81CA-A14C9A9AC13D}" type="datetime1">
              <a:rPr lang="nl-NL" smtClean="0"/>
              <a:t>8-5-2025</a:t>
            </a:fld>
            <a:endParaRPr lang="nl-NL"/>
          </a:p>
        </p:txBody>
      </p:sp>
      <p:sp>
        <p:nvSpPr>
          <p:cNvPr id="5" name="Tijdelijke aanduiding voor voettekst 4">
            <a:extLst>
              <a:ext uri="{FF2B5EF4-FFF2-40B4-BE49-F238E27FC236}">
                <a16:creationId xmlns:a16="http://schemas.microsoft.com/office/drawing/2014/main" id="{F7556686-F4CB-F2C3-44EA-11429DE42089}"/>
              </a:ext>
            </a:extLst>
          </p:cNvPr>
          <p:cNvSpPr>
            <a:spLocks noGrp="1"/>
          </p:cNvSpPr>
          <p:nvPr>
            <p:ph type="ftr" sz="quarter" idx="11"/>
          </p:nvPr>
        </p:nvSpPr>
        <p:spPr>
          <a:xfrm>
            <a:off x="4038600" y="6356350"/>
            <a:ext cx="4114800" cy="365125"/>
          </a:xfrm>
          <a:prstGeom prst="rect">
            <a:avLst/>
          </a:prstGeom>
        </p:spPr>
        <p:txBody>
          <a:bodyPr/>
          <a:lstStyle/>
          <a:p>
            <a:r>
              <a:rPr lang="nl-NL"/>
              <a:t>1 Vereniging Gezondheidsregio Midden-Holland</a:t>
            </a:r>
          </a:p>
        </p:txBody>
      </p:sp>
      <p:sp>
        <p:nvSpPr>
          <p:cNvPr id="7" name="Rechthoek 6">
            <a:extLst>
              <a:ext uri="{FF2B5EF4-FFF2-40B4-BE49-F238E27FC236}">
                <a16:creationId xmlns:a16="http://schemas.microsoft.com/office/drawing/2014/main" id="{3ECD2FF2-E12D-1FBA-803A-E3B8E0A4B447}"/>
              </a:ext>
            </a:extLst>
          </p:cNvPr>
          <p:cNvSpPr/>
          <p:nvPr userDrawn="1"/>
        </p:nvSpPr>
        <p:spPr>
          <a:xfrm>
            <a:off x="0" y="0"/>
            <a:ext cx="5986240" cy="6858000"/>
          </a:xfrm>
          <a:prstGeom prst="rect">
            <a:avLst/>
          </a:prstGeom>
          <a:solidFill>
            <a:srgbClr val="5AB2F8">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Graphics, Kleurrijkheid, cirkel, astronomie&#10;&#10;Automatisch gegenereerde beschrijving">
            <a:extLst>
              <a:ext uri="{FF2B5EF4-FFF2-40B4-BE49-F238E27FC236}">
                <a16:creationId xmlns:a16="http://schemas.microsoft.com/office/drawing/2014/main" id="{63A4E9F7-1EAF-43FA-1FC8-A8D147339C09}"/>
              </a:ext>
            </a:extLst>
          </p:cNvPr>
          <p:cNvPicPr>
            <a:picLocks noChangeAspect="1"/>
          </p:cNvPicPr>
          <p:nvPr userDrawn="1"/>
        </p:nvPicPr>
        <p:blipFill>
          <a:blip r:embed="rId2"/>
          <a:stretch>
            <a:fillRect/>
          </a:stretch>
        </p:blipFill>
        <p:spPr>
          <a:xfrm>
            <a:off x="618314" y="454782"/>
            <a:ext cx="1650572" cy="932932"/>
          </a:xfrm>
          <a:prstGeom prst="rect">
            <a:avLst/>
          </a:prstGeom>
        </p:spPr>
      </p:pic>
      <p:pic>
        <p:nvPicPr>
          <p:cNvPr id="2" name="Afbeelding 1" descr="Afbeelding met Graphics, schermopname, grafische vormgeving, Lettertype&#10;&#10;Automatisch gegenereerde beschrijving">
            <a:extLst>
              <a:ext uri="{FF2B5EF4-FFF2-40B4-BE49-F238E27FC236}">
                <a16:creationId xmlns:a16="http://schemas.microsoft.com/office/drawing/2014/main" id="{6E7ED69F-66C5-3F6E-3918-2D5B2D2CD8DF}"/>
              </a:ext>
            </a:extLst>
          </p:cNvPr>
          <p:cNvPicPr>
            <a:picLocks noChangeAspect="1"/>
          </p:cNvPicPr>
          <p:nvPr userDrawn="1"/>
        </p:nvPicPr>
        <p:blipFill>
          <a:blip r:embed="rId3"/>
          <a:stretch>
            <a:fillRect/>
          </a:stretch>
        </p:blipFill>
        <p:spPr>
          <a:xfrm>
            <a:off x="9750392" y="192233"/>
            <a:ext cx="1685335" cy="1685335"/>
          </a:xfrm>
          <a:prstGeom prst="rect">
            <a:avLst/>
          </a:prstGeom>
        </p:spPr>
      </p:pic>
      <p:sp>
        <p:nvSpPr>
          <p:cNvPr id="8" name="Tijdelijke aanduiding voor dianummer 5">
            <a:extLst>
              <a:ext uri="{FF2B5EF4-FFF2-40B4-BE49-F238E27FC236}">
                <a16:creationId xmlns:a16="http://schemas.microsoft.com/office/drawing/2014/main" id="{2B9C9908-C914-0FDA-44D0-869DCF6D4D8D}"/>
              </a:ext>
            </a:extLst>
          </p:cNvPr>
          <p:cNvSpPr txBox="1">
            <a:spLocks/>
          </p:cNvSpPr>
          <p:nvPr userDrawn="1"/>
        </p:nvSpPr>
        <p:spPr>
          <a:xfrm>
            <a:off x="8610600" y="6285884"/>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b="1" kern="1200">
                <a:solidFill>
                  <a:srgbClr val="000F61"/>
                </a:solidFill>
                <a:latin typeface="Raleway" panose="020B05030301010600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E34A39-DEE3-3048-A396-5BCE91A8221E}" type="slidenum">
              <a:rPr lang="nl-NL" smtClean="0"/>
              <a:pPr/>
              <a:t>‹nr.›</a:t>
            </a:fld>
            <a:endParaRPr lang="nl-NL"/>
          </a:p>
        </p:txBody>
      </p:sp>
      <p:pic>
        <p:nvPicPr>
          <p:cNvPr id="9" name="Afbeelding 8">
            <a:extLst>
              <a:ext uri="{FF2B5EF4-FFF2-40B4-BE49-F238E27FC236}">
                <a16:creationId xmlns:a16="http://schemas.microsoft.com/office/drawing/2014/main" id="{BA2FAEEC-F9C0-4640-2AE4-346487A8E060}"/>
              </a:ext>
            </a:extLst>
          </p:cNvPr>
          <p:cNvPicPr>
            <a:picLocks noChangeAspect="1"/>
          </p:cNvPicPr>
          <p:nvPr userDrawn="1"/>
        </p:nvPicPr>
        <p:blipFill>
          <a:blip r:embed="rId4">
            <a:alphaModFix amt="50000"/>
          </a:blip>
          <a:stretch>
            <a:fillRect/>
          </a:stretch>
        </p:blipFill>
        <p:spPr>
          <a:xfrm>
            <a:off x="-2507259" y="6285884"/>
            <a:ext cx="5248684" cy="1144232"/>
          </a:xfrm>
          <a:prstGeom prst="rect">
            <a:avLst/>
          </a:prstGeom>
        </p:spPr>
      </p:pic>
    </p:spTree>
    <p:extLst>
      <p:ext uri="{BB962C8B-B14F-4D97-AF65-F5344CB8AC3E}">
        <p14:creationId xmlns:p14="http://schemas.microsoft.com/office/powerpoint/2010/main" val="1134182956"/>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90427615-B157-80B9-4045-6EF420E16A66}"/>
              </a:ext>
            </a:extLst>
          </p:cNvPr>
          <p:cNvSpPr>
            <a:spLocks noGrp="1"/>
          </p:cNvSpPr>
          <p:nvPr>
            <p:ph type="dt" sz="half" idx="10"/>
          </p:nvPr>
        </p:nvSpPr>
        <p:spPr/>
        <p:txBody>
          <a:bodyPr/>
          <a:lstStyle/>
          <a:p>
            <a:fld id="{470B7FB1-AB77-F04D-BF13-C86F7C3E43A6}" type="datetime1">
              <a:rPr lang="nl-NL" smtClean="0"/>
              <a:t>8-5-2025</a:t>
            </a:fld>
            <a:endParaRPr lang="nl-NL"/>
          </a:p>
        </p:txBody>
      </p:sp>
      <p:sp>
        <p:nvSpPr>
          <p:cNvPr id="6" name="Tijdelijke aanduiding voor voettekst 5">
            <a:extLst>
              <a:ext uri="{FF2B5EF4-FFF2-40B4-BE49-F238E27FC236}">
                <a16:creationId xmlns:a16="http://schemas.microsoft.com/office/drawing/2014/main" id="{4730D9D9-B115-00C1-36F2-CE06A16AABCC}"/>
              </a:ext>
            </a:extLst>
          </p:cNvPr>
          <p:cNvSpPr>
            <a:spLocks noGrp="1"/>
          </p:cNvSpPr>
          <p:nvPr>
            <p:ph type="ftr" sz="quarter" idx="11"/>
          </p:nvPr>
        </p:nvSpPr>
        <p:spPr>
          <a:xfrm>
            <a:off x="4038600" y="6356350"/>
            <a:ext cx="4114800" cy="365125"/>
          </a:xfrm>
          <a:prstGeom prst="rect">
            <a:avLst/>
          </a:prstGeom>
        </p:spPr>
        <p:txBody>
          <a:bodyPr/>
          <a:lstStyle/>
          <a:p>
            <a:r>
              <a:rPr lang="nl-NL"/>
              <a:t>1 Vereniging Gezondheidsregio Midden-Holland</a:t>
            </a:r>
          </a:p>
        </p:txBody>
      </p:sp>
      <p:sp>
        <p:nvSpPr>
          <p:cNvPr id="7" name="Tijdelijke aanduiding voor dianummer 6">
            <a:extLst>
              <a:ext uri="{FF2B5EF4-FFF2-40B4-BE49-F238E27FC236}">
                <a16:creationId xmlns:a16="http://schemas.microsoft.com/office/drawing/2014/main" id="{5EC7FF2B-4CE6-AC7B-2740-7C1D7CFF8CC3}"/>
              </a:ext>
            </a:extLst>
          </p:cNvPr>
          <p:cNvSpPr>
            <a:spLocks noGrp="1"/>
          </p:cNvSpPr>
          <p:nvPr>
            <p:ph type="sldNum" sz="quarter" idx="12"/>
          </p:nvPr>
        </p:nvSpPr>
        <p:spPr/>
        <p:txBody>
          <a:bodyPr/>
          <a:lstStyle/>
          <a:p>
            <a:fld id="{D7E34A39-DEE3-3048-A396-5BCE91A8221E}" type="slidenum">
              <a:rPr lang="nl-NL" smtClean="0"/>
              <a:t>‹nr.›</a:t>
            </a:fld>
            <a:endParaRPr lang="nl-NL"/>
          </a:p>
        </p:txBody>
      </p:sp>
    </p:spTree>
    <p:extLst>
      <p:ext uri="{BB962C8B-B14F-4D97-AF65-F5344CB8AC3E}">
        <p14:creationId xmlns:p14="http://schemas.microsoft.com/office/powerpoint/2010/main" val="374937328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oleObject" Target="../embeddings/oleObject1.bin"/><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709F4F7-B91C-F4F6-A340-1FEBA550846F}"/>
              </a:ext>
            </a:extLst>
          </p:cNvPr>
          <p:cNvGraphicFramePr>
            <a:graphicFrameLocks noChangeAspect="1"/>
          </p:cNvGraphicFramePr>
          <p:nvPr userDrawn="1">
            <p:custDataLst>
              <p:tags r:id="rId14"/>
            </p:custDataLst>
            <p:extLst>
              <p:ext uri="{D42A27DB-BD31-4B8C-83A1-F6EECF244321}">
                <p14:modId xmlns:p14="http://schemas.microsoft.com/office/powerpoint/2010/main" val="1531213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99" imgH="499" progId="TCLayout.ActiveDocument.1">
                  <p:embed/>
                </p:oleObj>
              </mc:Choice>
              <mc:Fallback>
                <p:oleObj name="think-cell Slide" r:id="rId15" imgW="499" imgH="499" progId="TCLayout.ActiveDocument.1">
                  <p:embed/>
                  <p:pic>
                    <p:nvPicPr>
                      <p:cNvPr id="9" name="think-cell data - do not delete" hidden="1">
                        <a:extLst>
                          <a:ext uri="{FF2B5EF4-FFF2-40B4-BE49-F238E27FC236}">
                            <a16:creationId xmlns:a16="http://schemas.microsoft.com/office/drawing/2014/main" id="{7709F4F7-B91C-F4F6-A340-1FEBA550846F}"/>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jdelijke aanduiding voor titel 1">
            <a:extLst>
              <a:ext uri="{FF2B5EF4-FFF2-40B4-BE49-F238E27FC236}">
                <a16:creationId xmlns:a16="http://schemas.microsoft.com/office/drawing/2014/main" id="{2698909C-EAE1-B777-5669-C1151DB1A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0015876-FCCE-14AA-2DC8-CFCF4E91A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A1040A-901F-D55C-D2E6-BFBEF4D85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108A6-E11C-A447-A56F-553F0AF2DD5D}" type="datetime1">
              <a:rPr lang="nl-NL" smtClean="0"/>
              <a:t>8-5-2025</a:t>
            </a:fld>
            <a:endParaRPr lang="nl-NL"/>
          </a:p>
        </p:txBody>
      </p:sp>
      <p:sp>
        <p:nvSpPr>
          <p:cNvPr id="6" name="Tijdelijke aanduiding voor dianummer 5">
            <a:extLst>
              <a:ext uri="{FF2B5EF4-FFF2-40B4-BE49-F238E27FC236}">
                <a16:creationId xmlns:a16="http://schemas.microsoft.com/office/drawing/2014/main" id="{6DBA4D4D-5556-94A4-28FD-56C2D01F522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34A39-DEE3-3048-A396-5BCE91A8221E}" type="slidenum">
              <a:rPr lang="nl-NL" smtClean="0"/>
              <a:t>‹nr.›</a:t>
            </a:fld>
            <a:endParaRPr lang="nl-NL"/>
          </a:p>
        </p:txBody>
      </p:sp>
      <p:sp>
        <p:nvSpPr>
          <p:cNvPr id="7" name="Tijdelijke aanduiding voor voettekst 6">
            <a:extLst>
              <a:ext uri="{FF2B5EF4-FFF2-40B4-BE49-F238E27FC236}">
                <a16:creationId xmlns:a16="http://schemas.microsoft.com/office/drawing/2014/main" id="{120B35DD-1D7C-2E97-733D-AB488A13E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1 Vereniging Gezondheidsregio Midden-Holland</a:t>
            </a:r>
          </a:p>
        </p:txBody>
      </p:sp>
    </p:spTree>
    <p:extLst>
      <p:ext uri="{BB962C8B-B14F-4D97-AF65-F5344CB8AC3E}">
        <p14:creationId xmlns:p14="http://schemas.microsoft.com/office/powerpoint/2010/main" val="1290349639"/>
      </p:ext>
    </p:extLst>
  </p:cSld>
  <p:clrMap bg1="lt1" tx1="dk1" bg2="lt2" tx2="dk2" accent1="accent1" accent2="accent2" accent3="accent3" accent4="accent4" accent5="accent5" accent6="accent6" hlink="hlink" folHlink="folHlink"/>
  <p:sldLayoutIdLst>
    <p:sldLayoutId id="2147483700"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E6C4E78-2B01-10FA-299B-D973E87F60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D110B70-8FBF-C1DB-B67C-8BC731EF5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6FE8A48-78C3-6E75-F7AB-7EACB0172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BC7DD2-DE99-421B-9EE9-3B0D2D1A8E67}" type="datetimeFigureOut">
              <a:rPr lang="nl-NL" smtClean="0"/>
              <a:t>8-5-2025</a:t>
            </a:fld>
            <a:endParaRPr lang="nl-NL"/>
          </a:p>
        </p:txBody>
      </p:sp>
      <p:sp>
        <p:nvSpPr>
          <p:cNvPr id="5" name="Tijdelijke aanduiding voor voettekst 4">
            <a:extLst>
              <a:ext uri="{FF2B5EF4-FFF2-40B4-BE49-F238E27FC236}">
                <a16:creationId xmlns:a16="http://schemas.microsoft.com/office/drawing/2014/main" id="{5F746514-088F-CCD5-9E87-2352DB02C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57614BCE-D8B1-8E07-0ECC-811DB988A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1234C4-D252-4654-B60C-FFECA589AF00}" type="slidenum">
              <a:rPr lang="nl-NL" smtClean="0"/>
              <a:t>‹nr.›</a:t>
            </a:fld>
            <a:endParaRPr lang="nl-NL"/>
          </a:p>
        </p:txBody>
      </p:sp>
    </p:spTree>
    <p:extLst>
      <p:ext uri="{BB962C8B-B14F-4D97-AF65-F5344CB8AC3E}">
        <p14:creationId xmlns:p14="http://schemas.microsoft.com/office/powerpoint/2010/main" val="301195786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709F4F7-B91C-F4F6-A340-1FEBA550846F}"/>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99" imgH="499" progId="TCLayout.ActiveDocument.1">
                  <p:embed/>
                </p:oleObj>
              </mc:Choice>
              <mc:Fallback>
                <p:oleObj name="think-cell Slide" r:id="rId15" imgW="499" imgH="499" progId="TCLayout.ActiveDocument.1">
                  <p:embed/>
                  <p:pic>
                    <p:nvPicPr>
                      <p:cNvPr id="9" name="think-cell data - do not delete" hidden="1">
                        <a:extLst>
                          <a:ext uri="{FF2B5EF4-FFF2-40B4-BE49-F238E27FC236}">
                            <a16:creationId xmlns:a16="http://schemas.microsoft.com/office/drawing/2014/main" id="{7709F4F7-B91C-F4F6-A340-1FEBA550846F}"/>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jdelijke aanduiding voor titel 1">
            <a:extLst>
              <a:ext uri="{FF2B5EF4-FFF2-40B4-BE49-F238E27FC236}">
                <a16:creationId xmlns:a16="http://schemas.microsoft.com/office/drawing/2014/main" id="{2698909C-EAE1-B777-5669-C1151DB1A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0015876-FCCE-14AA-2DC8-CFCF4E91A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A1040A-901F-D55C-D2E6-BFBEF4D85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108A6-E11C-A447-A56F-553F0AF2DD5D}" type="datetime1">
              <a:rPr lang="nl-NL" smtClean="0"/>
              <a:t>8-5-2025</a:t>
            </a:fld>
            <a:endParaRPr lang="nl-NL"/>
          </a:p>
        </p:txBody>
      </p:sp>
      <p:sp>
        <p:nvSpPr>
          <p:cNvPr id="6" name="Tijdelijke aanduiding voor dianummer 5">
            <a:extLst>
              <a:ext uri="{FF2B5EF4-FFF2-40B4-BE49-F238E27FC236}">
                <a16:creationId xmlns:a16="http://schemas.microsoft.com/office/drawing/2014/main" id="{6DBA4D4D-5556-94A4-28FD-56C2D01F522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34A39-DEE3-3048-A396-5BCE91A8221E}" type="slidenum">
              <a:rPr lang="nl-NL" smtClean="0"/>
              <a:t>‹nr.›</a:t>
            </a:fld>
            <a:endParaRPr lang="nl-NL"/>
          </a:p>
        </p:txBody>
      </p:sp>
      <p:sp>
        <p:nvSpPr>
          <p:cNvPr id="7" name="Tijdelijke aanduiding voor voettekst 6">
            <a:extLst>
              <a:ext uri="{FF2B5EF4-FFF2-40B4-BE49-F238E27FC236}">
                <a16:creationId xmlns:a16="http://schemas.microsoft.com/office/drawing/2014/main" id="{120B35DD-1D7C-2E97-733D-AB488A13E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1 Vereniging Gezondheidsregio Midden-Holland</a:t>
            </a:r>
          </a:p>
        </p:txBody>
      </p:sp>
    </p:spTree>
    <p:extLst>
      <p:ext uri="{BB962C8B-B14F-4D97-AF65-F5344CB8AC3E}">
        <p14:creationId xmlns:p14="http://schemas.microsoft.com/office/powerpoint/2010/main" val="40631410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6.xml"/><Relationship Id="rId3" Type="http://schemas.openxmlformats.org/officeDocument/2006/relationships/image" Target="../media/image58.png"/><Relationship Id="rId7" Type="http://schemas.openxmlformats.org/officeDocument/2006/relationships/slide" Target="slide2.xml"/><Relationship Id="rId12" Type="http://schemas.openxmlformats.org/officeDocument/2006/relationships/slide" Target="slide2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slide" Target="slide23.xml"/><Relationship Id="rId5" Type="http://schemas.openxmlformats.org/officeDocument/2006/relationships/slide" Target="slide3.xml"/><Relationship Id="rId10" Type="http://schemas.openxmlformats.org/officeDocument/2006/relationships/slide" Target="slide14.xml"/><Relationship Id="rId4" Type="http://schemas.openxmlformats.org/officeDocument/2006/relationships/image" Target="../media/image59.png"/><Relationship Id="rId9" Type="http://schemas.openxmlformats.org/officeDocument/2006/relationships/slide" Target="slide12.xml"/><Relationship Id="rId14"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3.xml"/><Relationship Id="rId3" Type="http://schemas.openxmlformats.org/officeDocument/2006/relationships/notesSlide" Target="../notesSlides/notesSlide11.xml"/><Relationship Id="rId7" Type="http://schemas.openxmlformats.org/officeDocument/2006/relationships/slide" Target="slide3.xml"/><Relationship Id="rId12" Type="http://schemas.openxmlformats.org/officeDocument/2006/relationships/slide" Target="slide14.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chart" Target="../charts/chart1.xml"/><Relationship Id="rId11" Type="http://schemas.openxmlformats.org/officeDocument/2006/relationships/slide" Target="slide12.xml"/><Relationship Id="rId5" Type="http://schemas.openxmlformats.org/officeDocument/2006/relationships/image" Target="../media/image1.emf"/><Relationship Id="rId15" Type="http://schemas.openxmlformats.org/officeDocument/2006/relationships/slide" Target="slide6.xml"/><Relationship Id="rId10" Type="http://schemas.openxmlformats.org/officeDocument/2006/relationships/slide" Target="slide7.xml"/><Relationship Id="rId4" Type="http://schemas.openxmlformats.org/officeDocument/2006/relationships/oleObject" Target="../embeddings/oleObject2.bin"/><Relationship Id="rId9" Type="http://schemas.openxmlformats.org/officeDocument/2006/relationships/slide" Target="slide2.xml"/><Relationship Id="rId14" Type="http://schemas.openxmlformats.org/officeDocument/2006/relationships/slide" Target="slide21.xml"/></Relationships>
</file>

<file path=ppt/slides/_rels/slide13.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png"/><Relationship Id="rId18" Type="http://schemas.openxmlformats.org/officeDocument/2006/relationships/slide" Target="slide7.xml"/><Relationship Id="rId3" Type="http://schemas.openxmlformats.org/officeDocument/2006/relationships/image" Target="../media/image69.png"/><Relationship Id="rId21" Type="http://schemas.openxmlformats.org/officeDocument/2006/relationships/slide" Target="slide23.xml"/><Relationship Id="rId7" Type="http://schemas.openxmlformats.org/officeDocument/2006/relationships/image" Target="../media/image73.png"/><Relationship Id="rId12" Type="http://schemas.openxmlformats.org/officeDocument/2006/relationships/image" Target="../media/image78.svg"/><Relationship Id="rId17" Type="http://schemas.openxmlformats.org/officeDocument/2006/relationships/slide" Target="slide2.xml"/><Relationship Id="rId2" Type="http://schemas.openxmlformats.org/officeDocument/2006/relationships/notesSlide" Target="../notesSlides/notesSlide13.xml"/><Relationship Id="rId16" Type="http://schemas.openxmlformats.org/officeDocument/2006/relationships/slide" Target="slide5.xml"/><Relationship Id="rId20" Type="http://schemas.openxmlformats.org/officeDocument/2006/relationships/slide" Target="slide14.xml"/><Relationship Id="rId1" Type="http://schemas.openxmlformats.org/officeDocument/2006/relationships/slideLayout" Target="../slideLayouts/slideLayout6.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slide" Target="slide3.xml"/><Relationship Id="rId23" Type="http://schemas.openxmlformats.org/officeDocument/2006/relationships/slide" Target="slide6.xml"/><Relationship Id="rId10" Type="http://schemas.openxmlformats.org/officeDocument/2006/relationships/image" Target="../media/image76.svg"/><Relationship Id="rId19" Type="http://schemas.openxmlformats.org/officeDocument/2006/relationships/slide" Target="slide12.xml"/><Relationship Id="rId4" Type="http://schemas.openxmlformats.org/officeDocument/2006/relationships/image" Target="../media/image70.svg"/><Relationship Id="rId9" Type="http://schemas.openxmlformats.org/officeDocument/2006/relationships/image" Target="../media/image75.png"/><Relationship Id="rId14" Type="http://schemas.openxmlformats.org/officeDocument/2006/relationships/image" Target="../media/image80.svg"/><Relationship Id="rId22" Type="http://schemas.openxmlformats.org/officeDocument/2006/relationships/slide" Target="slide21.xml"/></Relationships>
</file>

<file path=ppt/slides/_rels/slide1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3.xml"/><Relationship Id="rId3" Type="http://schemas.openxmlformats.org/officeDocument/2006/relationships/image" Target="../media/image81.png"/><Relationship Id="rId7" Type="http://schemas.openxmlformats.org/officeDocument/2006/relationships/slide" Target="slide3.xml"/><Relationship Id="rId12" Type="http://schemas.openxmlformats.org/officeDocument/2006/relationships/slide" Target="slide14.xml"/><Relationship Id="rId2" Type="http://schemas.openxmlformats.org/officeDocument/2006/relationships/notesSlide" Target="../notesSlides/notesSlide14.xml"/><Relationship Id="rId16" Type="http://schemas.openxmlformats.org/officeDocument/2006/relationships/slide" Target="slide15.xml"/><Relationship Id="rId1" Type="http://schemas.openxmlformats.org/officeDocument/2006/relationships/slideLayout" Target="../slideLayouts/slideLayout6.xml"/><Relationship Id="rId6" Type="http://schemas.openxmlformats.org/officeDocument/2006/relationships/image" Target="../media/image84.svg"/><Relationship Id="rId11" Type="http://schemas.openxmlformats.org/officeDocument/2006/relationships/slide" Target="slide12.xml"/><Relationship Id="rId5" Type="http://schemas.openxmlformats.org/officeDocument/2006/relationships/image" Target="../media/image83.png"/><Relationship Id="rId15" Type="http://schemas.openxmlformats.org/officeDocument/2006/relationships/slide" Target="slide6.xml"/><Relationship Id="rId10" Type="http://schemas.openxmlformats.org/officeDocument/2006/relationships/slide" Target="slide7.xml"/><Relationship Id="rId4" Type="http://schemas.openxmlformats.org/officeDocument/2006/relationships/image" Target="../media/image82.svg"/><Relationship Id="rId9" Type="http://schemas.openxmlformats.org/officeDocument/2006/relationships/slide" Target="slide2.xml"/><Relationship Id="rId14" Type="http://schemas.openxmlformats.org/officeDocument/2006/relationships/slide" Target="slide21.xml"/></Relationships>
</file>

<file path=ppt/slides/_rels/slide1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3.xml"/><Relationship Id="rId3" Type="http://schemas.openxmlformats.org/officeDocument/2006/relationships/image" Target="../media/image85.png"/><Relationship Id="rId7" Type="http://schemas.openxmlformats.org/officeDocument/2006/relationships/slide" Target="slide3.xml"/><Relationship Id="rId12" Type="http://schemas.openxmlformats.org/officeDocument/2006/relationships/slide" Target="slide14.xml"/><Relationship Id="rId2" Type="http://schemas.openxmlformats.org/officeDocument/2006/relationships/notesSlide" Target="../notesSlides/notesSlide15.xml"/><Relationship Id="rId16"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image" Target="../media/image88.svg"/><Relationship Id="rId11" Type="http://schemas.openxmlformats.org/officeDocument/2006/relationships/slide" Target="slide12.xml"/><Relationship Id="rId5" Type="http://schemas.openxmlformats.org/officeDocument/2006/relationships/image" Target="../media/image87.png"/><Relationship Id="rId15" Type="http://schemas.openxmlformats.org/officeDocument/2006/relationships/slide" Target="slide6.xml"/><Relationship Id="rId10" Type="http://schemas.openxmlformats.org/officeDocument/2006/relationships/slide" Target="slide7.xml"/><Relationship Id="rId4" Type="http://schemas.openxmlformats.org/officeDocument/2006/relationships/image" Target="../media/image86.svg"/><Relationship Id="rId9" Type="http://schemas.openxmlformats.org/officeDocument/2006/relationships/slide" Target="slide2.xml"/><Relationship Id="rId14" Type="http://schemas.openxmlformats.org/officeDocument/2006/relationships/slide" Target="slide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slide" Target="slide12.xml"/><Relationship Id="rId3" Type="http://schemas.openxmlformats.org/officeDocument/2006/relationships/slideLayout" Target="../slideLayouts/slideLayout6.xml"/><Relationship Id="rId7" Type="http://schemas.openxmlformats.org/officeDocument/2006/relationships/image" Target="../media/image91.png"/><Relationship Id="rId12" Type="http://schemas.openxmlformats.org/officeDocument/2006/relationships/slide" Target="slide7.xml"/><Relationship Id="rId17" Type="http://schemas.openxmlformats.org/officeDocument/2006/relationships/slide" Target="slide18.xml"/><Relationship Id="rId2" Type="http://schemas.openxmlformats.org/officeDocument/2006/relationships/tags" Target="../tags/tag9.xml"/><Relationship Id="rId16" Type="http://schemas.openxmlformats.org/officeDocument/2006/relationships/slide" Target="slide6.xml"/><Relationship Id="rId1" Type="http://schemas.openxmlformats.org/officeDocument/2006/relationships/tags" Target="../tags/tag8.xml"/><Relationship Id="rId6" Type="http://schemas.openxmlformats.org/officeDocument/2006/relationships/image" Target="../media/image90.svg"/><Relationship Id="rId11" Type="http://schemas.openxmlformats.org/officeDocument/2006/relationships/slide" Target="slide2.xml"/><Relationship Id="rId5" Type="http://schemas.openxmlformats.org/officeDocument/2006/relationships/image" Target="../media/image89.png"/><Relationship Id="rId15" Type="http://schemas.openxmlformats.org/officeDocument/2006/relationships/slide" Target="slide21.xml"/><Relationship Id="rId10" Type="http://schemas.openxmlformats.org/officeDocument/2006/relationships/slide" Target="slide5.xml"/><Relationship Id="rId4" Type="http://schemas.openxmlformats.org/officeDocument/2006/relationships/notesSlide" Target="../notesSlides/notesSlide17.xml"/><Relationship Id="rId9" Type="http://schemas.openxmlformats.org/officeDocument/2006/relationships/slide" Target="slide3.xml"/><Relationship Id="rId14" Type="http://schemas.openxmlformats.org/officeDocument/2006/relationships/slide" Target="slide23.xml"/></Relationships>
</file>

<file path=ppt/slides/_rels/slide1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9.xml"/><Relationship Id="rId3" Type="http://schemas.openxmlformats.org/officeDocument/2006/relationships/image" Target="../media/image93.pn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slide" Target="slide21.xml"/><Relationship Id="rId5" Type="http://schemas.openxmlformats.org/officeDocument/2006/relationships/slide" Target="slide5.xml"/><Relationship Id="rId10" Type="http://schemas.openxmlformats.org/officeDocument/2006/relationships/slide" Target="slide23.xml"/><Relationship Id="rId4" Type="http://schemas.openxmlformats.org/officeDocument/2006/relationships/slide" Target="slide3.xml"/><Relationship Id="rId9" Type="http://schemas.openxmlformats.org/officeDocument/2006/relationships/slide" Target="slide14.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slide" Target="slide12.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slide" Target="slide7.xml"/><Relationship Id="rId1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21.xml"/><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slide" Target="slide2.xml"/><Relationship Id="rId5" Type="http://schemas.openxmlformats.org/officeDocument/2006/relationships/image" Target="../media/image12.png"/><Relationship Id="rId15" Type="http://schemas.openxmlformats.org/officeDocument/2006/relationships/slide" Target="slide23.xml"/><Relationship Id="rId10" Type="http://schemas.openxmlformats.org/officeDocument/2006/relationships/slide" Target="slide5.xml"/><Relationship Id="rId4" Type="http://schemas.openxmlformats.org/officeDocument/2006/relationships/image" Target="../media/image11.svg"/><Relationship Id="rId9" Type="http://schemas.openxmlformats.org/officeDocument/2006/relationships/slide" Target="slide3.xml"/><Relationship Id="rId14" Type="http://schemas.openxmlformats.org/officeDocument/2006/relationships/slide" Target="slide14.xml"/></Relationships>
</file>

<file path=ppt/slides/_rels/slide2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0.xml"/><Relationship Id="rId3" Type="http://schemas.openxmlformats.org/officeDocument/2006/relationships/image" Target="../media/image94.png"/><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slide" Target="slide21.xml"/><Relationship Id="rId5" Type="http://schemas.openxmlformats.org/officeDocument/2006/relationships/slide" Target="slide5.xml"/><Relationship Id="rId10" Type="http://schemas.openxmlformats.org/officeDocument/2006/relationships/slide" Target="slide23.xml"/><Relationship Id="rId4" Type="http://schemas.openxmlformats.org/officeDocument/2006/relationships/slide" Target="slide3.xml"/><Relationship Id="rId9" Type="http://schemas.openxmlformats.org/officeDocument/2006/relationships/slide" Target="slide14.xml"/></Relationships>
</file>

<file path=ppt/slides/_rels/slide21.xml.rels><?xml version="1.0" encoding="UTF-8" standalone="yes"?>
<Relationships xmlns="http://schemas.openxmlformats.org/package/2006/relationships"><Relationship Id="rId8" Type="http://schemas.openxmlformats.org/officeDocument/2006/relationships/image" Target="../media/image100.svg"/><Relationship Id="rId13" Type="http://schemas.openxmlformats.org/officeDocument/2006/relationships/slide" Target="slide3.xml"/><Relationship Id="rId18" Type="http://schemas.openxmlformats.org/officeDocument/2006/relationships/slide" Target="slide14.xml"/><Relationship Id="rId3" Type="http://schemas.openxmlformats.org/officeDocument/2006/relationships/image" Target="../media/image95.png"/><Relationship Id="rId21" Type="http://schemas.openxmlformats.org/officeDocument/2006/relationships/slide" Target="slide6.xml"/><Relationship Id="rId7" Type="http://schemas.openxmlformats.org/officeDocument/2006/relationships/image" Target="../media/image99.png"/><Relationship Id="rId12" Type="http://schemas.openxmlformats.org/officeDocument/2006/relationships/image" Target="../media/image104.svg"/><Relationship Id="rId17" Type="http://schemas.openxmlformats.org/officeDocument/2006/relationships/slide" Target="slide12.xml"/><Relationship Id="rId2" Type="http://schemas.openxmlformats.org/officeDocument/2006/relationships/notesSlide" Target="../notesSlides/notesSlide20.xml"/><Relationship Id="rId16" Type="http://schemas.openxmlformats.org/officeDocument/2006/relationships/slide" Target="slide7.xml"/><Relationship Id="rId20" Type="http://schemas.openxmlformats.org/officeDocument/2006/relationships/slide" Target="slide21.xml"/><Relationship Id="rId1" Type="http://schemas.openxmlformats.org/officeDocument/2006/relationships/slideLayout" Target="../slideLayouts/slideLayout6.xml"/><Relationship Id="rId6" Type="http://schemas.openxmlformats.org/officeDocument/2006/relationships/image" Target="../media/image98.sv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slide" Target="slide2.xml"/><Relationship Id="rId10" Type="http://schemas.openxmlformats.org/officeDocument/2006/relationships/image" Target="../media/image102.svg"/><Relationship Id="rId19" Type="http://schemas.openxmlformats.org/officeDocument/2006/relationships/slide" Target="slide23.xml"/><Relationship Id="rId4" Type="http://schemas.openxmlformats.org/officeDocument/2006/relationships/image" Target="../media/image96.svg"/><Relationship Id="rId9" Type="http://schemas.openxmlformats.org/officeDocument/2006/relationships/image" Target="../media/image101.png"/><Relationship Id="rId14" Type="http://schemas.openxmlformats.org/officeDocument/2006/relationships/slide" Target="slide5.xml"/></Relationships>
</file>

<file path=ppt/slides/_rels/slide2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4.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12.xml"/><Relationship Id="rId2" Type="http://schemas.openxmlformats.org/officeDocument/2006/relationships/notesSlide" Target="../notesSlides/notesSlide21.xml"/><Relationship Id="rId16"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slide" Target="slide7.xml"/><Relationship Id="rId5" Type="http://schemas.openxmlformats.org/officeDocument/2006/relationships/diagramQuickStyle" Target="../diagrams/quickStyle1.xml"/><Relationship Id="rId15" Type="http://schemas.openxmlformats.org/officeDocument/2006/relationships/slide" Target="slide21.xml"/><Relationship Id="rId10" Type="http://schemas.openxmlformats.org/officeDocument/2006/relationships/slide" Target="slide2.xml"/><Relationship Id="rId4" Type="http://schemas.openxmlformats.org/officeDocument/2006/relationships/diagramLayout" Target="../diagrams/layout1.xml"/><Relationship Id="rId9" Type="http://schemas.openxmlformats.org/officeDocument/2006/relationships/slide" Target="slide5.xml"/><Relationship Id="rId14" Type="http://schemas.openxmlformats.org/officeDocument/2006/relationships/slide" Target="slide23.xml"/></Relationships>
</file>

<file path=ppt/slides/_rels/slide23.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21.xml"/><Relationship Id="rId3" Type="http://schemas.openxmlformats.org/officeDocument/2006/relationships/image" Target="../media/image106.png"/><Relationship Id="rId7" Type="http://schemas.openxmlformats.org/officeDocument/2006/relationships/slide" Target="slide5.xml"/><Relationship Id="rId12"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slide" Target="slide14.xml"/><Relationship Id="rId5" Type="http://schemas.openxmlformats.org/officeDocument/2006/relationships/image" Target="../media/image108.png"/><Relationship Id="rId10" Type="http://schemas.openxmlformats.org/officeDocument/2006/relationships/slide" Target="slide12.xml"/><Relationship Id="rId4" Type="http://schemas.openxmlformats.org/officeDocument/2006/relationships/image" Target="../media/image107.png"/><Relationship Id="rId9" Type="http://schemas.openxmlformats.org/officeDocument/2006/relationships/slide" Target="slide7.xml"/><Relationship Id="rId1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hyperlink" Target="http://www.gedeeldezorgmh.nl/" TargetMode="External"/><Relationship Id="rId1" Type="http://schemas.openxmlformats.org/officeDocument/2006/relationships/slideLayout" Target="../slideLayouts/slideLayout6.xml"/><Relationship Id="rId4" Type="http://schemas.openxmlformats.org/officeDocument/2006/relationships/hyperlink" Target="https://www.linkedin.com/company/gedeeldezorg/?viewAsMember=true"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hyperlink" Target="https://www.cooperatievgz.nl/-/media/project/cooperatie-vgz/cooperatie-vgz/overige-site-media/over-ons/dossiers/regioplannen/20231220_regioplan-midden-holland.pdf?rev=3febf6405c514d999abfe5a2c652f46d&amp;hash=EE361F91F768A80DF85BE65E6CA5E9E0" TargetMode="External"/><Relationship Id="rId7" Type="http://schemas.openxmlformats.org/officeDocument/2006/relationships/slide" Target="slide7.xml"/><Relationship Id="rId12"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slide" Target="slide21.xml"/><Relationship Id="rId5" Type="http://schemas.openxmlformats.org/officeDocument/2006/relationships/slide" Target="slide5.xml"/><Relationship Id="rId10" Type="http://schemas.openxmlformats.org/officeDocument/2006/relationships/slide" Target="slide23.xml"/><Relationship Id="rId4" Type="http://schemas.openxmlformats.org/officeDocument/2006/relationships/slide" Target="slide3.xml"/><Relationship Id="rId9" Type="http://schemas.openxmlformats.org/officeDocument/2006/relationships/slide" Target="slide14.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hyperlink" Target="https://www.cooperatievgz.nl/-/media/project/cooperatie-vgz/cooperatie-vgz/overige-site-media/over-ons/dossiers/regioplannen/20231220_regioplan-midden-holland.pdf?rev=3febf6405c514d999abfe5a2c652f46d&amp;hash=EE361F91F768A80DF85BE65E6CA5E9E0" TargetMode="External"/><Relationship Id="rId7"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slide" Target="slide2.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2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3.xml"/><Relationship Id="rId18" Type="http://schemas.openxmlformats.org/officeDocument/2006/relationships/slide" Target="slide14.xml"/><Relationship Id="rId3" Type="http://schemas.openxmlformats.org/officeDocument/2006/relationships/tags" Target="../tags/tag6.xml"/><Relationship Id="rId21" Type="http://schemas.openxmlformats.org/officeDocument/2006/relationships/slide" Target="slide6.xml"/><Relationship Id="rId7" Type="http://schemas.openxmlformats.org/officeDocument/2006/relationships/image" Target="../media/image17.svg"/><Relationship Id="rId12" Type="http://schemas.openxmlformats.org/officeDocument/2006/relationships/image" Target="../media/image22.svg"/><Relationship Id="rId17" Type="http://schemas.openxmlformats.org/officeDocument/2006/relationships/slide" Target="slide12.xml"/><Relationship Id="rId2" Type="http://schemas.openxmlformats.org/officeDocument/2006/relationships/tags" Target="../tags/tag5.xml"/><Relationship Id="rId16" Type="http://schemas.openxmlformats.org/officeDocument/2006/relationships/slide" Target="slide7.xml"/><Relationship Id="rId20" Type="http://schemas.openxmlformats.org/officeDocument/2006/relationships/slide" Target="slide21.xml"/><Relationship Id="rId1" Type="http://schemas.openxmlformats.org/officeDocument/2006/relationships/tags" Target="../tags/tag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notesSlide" Target="../notesSlides/notesSlide5.xml"/><Relationship Id="rId15" Type="http://schemas.openxmlformats.org/officeDocument/2006/relationships/slide" Target="slide2.xml"/><Relationship Id="rId10" Type="http://schemas.openxmlformats.org/officeDocument/2006/relationships/image" Target="../media/image20.png"/><Relationship Id="rId19" Type="http://schemas.openxmlformats.org/officeDocument/2006/relationships/slide" Target="slide23.xml"/><Relationship Id="rId4" Type="http://schemas.openxmlformats.org/officeDocument/2006/relationships/slideLayout" Target="../slideLayouts/slideLayout6.xml"/><Relationship Id="rId9" Type="http://schemas.openxmlformats.org/officeDocument/2006/relationships/image" Target="../media/image19.svg"/><Relationship Id="rId14"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jpe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notesSlide" Target="../notesSlides/notesSlide6.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3.xml"/><Relationship Id="rId7"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slide" Target="slide2.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23.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slide" Target="slide20.xml"/><Relationship Id="rId2" Type="http://schemas.openxmlformats.org/officeDocument/2006/relationships/notesSlide" Target="../notesSlides/notesSlide8.xml"/><Relationship Id="rId16"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slide" Target="slide2.xml"/><Relationship Id="rId15" Type="http://schemas.openxmlformats.org/officeDocument/2006/relationships/slide" Target="slide15.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23.xml"/><Relationship Id="rId14" Type="http://schemas.openxmlformats.org/officeDocument/2006/relationships/slide" Target="slide18.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51.png"/><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hyperlink" Target="https://www.youtube.com/watch?v=OjDNTMUZEmk"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slide" Target="slide2.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425C437-0BD4-CB92-E06B-04006861989F}"/>
              </a:ext>
            </a:extLst>
          </p:cNvPr>
          <p:cNvSpPr txBox="1">
            <a:spLocks/>
          </p:cNvSpPr>
          <p:nvPr/>
        </p:nvSpPr>
        <p:spPr>
          <a:xfrm>
            <a:off x="1840870" y="437263"/>
            <a:ext cx="9192890" cy="160083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defRPr/>
            </a:pPr>
            <a:r>
              <a:rPr kumimoji="0" lang="nl-NL" sz="2400" b="1" i="0" u="none" strike="noStrike" kern="1200" cap="none" spc="0" normalizeH="0" baseline="0" noProof="0">
                <a:ln>
                  <a:noFill/>
                </a:ln>
                <a:solidFill>
                  <a:srgbClr val="000F61"/>
                </a:solidFill>
                <a:effectLst/>
                <a:uLnTx/>
                <a:uFillTx/>
                <a:latin typeface="Raleway"/>
                <a:ea typeface="+mj-ea"/>
                <a:cs typeface="+mj-cs"/>
              </a:rPr>
              <a:t>Samenwerken aan de zorg</a:t>
            </a:r>
            <a:r>
              <a:rPr lang="nl-NL" sz="2400" b="1">
                <a:solidFill>
                  <a:srgbClr val="000F61"/>
                </a:solidFill>
                <a:latin typeface="Raleway"/>
              </a:rPr>
              <a:t> en ondersteuning</a:t>
            </a:r>
            <a:r>
              <a:rPr kumimoji="0" lang="nl-NL" sz="2400" b="1" i="0" u="none" strike="noStrike" kern="1200" cap="none" spc="0" normalizeH="0" baseline="0" noProof="0">
                <a:ln>
                  <a:noFill/>
                </a:ln>
                <a:solidFill>
                  <a:srgbClr val="000F61"/>
                </a:solidFill>
                <a:effectLst/>
                <a:uLnTx/>
                <a:uFillTx/>
                <a:latin typeface="Raleway"/>
                <a:ea typeface="+mj-ea"/>
                <a:cs typeface="+mj-cs"/>
              </a:rPr>
              <a:t> van vandaag en morgen</a:t>
            </a:r>
            <a:r>
              <a:rPr lang="nl-NL" sz="2400" b="1">
                <a:solidFill>
                  <a:srgbClr val="000F61"/>
                </a:solidFill>
                <a:latin typeface="Raleway"/>
              </a:rPr>
              <a:t> in de regio Midden-Holland </a:t>
            </a:r>
            <a:endParaRPr lang="en-US">
              <a:ea typeface="+mj-ea"/>
              <a:cs typeface="+mj-cs"/>
            </a:endParaRPr>
          </a:p>
          <a:p>
            <a:pPr algn="l">
              <a:lnSpc>
                <a:spcPct val="100000"/>
              </a:lnSpc>
              <a:defRPr/>
            </a:pPr>
            <a:r>
              <a:rPr lang="nl-NL" sz="2000" b="1">
                <a:solidFill>
                  <a:srgbClr val="FFAC00"/>
                </a:solidFill>
                <a:latin typeface="Raleway"/>
              </a:rPr>
              <a:t>Transformatieplan</a:t>
            </a:r>
            <a:r>
              <a:rPr kumimoji="0" lang="nl-NL" sz="2000" b="1" i="0" u="none" strike="noStrike" kern="1200" cap="none" spc="0" normalizeH="0" baseline="0" noProof="0">
                <a:ln>
                  <a:noFill/>
                </a:ln>
                <a:solidFill>
                  <a:srgbClr val="FFAC00"/>
                </a:solidFill>
                <a:effectLst/>
                <a:uLnTx/>
                <a:uFillTx/>
                <a:latin typeface="Raleway"/>
                <a:ea typeface="+mj-ea"/>
                <a:cs typeface="+mj-cs"/>
              </a:rPr>
              <a:t> </a:t>
            </a:r>
            <a:r>
              <a:rPr lang="nl-NL" sz="2000" b="1">
                <a:solidFill>
                  <a:srgbClr val="FFAC00"/>
                </a:solidFill>
                <a:latin typeface="Raleway"/>
              </a:rPr>
              <a:t>2025-2027</a:t>
            </a:r>
            <a:r>
              <a:rPr kumimoji="0" lang="nl-NL" sz="2000" b="1" i="0" u="none" strike="noStrike" kern="1200" cap="none" spc="0" normalizeH="0" baseline="0" noProof="0">
                <a:ln>
                  <a:noFill/>
                </a:ln>
                <a:solidFill>
                  <a:srgbClr val="FFAC00"/>
                </a:solidFill>
                <a:effectLst/>
                <a:uLnTx/>
                <a:uFillTx/>
                <a:latin typeface="Raleway"/>
                <a:ea typeface="+mj-ea"/>
                <a:cs typeface="+mj-cs"/>
              </a:rPr>
              <a:t> </a:t>
            </a:r>
            <a:br>
              <a:rPr kumimoji="0" lang="nl-NL" sz="2000" b="1" i="0" u="none" strike="noStrike" kern="1200" cap="none" spc="0" normalizeH="0" baseline="0" noProof="0">
                <a:ln>
                  <a:noFill/>
                </a:ln>
                <a:solidFill>
                  <a:srgbClr val="FFAC00"/>
                </a:solidFill>
                <a:effectLst/>
                <a:uLnTx/>
                <a:uFillTx/>
                <a:latin typeface="Raleway"/>
                <a:ea typeface="+mj-ea"/>
                <a:cs typeface="+mj-cs"/>
              </a:rPr>
            </a:br>
            <a:r>
              <a:rPr kumimoji="0" lang="nl-NL" sz="2000" b="1" i="0" u="none" strike="noStrike" kern="1200" cap="none" spc="0" normalizeH="0" baseline="0" noProof="0">
                <a:ln>
                  <a:noFill/>
                </a:ln>
                <a:solidFill>
                  <a:srgbClr val="FFAC00"/>
                </a:solidFill>
                <a:effectLst/>
                <a:uLnTx/>
                <a:uFillTx/>
                <a:latin typeface="Raleway"/>
                <a:ea typeface="+mj-ea"/>
                <a:cs typeface="+mj-cs"/>
              </a:rPr>
              <a:t>C</a:t>
            </a:r>
            <a:r>
              <a:rPr lang="nl-NL" sz="2000" b="1" err="1">
                <a:solidFill>
                  <a:srgbClr val="FFAC00"/>
                </a:solidFill>
                <a:latin typeface="Raleway"/>
              </a:rPr>
              <a:t>ompacte</a:t>
            </a:r>
            <a:r>
              <a:rPr lang="nl-NL" sz="2000" b="1">
                <a:solidFill>
                  <a:srgbClr val="FFAC00"/>
                </a:solidFill>
                <a:latin typeface="Raleway"/>
              </a:rPr>
              <a:t> versie</a:t>
            </a:r>
          </a:p>
          <a:p>
            <a:pPr algn="l">
              <a:lnSpc>
                <a:spcPct val="100000"/>
              </a:lnSpc>
              <a:defRPr/>
            </a:pPr>
            <a:endParaRPr lang="nl-NL" sz="800" b="0" i="0" u="none" strike="noStrike" kern="1200" cap="none" spc="0" normalizeH="0" baseline="0" noProof="0">
              <a:ln>
                <a:noFill/>
              </a:ln>
              <a:solidFill>
                <a:srgbClr val="000F61"/>
              </a:solidFill>
              <a:effectLst/>
              <a:uLnTx/>
              <a:uFillTx/>
              <a:latin typeface="Raleway"/>
              <a:ea typeface="Calibri Light" panose="020F0302020204030204"/>
              <a:cs typeface="Calibri Light" panose="020F0302020204030204"/>
            </a:endParaRPr>
          </a:p>
        </p:txBody>
      </p:sp>
    </p:spTree>
    <p:extLst>
      <p:ext uri="{BB962C8B-B14F-4D97-AF65-F5344CB8AC3E}">
        <p14:creationId xmlns:p14="http://schemas.microsoft.com/office/powerpoint/2010/main" val="67569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760228-0C76-B7FF-456E-A648FA993FE6}"/>
              </a:ext>
            </a:extLst>
          </p:cNvPr>
          <p:cNvSpPr>
            <a:spLocks noGrp="1"/>
          </p:cNvSpPr>
          <p:nvPr>
            <p:ph type="ftr" sz="quarter" idx="11"/>
          </p:nvPr>
        </p:nvSpPr>
        <p:spPr/>
        <p:txBody>
          <a:bodyPr/>
          <a:lstStyle/>
          <a:p>
            <a:r>
              <a:rPr lang="nl-NL"/>
              <a:t>1 Vereniging Gezondheidsregio Midden-Holland</a:t>
            </a:r>
          </a:p>
        </p:txBody>
      </p:sp>
      <p:sp>
        <p:nvSpPr>
          <p:cNvPr id="3" name="Slide Number Placeholder 2">
            <a:extLst>
              <a:ext uri="{FF2B5EF4-FFF2-40B4-BE49-F238E27FC236}">
                <a16:creationId xmlns:a16="http://schemas.microsoft.com/office/drawing/2014/main" id="{E0B59231-4172-C61C-09B7-79D26176C585}"/>
              </a:ext>
            </a:extLst>
          </p:cNvPr>
          <p:cNvSpPr>
            <a:spLocks noGrp="1"/>
          </p:cNvSpPr>
          <p:nvPr>
            <p:ph type="sldNum" sz="quarter" idx="12"/>
          </p:nvPr>
        </p:nvSpPr>
        <p:spPr/>
        <p:txBody>
          <a:bodyPr/>
          <a:lstStyle/>
          <a:p>
            <a:fld id="{D7E34A39-DEE3-3048-A396-5BCE91A8221E}" type="slidenum">
              <a:rPr lang="nl-NL" smtClean="0"/>
              <a:pPr/>
              <a:t>10</a:t>
            </a:fld>
            <a:endParaRPr lang="nl-NL"/>
          </a:p>
        </p:txBody>
      </p:sp>
      <p:sp>
        <p:nvSpPr>
          <p:cNvPr id="4" name="Title 3">
            <a:extLst>
              <a:ext uri="{FF2B5EF4-FFF2-40B4-BE49-F238E27FC236}">
                <a16:creationId xmlns:a16="http://schemas.microsoft.com/office/drawing/2014/main" id="{5754755A-9969-4790-0506-6CCEF59B9B32}"/>
              </a:ext>
            </a:extLst>
          </p:cNvPr>
          <p:cNvSpPr>
            <a:spLocks noGrp="1"/>
          </p:cNvSpPr>
          <p:nvPr>
            <p:ph type="title"/>
          </p:nvPr>
        </p:nvSpPr>
        <p:spPr/>
        <p:txBody>
          <a:bodyPr/>
          <a:lstStyle/>
          <a:p>
            <a:r>
              <a:rPr lang="en-US" sz="2700">
                <a:latin typeface="Raleway"/>
              </a:rPr>
              <a:t>Inbreng</a:t>
            </a:r>
            <a:endParaRPr lang="en-US" sz="2700"/>
          </a:p>
        </p:txBody>
      </p:sp>
      <p:sp>
        <p:nvSpPr>
          <p:cNvPr id="5" name="Text Placeholder 4">
            <a:extLst>
              <a:ext uri="{FF2B5EF4-FFF2-40B4-BE49-F238E27FC236}">
                <a16:creationId xmlns:a16="http://schemas.microsoft.com/office/drawing/2014/main" id="{C30092CE-2272-6032-4E5C-F74F0035D052}"/>
              </a:ext>
            </a:extLst>
          </p:cNvPr>
          <p:cNvSpPr>
            <a:spLocks noGrp="1"/>
          </p:cNvSpPr>
          <p:nvPr>
            <p:ph type="body" sz="quarter" idx="13"/>
          </p:nvPr>
        </p:nvSpPr>
        <p:spPr/>
        <p:txBody>
          <a:bodyPr vert="horz" lIns="91440" tIns="45720" rIns="91440" bIns="45720" rtlCol="0" anchor="t">
            <a:normAutofit/>
          </a:bodyPr>
          <a:lstStyle/>
          <a:p>
            <a:pPr>
              <a:buNone/>
            </a:pPr>
            <a:r>
              <a:rPr lang="nl-NL" sz="2000">
                <a:latin typeface="Lato regular"/>
                <a:ea typeface="Lato regular"/>
                <a:cs typeface="Lato regular"/>
              </a:rPr>
              <a:t>Het transformatieplan is tot stand gekomen dankzij:</a:t>
            </a:r>
            <a:endParaRPr lang="en-US" sz="2000">
              <a:latin typeface="Lato regular"/>
              <a:ea typeface="Lato regular"/>
              <a:cs typeface="Lato regular"/>
            </a:endParaRPr>
          </a:p>
          <a:p>
            <a:pPr>
              <a:buNone/>
            </a:pPr>
            <a:endParaRPr lang="nl-NL" sz="2000"/>
          </a:p>
          <a:p>
            <a:pPr>
              <a:buNone/>
            </a:pPr>
            <a:endParaRPr lang="nl-NL" sz="2000"/>
          </a:p>
          <a:p>
            <a:pPr>
              <a:buNone/>
            </a:pPr>
            <a:endParaRPr lang="nl-NL" sz="2000"/>
          </a:p>
          <a:p>
            <a:pPr>
              <a:buNone/>
            </a:pPr>
            <a:endParaRPr lang="nl-NL" sz="2000"/>
          </a:p>
          <a:p>
            <a:pPr>
              <a:buNone/>
            </a:pPr>
            <a:endParaRPr lang="nl-NL" sz="2000"/>
          </a:p>
          <a:p>
            <a:pPr marL="0" indent="0">
              <a:buNone/>
            </a:pPr>
            <a:endParaRPr lang="en-US"/>
          </a:p>
          <a:p>
            <a:pPr marL="0" indent="0">
              <a:buNone/>
            </a:pPr>
            <a:endParaRPr lang="en-US"/>
          </a:p>
          <a:p>
            <a:pPr marL="0" indent="0">
              <a:buNone/>
            </a:pPr>
            <a:endParaRPr lang="en-US"/>
          </a:p>
        </p:txBody>
      </p:sp>
      <p:sp>
        <p:nvSpPr>
          <p:cNvPr id="7" name="Text Placeholder 3">
            <a:extLst>
              <a:ext uri="{FF2B5EF4-FFF2-40B4-BE49-F238E27FC236}">
                <a16:creationId xmlns:a16="http://schemas.microsoft.com/office/drawing/2014/main" id="{946E1CA3-0B9B-D4F5-BF76-40ED24ECF536}"/>
              </a:ext>
            </a:extLst>
          </p:cNvPr>
          <p:cNvSpPr txBox="1">
            <a:spLocks/>
          </p:cNvSpPr>
          <p:nvPr/>
        </p:nvSpPr>
        <p:spPr>
          <a:xfrm>
            <a:off x="1770329" y="2652240"/>
            <a:ext cx="4061405" cy="287011"/>
          </a:xfrm>
          <a:prstGeom prst="rect">
            <a:avLst/>
          </a:prstGeom>
        </p:spPr>
        <p:txBody>
          <a:bodyPr vert="horz" lIns="91440" tIns="45720" rIns="91440" bIns="45720" rtlCol="0" anchor="ctr">
            <a:noAutofit/>
          </a:bodyPr>
          <a:lstStyle>
            <a:defPPr>
              <a:defRPr lang="en-NL"/>
            </a:defPPr>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b="1">
                <a:solidFill>
                  <a:srgbClr val="000F61"/>
                </a:solidFill>
                <a:latin typeface="Raleway"/>
                <a:ea typeface="Lato regular"/>
                <a:cs typeface="Lato regular"/>
              </a:rPr>
              <a:t>50</a:t>
            </a:r>
            <a:r>
              <a:rPr kumimoji="0" lang="nl-NL" sz="2000" b="1" i="0" u="none" strike="noStrike" kern="1200" cap="none" spc="0" normalizeH="0" baseline="0" noProof="0">
                <a:ln>
                  <a:noFill/>
                </a:ln>
                <a:solidFill>
                  <a:srgbClr val="000F61"/>
                </a:solidFill>
                <a:effectLst/>
                <a:uLnTx/>
                <a:uFillTx/>
                <a:latin typeface="Raleway"/>
                <a:ea typeface="Lato regular"/>
                <a:cs typeface="Lato regular"/>
              </a:rPr>
              <a:t> </a:t>
            </a:r>
            <a:r>
              <a:rPr kumimoji="0" lang="nl-NL" sz="2000" b="1" i="0" u="none" strike="noStrike" kern="1200" cap="none" spc="0" normalizeH="0" baseline="0" noProof="0" err="1">
                <a:ln>
                  <a:noFill/>
                </a:ln>
                <a:solidFill>
                  <a:srgbClr val="000F61"/>
                </a:solidFill>
                <a:effectLst/>
                <a:uLnTx/>
                <a:uFillTx/>
                <a:latin typeface="Raleway"/>
                <a:ea typeface="Lato regular"/>
                <a:cs typeface="Lato regular"/>
              </a:rPr>
              <a:t>werkgroepbijeenkomsten</a:t>
            </a:r>
            <a:endParaRPr lang="nl-NL" sz="2000" b="1" i="0" u="none" strike="noStrike" kern="1200" cap="none" spc="0" normalizeH="0" baseline="0" noProof="0">
              <a:ln>
                <a:noFill/>
              </a:ln>
              <a:solidFill>
                <a:srgbClr val="000F61"/>
              </a:solidFill>
              <a:effectLst/>
              <a:uLnTx/>
              <a:uFillTx/>
              <a:latin typeface="Raleway"/>
              <a:ea typeface="Lato regular"/>
              <a:cs typeface="Lato regular"/>
            </a:endParaRPr>
          </a:p>
        </p:txBody>
      </p:sp>
      <p:sp>
        <p:nvSpPr>
          <p:cNvPr id="8" name="Text Placeholder 3">
            <a:extLst>
              <a:ext uri="{FF2B5EF4-FFF2-40B4-BE49-F238E27FC236}">
                <a16:creationId xmlns:a16="http://schemas.microsoft.com/office/drawing/2014/main" id="{BADEA2E0-0CBA-0578-3F06-FCF494B8142F}"/>
              </a:ext>
            </a:extLst>
          </p:cNvPr>
          <p:cNvSpPr txBox="1">
            <a:spLocks/>
          </p:cNvSpPr>
          <p:nvPr/>
        </p:nvSpPr>
        <p:spPr>
          <a:xfrm>
            <a:off x="1770329" y="3665062"/>
            <a:ext cx="4323733" cy="436912"/>
          </a:xfrm>
          <a:prstGeom prst="rect">
            <a:avLst/>
          </a:prstGeom>
        </p:spPr>
        <p:txBody>
          <a:bodyPr vert="horz" lIns="91440" tIns="45720" rIns="91440" bIns="45720" rtlCol="0" anchor="ctr">
            <a:noAutofit/>
          </a:bodyPr>
          <a:lstStyle>
            <a:defPPr>
              <a:defRPr lang="en-NL"/>
            </a:defPPr>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b="1">
                <a:solidFill>
                  <a:srgbClr val="000F61"/>
                </a:solidFill>
                <a:latin typeface="Raleway"/>
                <a:ea typeface="Lato regular"/>
                <a:cs typeface="Lato regular"/>
              </a:rPr>
              <a:t>300 betrokken professionals</a:t>
            </a:r>
            <a:endParaRPr lang="nl-NL" sz="2000" b="1" i="0" u="none" strike="noStrike" kern="1200" cap="none" spc="0" normalizeH="0" baseline="0" noProof="0">
              <a:ln>
                <a:noFill/>
              </a:ln>
              <a:solidFill>
                <a:srgbClr val="000F61"/>
              </a:solidFill>
              <a:effectLst/>
              <a:uLnTx/>
              <a:uFillTx/>
              <a:latin typeface="Raleway"/>
              <a:ea typeface="Lato regular"/>
              <a:cs typeface="Lato regular"/>
            </a:endParaRPr>
          </a:p>
        </p:txBody>
      </p:sp>
      <p:sp>
        <p:nvSpPr>
          <p:cNvPr id="9" name="Text Placeholder 3">
            <a:extLst>
              <a:ext uri="{FF2B5EF4-FFF2-40B4-BE49-F238E27FC236}">
                <a16:creationId xmlns:a16="http://schemas.microsoft.com/office/drawing/2014/main" id="{B6C17663-8C50-72B6-385D-7C31A351F3F0}"/>
              </a:ext>
            </a:extLst>
          </p:cNvPr>
          <p:cNvSpPr txBox="1">
            <a:spLocks/>
          </p:cNvSpPr>
          <p:nvPr/>
        </p:nvSpPr>
        <p:spPr>
          <a:xfrm>
            <a:off x="1770330" y="4779065"/>
            <a:ext cx="3380417" cy="269835"/>
          </a:xfrm>
          <a:prstGeom prst="rect">
            <a:avLst/>
          </a:prstGeom>
        </p:spPr>
        <p:txBody>
          <a:bodyPr vert="horz" lIns="91440" tIns="45720" rIns="91440" bIns="45720" rtlCol="0" anchor="ctr">
            <a:noAutofit/>
          </a:bodyPr>
          <a:lstStyle>
            <a:defPPr>
              <a:defRPr lang="en-NL"/>
            </a:defPPr>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b="1">
                <a:solidFill>
                  <a:srgbClr val="000F61"/>
                </a:solidFill>
                <a:latin typeface="Raleway"/>
                <a:ea typeface="Lato regular"/>
                <a:cs typeface="Lato regular"/>
              </a:rPr>
              <a:t>4 inwonerbijeenkomsten</a:t>
            </a:r>
            <a:endParaRPr lang="nl-NL" sz="2000" b="1" i="0" u="none" strike="noStrike" kern="1200" cap="none" spc="0" normalizeH="0" baseline="0" noProof="0">
              <a:ln>
                <a:noFill/>
              </a:ln>
              <a:solidFill>
                <a:srgbClr val="000F61"/>
              </a:solidFill>
              <a:effectLst/>
              <a:uLnTx/>
              <a:uFillTx/>
              <a:latin typeface="Raleway"/>
              <a:ea typeface="Lato regular"/>
              <a:cs typeface="Lato regular"/>
            </a:endParaRPr>
          </a:p>
        </p:txBody>
      </p:sp>
      <p:pic>
        <p:nvPicPr>
          <p:cNvPr id="10" name="Graphic 10">
            <a:extLst>
              <a:ext uri="{FF2B5EF4-FFF2-40B4-BE49-F238E27FC236}">
                <a16:creationId xmlns:a16="http://schemas.microsoft.com/office/drawing/2014/main" id="{0C440BA2-4BD1-160C-EED3-5B72036B81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2539" y="2312193"/>
            <a:ext cx="803364" cy="750368"/>
          </a:xfrm>
          <a:prstGeom prst="rect">
            <a:avLst/>
          </a:prstGeom>
        </p:spPr>
      </p:pic>
      <p:pic>
        <p:nvPicPr>
          <p:cNvPr id="11" name="Graphic 11">
            <a:extLst>
              <a:ext uri="{FF2B5EF4-FFF2-40B4-BE49-F238E27FC236}">
                <a16:creationId xmlns:a16="http://schemas.microsoft.com/office/drawing/2014/main" id="{CF2FE96A-DDD8-011F-3937-F749C6AAC3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620" y="3305617"/>
            <a:ext cx="1060088" cy="794733"/>
          </a:xfrm>
          <a:prstGeom prst="rect">
            <a:avLst/>
          </a:prstGeom>
        </p:spPr>
      </p:pic>
      <p:pic>
        <p:nvPicPr>
          <p:cNvPr id="12" name="Graphic 13">
            <a:extLst>
              <a:ext uri="{FF2B5EF4-FFF2-40B4-BE49-F238E27FC236}">
                <a16:creationId xmlns:a16="http://schemas.microsoft.com/office/drawing/2014/main" id="{C420E819-C05F-C72E-FABF-7B6FD1BA84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9541" y="4244276"/>
            <a:ext cx="908075" cy="908077"/>
          </a:xfrm>
          <a:prstGeom prst="rect">
            <a:avLst/>
          </a:prstGeom>
        </p:spPr>
      </p:pic>
    </p:spTree>
    <p:extLst>
      <p:ext uri="{BB962C8B-B14F-4D97-AF65-F5344CB8AC3E}">
        <p14:creationId xmlns:p14="http://schemas.microsoft.com/office/powerpoint/2010/main" val="388330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AD4B8-2620-28C0-4218-B6A7AFD02806}"/>
            </a:ext>
          </a:extLst>
        </p:cNvPr>
        <p:cNvGrpSpPr/>
        <p:nvPr/>
      </p:nvGrpSpPr>
      <p:grpSpPr>
        <a:xfrm>
          <a:off x="0" y="0"/>
          <a:ext cx="0" cy="0"/>
          <a:chOff x="0" y="0"/>
          <a:chExt cx="0" cy="0"/>
        </a:xfrm>
      </p:grpSpPr>
      <p:pic>
        <p:nvPicPr>
          <p:cNvPr id="60" name="Picture 59">
            <a:extLst>
              <a:ext uri="{FF2B5EF4-FFF2-40B4-BE49-F238E27FC236}">
                <a16:creationId xmlns:a16="http://schemas.microsoft.com/office/drawing/2014/main" id="{F23693A0-EB12-272E-428F-A0F6ACCDAD2F}"/>
              </a:ext>
            </a:extLst>
          </p:cNvPr>
          <p:cNvPicPr>
            <a:picLocks noChangeAspect="1"/>
          </p:cNvPicPr>
          <p:nvPr/>
        </p:nvPicPr>
        <p:blipFill rotWithShape="1">
          <a:blip r:embed="rId3">
            <a:alphaModFix amt="35000"/>
          </a:blip>
          <a:srcRect b="12534"/>
          <a:stretch/>
        </p:blipFill>
        <p:spPr>
          <a:xfrm flipV="1">
            <a:off x="4315791" y="2570275"/>
            <a:ext cx="1873854" cy="1239484"/>
          </a:xfrm>
          <a:prstGeom prst="rect">
            <a:avLst/>
          </a:prstGeom>
        </p:spPr>
      </p:pic>
      <p:pic>
        <p:nvPicPr>
          <p:cNvPr id="63" name="Picture 62">
            <a:extLst>
              <a:ext uri="{FF2B5EF4-FFF2-40B4-BE49-F238E27FC236}">
                <a16:creationId xmlns:a16="http://schemas.microsoft.com/office/drawing/2014/main" id="{CB386BB5-2ED8-667D-7453-D7ED11F75705}"/>
              </a:ext>
            </a:extLst>
          </p:cNvPr>
          <p:cNvPicPr>
            <a:picLocks noChangeAspect="1"/>
          </p:cNvPicPr>
          <p:nvPr/>
        </p:nvPicPr>
        <p:blipFill rotWithShape="1">
          <a:blip r:embed="rId4">
            <a:alphaModFix amt="35000"/>
          </a:blip>
          <a:srcRect b="4147"/>
          <a:stretch/>
        </p:blipFill>
        <p:spPr>
          <a:xfrm>
            <a:off x="964308" y="2566286"/>
            <a:ext cx="1586722" cy="1235399"/>
          </a:xfrm>
          <a:prstGeom prst="rect">
            <a:avLst/>
          </a:prstGeom>
        </p:spPr>
      </p:pic>
      <p:pic>
        <p:nvPicPr>
          <p:cNvPr id="69" name="Picture 68">
            <a:extLst>
              <a:ext uri="{FF2B5EF4-FFF2-40B4-BE49-F238E27FC236}">
                <a16:creationId xmlns:a16="http://schemas.microsoft.com/office/drawing/2014/main" id="{9B56AB02-3847-22D2-203E-5B7936F50695}"/>
              </a:ext>
            </a:extLst>
          </p:cNvPr>
          <p:cNvPicPr>
            <a:picLocks noChangeAspect="1"/>
          </p:cNvPicPr>
          <p:nvPr/>
        </p:nvPicPr>
        <p:blipFill rotWithShape="1">
          <a:blip r:embed="rId4">
            <a:alphaModFix amt="35000"/>
          </a:blip>
          <a:srcRect b="4147"/>
          <a:stretch/>
        </p:blipFill>
        <p:spPr>
          <a:xfrm>
            <a:off x="2635697" y="2566348"/>
            <a:ext cx="1586722" cy="1235399"/>
          </a:xfrm>
          <a:prstGeom prst="rect">
            <a:avLst/>
          </a:prstGeom>
        </p:spPr>
      </p:pic>
      <p:sp>
        <p:nvSpPr>
          <p:cNvPr id="7" name="Text Placeholder 3">
            <a:extLst>
              <a:ext uri="{FF2B5EF4-FFF2-40B4-BE49-F238E27FC236}">
                <a16:creationId xmlns:a16="http://schemas.microsoft.com/office/drawing/2014/main" id="{31A47304-7EDA-B1A9-653A-94D0AE44D568}"/>
              </a:ext>
            </a:extLst>
          </p:cNvPr>
          <p:cNvSpPr txBox="1">
            <a:spLocks/>
          </p:cNvSpPr>
          <p:nvPr/>
        </p:nvSpPr>
        <p:spPr>
          <a:xfrm>
            <a:off x="855488" y="1835871"/>
            <a:ext cx="8927971" cy="592793"/>
          </a:xfrm>
          <a:prstGeom prst="rect">
            <a:avLst/>
          </a:prstGeom>
        </p:spPr>
        <p:txBody>
          <a:bodyPr vert="horz" lIns="91440" tIns="45720" rIns="91440" bIns="45720" numCol="1" spcCol="180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
              </a:spcAft>
              <a:buNone/>
            </a:pPr>
            <a:r>
              <a:rPr lang="nl-NL" sz="1800">
                <a:latin typeface="Lato regular"/>
                <a:ea typeface="Lato regular"/>
                <a:cs typeface="Lato regular"/>
              </a:rPr>
              <a:t>De beoogde impact in 2030:</a:t>
            </a:r>
            <a:endParaRPr lang="nl-NL" sz="1800"/>
          </a:p>
          <a:p>
            <a:pPr marL="0" indent="0">
              <a:spcAft>
                <a:spcPts val="300"/>
              </a:spcAft>
              <a:buNone/>
            </a:pPr>
            <a:endParaRPr lang="nl-NL" sz="1800"/>
          </a:p>
          <a:p>
            <a:pPr marL="0" indent="0">
              <a:spcAft>
                <a:spcPts val="300"/>
              </a:spcAft>
              <a:buNone/>
            </a:pPr>
            <a:br>
              <a:rPr lang="nl-NL" sz="1000"/>
            </a:br>
            <a:endParaRPr lang="nl-NL" sz="1000"/>
          </a:p>
          <a:p>
            <a:pPr marL="0" indent="0">
              <a:spcAft>
                <a:spcPts val="300"/>
              </a:spcAft>
              <a:buNone/>
            </a:pPr>
            <a:endParaRPr lang="nl-NL" sz="1000"/>
          </a:p>
          <a:p>
            <a:pPr marL="0" indent="0">
              <a:spcAft>
                <a:spcPts val="300"/>
              </a:spcAft>
              <a:buNone/>
            </a:pPr>
            <a:endParaRPr lang="nl-NL" sz="1000"/>
          </a:p>
          <a:p>
            <a:pPr marL="0" indent="0">
              <a:spcAft>
                <a:spcPts val="300"/>
              </a:spcAft>
              <a:buNone/>
            </a:pPr>
            <a:endParaRPr lang="nl-NL" sz="1800">
              <a:latin typeface="Lato"/>
              <a:ea typeface="Lato regular"/>
              <a:cs typeface="Lato regular"/>
            </a:endParaRPr>
          </a:p>
          <a:p>
            <a:pPr marL="0" indent="0">
              <a:spcAft>
                <a:spcPts val="300"/>
              </a:spcAft>
              <a:buNone/>
            </a:pPr>
            <a:r>
              <a:rPr lang="nl-NL" sz="1800">
                <a:latin typeface="Lato"/>
                <a:ea typeface="Lato regular"/>
                <a:cs typeface="Lato regular"/>
              </a:rPr>
              <a:t>Naast dit resultaat in cijfers, neemt ook de toegankelijkheid, kwaliteit </a:t>
            </a:r>
            <a:br>
              <a:rPr lang="nl-NL" sz="1800">
                <a:latin typeface="Lato"/>
                <a:ea typeface="Lato regular"/>
                <a:cs typeface="Lato regular"/>
              </a:rPr>
            </a:br>
            <a:r>
              <a:rPr lang="nl-NL" sz="1800">
                <a:latin typeface="Lato"/>
                <a:ea typeface="Lato regular"/>
                <a:cs typeface="Lato regular"/>
              </a:rPr>
              <a:t>en betaalbaarheid van de zorg toe. Zowel patiënten en inwoners als </a:t>
            </a:r>
            <a:br>
              <a:rPr lang="nl-NL" sz="1800">
                <a:latin typeface="Lato"/>
                <a:ea typeface="Lato regular"/>
                <a:cs typeface="Lato regular"/>
              </a:rPr>
            </a:br>
            <a:r>
              <a:rPr lang="nl-NL" sz="1800">
                <a:latin typeface="Lato"/>
                <a:ea typeface="Lato regular"/>
                <a:cs typeface="Lato regular"/>
              </a:rPr>
              <a:t>zorg- en welzijnsprofessionals en gemeentelijke partijen ervaren straks </a:t>
            </a:r>
            <a:br>
              <a:rPr lang="nl-NL" sz="1800">
                <a:latin typeface="Lato"/>
                <a:ea typeface="Lato regular"/>
                <a:cs typeface="Lato regular"/>
              </a:rPr>
            </a:br>
            <a:r>
              <a:rPr lang="nl-NL" sz="1800">
                <a:latin typeface="Lato"/>
                <a:ea typeface="Lato regular"/>
                <a:cs typeface="Lato regular"/>
              </a:rPr>
              <a:t>de positieve effecten. </a:t>
            </a:r>
            <a:br>
              <a:rPr lang="nl-NL" sz="1800">
                <a:latin typeface="Lato"/>
                <a:ea typeface="Lato regular"/>
                <a:cs typeface="Lato regular"/>
              </a:rPr>
            </a:br>
            <a:br>
              <a:rPr lang="nl-NL" sz="1800">
                <a:latin typeface="Lato regular"/>
                <a:ea typeface="Lato regular"/>
                <a:cs typeface="Lato regular"/>
              </a:rPr>
            </a:br>
            <a:endParaRPr lang="nl-NL" sz="1800">
              <a:latin typeface="Lato"/>
              <a:ea typeface="Lato"/>
              <a:cs typeface="Lato"/>
            </a:endParaRPr>
          </a:p>
          <a:p>
            <a:pPr marL="0" indent="0">
              <a:spcAft>
                <a:spcPts val="300"/>
              </a:spcAft>
              <a:buNone/>
            </a:pPr>
            <a:endParaRPr lang="nl-NL" sz="1800">
              <a:latin typeface="Lato regular"/>
              <a:ea typeface="Lato regular"/>
              <a:cs typeface="Lato regular"/>
            </a:endParaRPr>
          </a:p>
        </p:txBody>
      </p:sp>
      <p:sp>
        <p:nvSpPr>
          <p:cNvPr id="61" name="Rectangle 60">
            <a:extLst>
              <a:ext uri="{FF2B5EF4-FFF2-40B4-BE49-F238E27FC236}">
                <a16:creationId xmlns:a16="http://schemas.microsoft.com/office/drawing/2014/main" id="{678D5D16-B820-A78C-6D13-74FCEB1A8C6B}"/>
              </a:ext>
            </a:extLst>
          </p:cNvPr>
          <p:cNvSpPr/>
          <p:nvPr/>
        </p:nvSpPr>
        <p:spPr>
          <a:xfrm>
            <a:off x="4201008" y="2507004"/>
            <a:ext cx="2057246" cy="582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1">
                <a:solidFill>
                  <a:schemeClr val="accent1">
                    <a:lumMod val="50000"/>
                  </a:schemeClr>
                </a:solidFill>
                <a:latin typeface="Raleway" pitchFamily="2" charset="0"/>
              </a:rPr>
              <a:t>Totale i</a:t>
            </a:r>
            <a:r>
              <a:rPr kumimoji="0" lang="nl-NL" sz="900" b="1" i="0" u="none" strike="noStrike" kern="1200" cap="none" spc="0" normalizeH="0" baseline="0" noProof="0" err="1">
                <a:ln>
                  <a:noFill/>
                </a:ln>
                <a:solidFill>
                  <a:schemeClr val="accent1">
                    <a:lumMod val="50000"/>
                  </a:schemeClr>
                </a:solidFill>
                <a:effectLst/>
                <a:uLnTx/>
                <a:uFillTx/>
                <a:latin typeface="Raleway" pitchFamily="2" charset="0"/>
                <a:ea typeface="+mn-ea"/>
                <a:cs typeface="+mn-cs"/>
              </a:rPr>
              <a:t>mpact</a:t>
            </a:r>
            <a:r>
              <a:rPr kumimoji="0" lang="nl-NL" sz="900" b="1" i="0" u="none" strike="noStrike" kern="1200" cap="none" spc="0" normalizeH="0" baseline="0" noProof="0">
                <a:ln>
                  <a:noFill/>
                </a:ln>
                <a:solidFill>
                  <a:schemeClr val="accent1">
                    <a:lumMod val="50000"/>
                  </a:schemeClr>
                </a:solidFill>
                <a:effectLst/>
                <a:uLnTx/>
                <a:uFillTx/>
                <a:latin typeface="Raleway"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1">
                <a:solidFill>
                  <a:schemeClr val="accent1">
                    <a:lumMod val="50000"/>
                  </a:schemeClr>
                </a:solidFill>
                <a:latin typeface="Raleway" pitchFamily="2" charset="0"/>
              </a:rPr>
              <a:t>0</a:t>
            </a:r>
            <a:r>
              <a:rPr kumimoji="0" lang="nl-NL" sz="900" b="1" i="0" u="none" strike="noStrike" kern="1200" cap="none" spc="0" normalizeH="0" baseline="0" noProof="0">
                <a:ln>
                  <a:noFill/>
                </a:ln>
                <a:solidFill>
                  <a:schemeClr val="accent1">
                    <a:lumMod val="50000"/>
                  </a:schemeClr>
                </a:solidFill>
                <a:effectLst/>
                <a:uLnTx/>
                <a:uFillTx/>
                <a:latin typeface="Raleway" pitchFamily="2" charset="0"/>
                <a:ea typeface="+mn-ea"/>
                <a:cs typeface="+mn-cs"/>
              </a:rPr>
              <a:t>p zorgkosten </a:t>
            </a:r>
          </a:p>
        </p:txBody>
      </p:sp>
      <p:sp>
        <p:nvSpPr>
          <p:cNvPr id="62" name="Rectangle 61">
            <a:extLst>
              <a:ext uri="{FF2B5EF4-FFF2-40B4-BE49-F238E27FC236}">
                <a16:creationId xmlns:a16="http://schemas.microsoft.com/office/drawing/2014/main" id="{E467AD22-033C-7BBC-297E-077364523D0A}"/>
              </a:ext>
            </a:extLst>
          </p:cNvPr>
          <p:cNvSpPr/>
          <p:nvPr/>
        </p:nvSpPr>
        <p:spPr>
          <a:xfrm>
            <a:off x="4510307" y="3092091"/>
            <a:ext cx="1611434" cy="582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nl-NL" sz="700" b="0" i="0" u="none" strike="noStrike" kern="1200" cap="none" spc="0" normalizeH="0" baseline="0" noProof="0">
                <a:ln>
                  <a:noFill/>
                </a:ln>
                <a:solidFill>
                  <a:schemeClr val="accent1">
                    <a:lumMod val="50000"/>
                  </a:schemeClr>
                </a:solidFill>
                <a:effectLst/>
                <a:uLnTx/>
                <a:uFillTx/>
                <a:latin typeface="Raleway"/>
              </a:rPr>
              <a:t>Jaarlijks vanaf Q2 2030: </a:t>
            </a:r>
            <a:r>
              <a:rPr kumimoji="0" lang="nl-NL" sz="700" b="1" i="0" u="none" strike="noStrike" kern="1200" cap="none" spc="0" normalizeH="0" baseline="0" noProof="0">
                <a:ln>
                  <a:noFill/>
                </a:ln>
                <a:solidFill>
                  <a:schemeClr val="accent1">
                    <a:lumMod val="50000"/>
                  </a:schemeClr>
                </a:solidFill>
                <a:effectLst/>
                <a:uLnTx/>
                <a:uFillTx/>
                <a:latin typeface="Raleway"/>
              </a:rPr>
              <a:t>~ €</a:t>
            </a:r>
            <a:r>
              <a:rPr lang="nl-NL" sz="700" b="1">
                <a:solidFill>
                  <a:schemeClr val="accent1">
                    <a:lumMod val="50000"/>
                  </a:schemeClr>
                </a:solidFill>
                <a:latin typeface="Raleway"/>
              </a:rPr>
              <a:t>34</a:t>
            </a:r>
            <a:r>
              <a:rPr kumimoji="0" lang="nl-NL" sz="700" b="1" i="0" u="none" strike="noStrike" kern="1200" cap="none" spc="0" normalizeH="0" baseline="0" noProof="0">
                <a:ln>
                  <a:noFill/>
                </a:ln>
                <a:solidFill>
                  <a:schemeClr val="accent1">
                    <a:lumMod val="50000"/>
                  </a:schemeClr>
                </a:solidFill>
                <a:effectLst/>
                <a:uLnTx/>
                <a:uFillTx/>
                <a:latin typeface="Raleway"/>
              </a:rPr>
              <a:t> </a:t>
            </a:r>
            <a:r>
              <a:rPr kumimoji="0" lang="nl-NL" sz="700" b="1" i="0" u="none" strike="noStrike" kern="1200" cap="none" spc="0" normalizeH="0" baseline="0" noProof="0" err="1">
                <a:ln>
                  <a:noFill/>
                </a:ln>
                <a:solidFill>
                  <a:schemeClr val="accent1">
                    <a:lumMod val="50000"/>
                  </a:schemeClr>
                </a:solidFill>
                <a:effectLst/>
                <a:uLnTx/>
                <a:uFillTx/>
                <a:latin typeface="Raleway"/>
              </a:rPr>
              <a:t>mln</a:t>
            </a:r>
            <a:r>
              <a:rPr kumimoji="0" lang="nl-NL" sz="700" b="1" i="0" u="none" strike="noStrike" kern="1200" cap="none" spc="0" normalizeH="0" baseline="0" noProof="0">
                <a:ln>
                  <a:noFill/>
                </a:ln>
                <a:solidFill>
                  <a:schemeClr val="accent1">
                    <a:lumMod val="50000"/>
                  </a:schemeClr>
                </a:solidFill>
                <a:effectLst/>
                <a:uLnTx/>
                <a:uFillTx/>
                <a:latin typeface="Raleway"/>
              </a:rPr>
              <a:t> </a:t>
            </a:r>
            <a:endParaRPr kumimoji="0" lang="nl-NL" sz="700" b="0" i="0" u="none" strike="noStrike" kern="1200" cap="none" spc="0" normalizeH="0" baseline="0" noProof="0">
              <a:ln>
                <a:noFill/>
              </a:ln>
              <a:solidFill>
                <a:schemeClr val="accent1">
                  <a:lumMod val="50000"/>
                </a:schemeClr>
              </a:solidFill>
              <a:effectLst/>
              <a:uLnTx/>
              <a:uFillTx/>
              <a:latin typeface="Raleway"/>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noProof="0">
                <a:ln>
                  <a:noFill/>
                </a:ln>
                <a:solidFill>
                  <a:schemeClr val="accent1">
                    <a:lumMod val="50000"/>
                  </a:schemeClr>
                </a:solidFill>
                <a:effectLst/>
                <a:uLnTx/>
                <a:uFillTx/>
                <a:latin typeface="Raleway"/>
              </a:rPr>
              <a:t>Cumulatief in de </a:t>
            </a:r>
            <a:endParaRPr lang="nl-NL" sz="700" b="0" i="0" u="none" strike="noStrike" kern="1200" cap="none" spc="0" normalizeH="0" baseline="0" noProof="0">
              <a:ln>
                <a:noFill/>
              </a:ln>
              <a:solidFill>
                <a:schemeClr val="accent1">
                  <a:lumMod val="50000"/>
                </a:schemeClr>
              </a:solidFill>
              <a:effectLst/>
              <a:uLnTx/>
              <a:uFillTx/>
              <a:latin typeface="Raleway"/>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noProof="0">
                <a:ln>
                  <a:noFill/>
                </a:ln>
                <a:solidFill>
                  <a:schemeClr val="accent1">
                    <a:lumMod val="50000"/>
                  </a:schemeClr>
                </a:solidFill>
                <a:effectLst/>
                <a:uLnTx/>
                <a:uFillTx/>
                <a:latin typeface="Raleway"/>
              </a:rPr>
              <a:t>periode Q2 2025- Q2 2030:</a:t>
            </a:r>
            <a:endParaRPr kumimoji="0" lang="nl-NL" sz="600" b="0" i="0" u="none" strike="noStrike" kern="1200" cap="none" spc="0" normalizeH="0" baseline="0" noProof="0">
              <a:ln>
                <a:noFill/>
              </a:ln>
              <a:solidFill>
                <a:schemeClr val="accent1">
                  <a:lumMod val="50000"/>
                </a:schemeClr>
              </a:solidFill>
              <a:effectLst/>
              <a:uLnTx/>
              <a:uFillTx/>
              <a:latin typeface="Raleway"/>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chemeClr val="accent1">
                    <a:lumMod val="50000"/>
                  </a:schemeClr>
                </a:solidFill>
                <a:effectLst/>
                <a:uLnTx/>
                <a:uFillTx/>
                <a:latin typeface="Raleway"/>
              </a:rPr>
              <a:t>~ € </a:t>
            </a:r>
            <a:r>
              <a:rPr lang="nl-NL" sz="1400" b="1">
                <a:solidFill>
                  <a:schemeClr val="accent1">
                    <a:lumMod val="50000"/>
                  </a:schemeClr>
                </a:solidFill>
                <a:latin typeface="Raleway"/>
              </a:rPr>
              <a:t>110</a:t>
            </a:r>
            <a:r>
              <a:rPr kumimoji="0" lang="nl-NL" sz="1400" b="1" i="0" u="none" strike="noStrike" kern="1200" cap="none" spc="0" normalizeH="0" baseline="0" noProof="0">
                <a:ln>
                  <a:noFill/>
                </a:ln>
                <a:solidFill>
                  <a:schemeClr val="accent1">
                    <a:lumMod val="50000"/>
                  </a:schemeClr>
                </a:solidFill>
                <a:effectLst/>
                <a:uLnTx/>
                <a:uFillTx/>
                <a:latin typeface="Raleway"/>
              </a:rPr>
              <a:t> </a:t>
            </a:r>
            <a:r>
              <a:rPr kumimoji="0" lang="nl-NL" sz="1400" b="1" i="0" u="none" strike="noStrike" kern="1200" cap="none" spc="0" normalizeH="0" baseline="0" noProof="0" err="1">
                <a:ln>
                  <a:noFill/>
                </a:ln>
                <a:solidFill>
                  <a:schemeClr val="accent1">
                    <a:lumMod val="50000"/>
                  </a:schemeClr>
                </a:solidFill>
                <a:effectLst/>
                <a:uLnTx/>
                <a:uFillTx/>
                <a:latin typeface="Raleway"/>
              </a:rPr>
              <a:t>mln</a:t>
            </a:r>
            <a:r>
              <a:rPr kumimoji="0" lang="nl-NL" sz="1400" b="1" i="0" u="none" strike="noStrike" kern="1200" cap="none" spc="0" normalizeH="0" baseline="0" noProof="0">
                <a:ln>
                  <a:noFill/>
                </a:ln>
                <a:solidFill>
                  <a:schemeClr val="accent1">
                    <a:lumMod val="50000"/>
                  </a:schemeClr>
                </a:solidFill>
                <a:effectLst/>
                <a:uLnTx/>
                <a:uFillTx/>
                <a:latin typeface="Raleway"/>
              </a:rPr>
              <a:t> </a:t>
            </a:r>
            <a:endParaRPr lang="nl-NL" sz="1400" b="1" i="0" u="none" strike="noStrike" kern="1200" cap="none" spc="0" normalizeH="0" baseline="0" noProof="0">
              <a:ln>
                <a:noFill/>
              </a:ln>
              <a:solidFill>
                <a:schemeClr val="accent1">
                  <a:lumMod val="50000"/>
                </a:schemeClr>
              </a:solidFill>
              <a:effectLst/>
              <a:uLnTx/>
              <a:uFillTx/>
              <a:latin typeface="Raleway"/>
            </a:endParaRPr>
          </a:p>
          <a:p>
            <a:pPr algn="ctr">
              <a:defRPr/>
            </a:pPr>
            <a:endParaRPr kumimoji="0" lang="nl-NL" sz="800" b="0" i="0" u="none" strike="noStrike" kern="1200" cap="none" spc="0" normalizeH="0" baseline="0" noProof="0">
              <a:ln>
                <a:noFill/>
              </a:ln>
              <a:solidFill>
                <a:schemeClr val="accent1">
                  <a:lumMod val="50000"/>
                </a:schemeClr>
              </a:solidFill>
              <a:effectLst/>
              <a:uLnTx/>
              <a:uFillTx/>
              <a:latin typeface="Raleway"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1" i="0" u="none" strike="noStrike" kern="1200" cap="none" spc="0" normalizeH="0" baseline="0" noProof="0">
              <a:ln>
                <a:noFill/>
              </a:ln>
              <a:solidFill>
                <a:schemeClr val="accent1">
                  <a:lumMod val="50000"/>
                </a:schemeClr>
              </a:solidFill>
              <a:effectLst/>
              <a:uLnTx/>
              <a:uFillTx/>
              <a:latin typeface="Raleway" pitchFamily="2" charset="0"/>
              <a:ea typeface="+mn-ea"/>
              <a:cs typeface="+mn-cs"/>
            </a:endParaRPr>
          </a:p>
        </p:txBody>
      </p:sp>
      <p:sp>
        <p:nvSpPr>
          <p:cNvPr id="64" name="Rectangle 63">
            <a:extLst>
              <a:ext uri="{FF2B5EF4-FFF2-40B4-BE49-F238E27FC236}">
                <a16:creationId xmlns:a16="http://schemas.microsoft.com/office/drawing/2014/main" id="{44D163ED-4F20-5F85-4AB0-49257E8FF8A8}"/>
              </a:ext>
            </a:extLst>
          </p:cNvPr>
          <p:cNvSpPr/>
          <p:nvPr/>
        </p:nvSpPr>
        <p:spPr>
          <a:xfrm>
            <a:off x="852347" y="2643655"/>
            <a:ext cx="1893661" cy="582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1">
                <a:solidFill>
                  <a:schemeClr val="accent1">
                    <a:lumMod val="50000"/>
                  </a:schemeClr>
                </a:solidFill>
                <a:latin typeface="Raleway" pitchFamily="2" charset="0"/>
              </a:rPr>
              <a:t>Jaarlijkse i</a:t>
            </a:r>
            <a:r>
              <a:rPr kumimoji="0" lang="nl-NL" sz="900" b="1" i="0" u="none" strike="noStrike" kern="1200" cap="none" spc="0" normalizeH="0" baseline="0" noProof="0">
                <a:ln>
                  <a:noFill/>
                </a:ln>
                <a:solidFill>
                  <a:schemeClr val="accent1">
                    <a:lumMod val="50000"/>
                  </a:schemeClr>
                </a:solidFill>
                <a:effectLst/>
                <a:uLnTx/>
                <a:uFillTx/>
                <a:latin typeface="Raleway" pitchFamily="2" charset="0"/>
                <a:ea typeface="+mn-ea"/>
                <a:cs typeface="+mn-cs"/>
              </a:rPr>
              <a:t>mpact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a:ln>
                  <a:noFill/>
                </a:ln>
                <a:solidFill>
                  <a:schemeClr val="accent1">
                    <a:lumMod val="50000"/>
                  </a:schemeClr>
                </a:solidFill>
                <a:effectLst/>
                <a:uLnTx/>
                <a:uFillTx/>
                <a:latin typeface="Raleway" pitchFamily="2" charset="0"/>
                <a:ea typeface="+mn-ea"/>
                <a:cs typeface="+mn-cs"/>
              </a:rPr>
              <a:t>Zorgruimte</a:t>
            </a:r>
          </a:p>
        </p:txBody>
      </p:sp>
      <p:sp>
        <p:nvSpPr>
          <p:cNvPr id="65" name="Rectangle 64">
            <a:extLst>
              <a:ext uri="{FF2B5EF4-FFF2-40B4-BE49-F238E27FC236}">
                <a16:creationId xmlns:a16="http://schemas.microsoft.com/office/drawing/2014/main" id="{00AF97A9-884B-A78A-8AD4-991C068CCDF3}"/>
              </a:ext>
            </a:extLst>
          </p:cNvPr>
          <p:cNvSpPr/>
          <p:nvPr/>
        </p:nvSpPr>
        <p:spPr>
          <a:xfrm>
            <a:off x="965815" y="3091516"/>
            <a:ext cx="1524694" cy="582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00">
                <a:solidFill>
                  <a:schemeClr val="accent1">
                    <a:lumMod val="50000"/>
                  </a:schemeClr>
                </a:solidFill>
                <a:latin typeface="Raleway" pitchFamily="2" charset="0"/>
              </a:rPr>
              <a:t>Jaarlijks vanaf Q2 2030: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700">
                <a:solidFill>
                  <a:schemeClr val="accent1">
                    <a:lumMod val="50000"/>
                  </a:schemeClr>
                </a:solidFill>
                <a:latin typeface="Raleway" pitchFamily="2" charset="0"/>
              </a:rPr>
              <a:t>onder</a:t>
            </a:r>
            <a:r>
              <a:rPr kumimoji="0" lang="nl-NL" sz="700" i="0" u="none" strike="noStrike" kern="1200" cap="none" spc="0" normalizeH="0" baseline="0" noProof="0">
                <a:ln>
                  <a:noFill/>
                </a:ln>
                <a:solidFill>
                  <a:schemeClr val="accent1">
                    <a:lumMod val="50000"/>
                  </a:schemeClr>
                </a:solidFill>
                <a:effectLst/>
                <a:uLnTx/>
                <a:uFillTx/>
                <a:latin typeface="Raleway" pitchFamily="2" charset="0"/>
                <a:ea typeface="+mn-ea"/>
                <a:cs typeface="+mn-cs"/>
              </a:rPr>
              <a:t> huidig personeel </a:t>
            </a:r>
            <a:br>
              <a:rPr kumimoji="0" lang="nl-NL" sz="1600" b="1" i="0" u="none" strike="noStrike" kern="1200" cap="none" spc="0" normalizeH="0" baseline="0" noProof="0">
                <a:ln>
                  <a:noFill/>
                </a:ln>
                <a:solidFill>
                  <a:schemeClr val="accent1">
                    <a:lumMod val="50000"/>
                  </a:schemeClr>
                </a:solidFill>
                <a:effectLst/>
                <a:uLnTx/>
                <a:uFillTx/>
                <a:latin typeface="Raleway" pitchFamily="2" charset="0"/>
                <a:ea typeface="+mn-ea"/>
                <a:cs typeface="+mn-cs"/>
              </a:rPr>
            </a:br>
            <a:r>
              <a:rPr kumimoji="0" lang="nl-NL" sz="1600" b="1" i="0" u="none" strike="noStrike" kern="1200" cap="none" spc="0" normalizeH="0" baseline="0" noProof="0">
                <a:ln>
                  <a:noFill/>
                </a:ln>
                <a:solidFill>
                  <a:schemeClr val="accent1">
                    <a:lumMod val="50000"/>
                  </a:schemeClr>
                </a:solidFill>
                <a:effectLst/>
                <a:uLnTx/>
                <a:uFillTx/>
                <a:latin typeface="Raleway" pitchFamily="2" charset="0"/>
                <a:ea typeface="+mn-ea"/>
                <a:cs typeface="+mn-cs"/>
              </a:rPr>
              <a:t>~175 FTE</a:t>
            </a:r>
            <a:r>
              <a:rPr kumimoji="0" lang="nl-NL" sz="1200" i="0" u="none" strike="noStrike" kern="1200" cap="none" spc="0" normalizeH="0" baseline="30000" noProof="0">
                <a:ln>
                  <a:noFill/>
                </a:ln>
                <a:solidFill>
                  <a:schemeClr val="accent1">
                    <a:lumMod val="50000"/>
                  </a:schemeClr>
                </a:solidFill>
                <a:effectLst/>
                <a:uLnTx/>
                <a:uFillTx/>
                <a:latin typeface="Lato regular" panose="020F0502020204030203" pitchFamily="34" charset="0"/>
                <a:ea typeface="Lato regular" panose="020F0502020204030203" pitchFamily="34" charset="0"/>
                <a:cs typeface="Lato regular" panose="020F0502020204030203" pitchFamily="34" charset="0"/>
              </a:rPr>
              <a:t>3</a:t>
            </a:r>
            <a:endParaRPr kumimoji="0" lang="nl-NL" sz="1600" i="0" u="none" strike="noStrike" kern="1200" cap="none" spc="0" normalizeH="0" baseline="0" noProof="0">
              <a:ln>
                <a:noFill/>
              </a:ln>
              <a:solidFill>
                <a:schemeClr val="accent1">
                  <a:lumMod val="50000"/>
                </a:scheme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70" name="Rectangle 69">
            <a:extLst>
              <a:ext uri="{FF2B5EF4-FFF2-40B4-BE49-F238E27FC236}">
                <a16:creationId xmlns:a16="http://schemas.microsoft.com/office/drawing/2014/main" id="{FC75973C-9608-9DEC-85F7-49982A24333C}"/>
              </a:ext>
            </a:extLst>
          </p:cNvPr>
          <p:cNvSpPr/>
          <p:nvPr/>
        </p:nvSpPr>
        <p:spPr>
          <a:xfrm>
            <a:off x="2507890" y="2605124"/>
            <a:ext cx="1893661" cy="582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a:ln>
                  <a:noFill/>
                </a:ln>
                <a:solidFill>
                  <a:schemeClr val="accent1">
                    <a:lumMod val="50000"/>
                  </a:schemeClr>
                </a:solidFill>
                <a:effectLst/>
                <a:uLnTx/>
                <a:uFillTx/>
                <a:latin typeface="Raleway" pitchFamily="2" charset="0"/>
                <a:ea typeface="+mn-ea"/>
                <a:cs typeface="+mn-cs"/>
              </a:rPr>
              <a:t>Cumulatieve impact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a:ln>
                  <a:noFill/>
                </a:ln>
                <a:solidFill>
                  <a:schemeClr val="accent1">
                    <a:lumMod val="50000"/>
                  </a:schemeClr>
                </a:solidFill>
                <a:effectLst/>
                <a:uLnTx/>
                <a:uFillTx/>
                <a:latin typeface="Raleway" pitchFamily="2" charset="0"/>
                <a:ea typeface="+mn-ea"/>
                <a:cs typeface="+mn-cs"/>
              </a:rPr>
              <a:t>Zorgruimte</a:t>
            </a:r>
          </a:p>
        </p:txBody>
      </p:sp>
      <p:sp>
        <p:nvSpPr>
          <p:cNvPr id="71" name="Rectangle 70">
            <a:extLst>
              <a:ext uri="{FF2B5EF4-FFF2-40B4-BE49-F238E27FC236}">
                <a16:creationId xmlns:a16="http://schemas.microsoft.com/office/drawing/2014/main" id="{9CFD7741-BDDB-47E8-8848-15848E1481EF}"/>
              </a:ext>
            </a:extLst>
          </p:cNvPr>
          <p:cNvSpPr/>
          <p:nvPr/>
        </p:nvSpPr>
        <p:spPr>
          <a:xfrm>
            <a:off x="2602027" y="2987897"/>
            <a:ext cx="1524694" cy="582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00">
                <a:solidFill>
                  <a:schemeClr val="accent1">
                    <a:lumMod val="50000"/>
                  </a:schemeClr>
                </a:solidFill>
                <a:latin typeface="Raleway" pitchFamily="2" charset="0"/>
              </a:rPr>
              <a:t>door verhoogde instroom en verminderde uitstroom van personeel (fte’s)</a:t>
            </a:r>
            <a:endParaRPr lang="nl-NL" sz="1600" b="1">
              <a:solidFill>
                <a:schemeClr val="accent1">
                  <a:lumMod val="50000"/>
                </a:schemeClr>
              </a:solidFill>
              <a:latin typeface="Raleway"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schemeClr val="accent1">
                    <a:lumMod val="50000"/>
                  </a:schemeClr>
                </a:solidFill>
                <a:effectLst/>
                <a:uLnTx/>
                <a:uFillTx/>
                <a:latin typeface="Raleway" pitchFamily="2" charset="0"/>
                <a:ea typeface="+mn-ea"/>
                <a:cs typeface="+mn-cs"/>
              </a:rPr>
              <a:t>~31 FTE </a:t>
            </a:r>
          </a:p>
        </p:txBody>
      </p:sp>
      <p:sp>
        <p:nvSpPr>
          <p:cNvPr id="3" name="Title 2">
            <a:extLst>
              <a:ext uri="{FF2B5EF4-FFF2-40B4-BE49-F238E27FC236}">
                <a16:creationId xmlns:a16="http://schemas.microsoft.com/office/drawing/2014/main" id="{AA7C7344-048F-2591-0011-86DE5B6933DF}"/>
              </a:ext>
            </a:extLst>
          </p:cNvPr>
          <p:cNvSpPr>
            <a:spLocks noGrp="1"/>
          </p:cNvSpPr>
          <p:nvPr>
            <p:ph type="title"/>
          </p:nvPr>
        </p:nvSpPr>
        <p:spPr/>
        <p:txBody>
          <a:bodyPr>
            <a:normAutofit/>
          </a:bodyPr>
          <a:lstStyle/>
          <a:p>
            <a:r>
              <a:rPr lang="nl-NL" sz="2700">
                <a:latin typeface="Raleway"/>
              </a:rPr>
              <a:t>Investering en impact</a:t>
            </a:r>
            <a:endParaRPr lang="en-US" sz="2700"/>
          </a:p>
        </p:txBody>
      </p:sp>
      <p:sp>
        <p:nvSpPr>
          <p:cNvPr id="10" name="Rectangle 9">
            <a:extLst>
              <a:ext uri="{FF2B5EF4-FFF2-40B4-BE49-F238E27FC236}">
                <a16:creationId xmlns:a16="http://schemas.microsoft.com/office/drawing/2014/main" id="{62C571D5-BA0B-7BC4-58AC-3C73A23A19F1}"/>
              </a:ext>
            </a:extLst>
          </p:cNvPr>
          <p:cNvSpPr/>
          <p:nvPr/>
        </p:nvSpPr>
        <p:spPr>
          <a:xfrm>
            <a:off x="1212574" y="128016"/>
            <a:ext cx="10979426" cy="159526"/>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Tijdelijke aanduiding voor dianummer 6">
            <a:extLst>
              <a:ext uri="{FF2B5EF4-FFF2-40B4-BE49-F238E27FC236}">
                <a16:creationId xmlns:a16="http://schemas.microsoft.com/office/drawing/2014/main" id="{40C6B95B-D0D3-BFD7-A8E9-FAF85CFBA1AA}"/>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7" name="Rectangle 16">
            <a:hlinkClick r:id="rId5" action="ppaction://hlinksldjump"/>
            <a:extLst>
              <a:ext uri="{FF2B5EF4-FFF2-40B4-BE49-F238E27FC236}">
                <a16:creationId xmlns:a16="http://schemas.microsoft.com/office/drawing/2014/main" id="{D6840F9E-FEE3-318F-4571-CE618193BFA9}"/>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a:hlinkClick r:id="rId6" action="ppaction://hlinksldjump"/>
            <a:extLst>
              <a:ext uri="{FF2B5EF4-FFF2-40B4-BE49-F238E27FC236}">
                <a16:creationId xmlns:a16="http://schemas.microsoft.com/office/drawing/2014/main" id="{01121E2D-0F88-BBC3-E6D0-968F7A179310}"/>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a:hlinkClick r:id="rId7" action="ppaction://hlinksldjump"/>
            <a:extLst>
              <a:ext uri="{FF2B5EF4-FFF2-40B4-BE49-F238E27FC236}">
                <a16:creationId xmlns:a16="http://schemas.microsoft.com/office/drawing/2014/main" id="{4D82E983-D553-1607-0E07-0238656A58F4}"/>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a:hlinkClick r:id="rId8" action="ppaction://hlinksldjump"/>
            <a:extLst>
              <a:ext uri="{FF2B5EF4-FFF2-40B4-BE49-F238E27FC236}">
                <a16:creationId xmlns:a16="http://schemas.microsoft.com/office/drawing/2014/main" id="{9D76705E-A7A6-18D9-7D9C-0FBB94604DF8}"/>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hlinkClick r:id="rId9" action="ppaction://hlinksldjump"/>
            <a:extLst>
              <a:ext uri="{FF2B5EF4-FFF2-40B4-BE49-F238E27FC236}">
                <a16:creationId xmlns:a16="http://schemas.microsoft.com/office/drawing/2014/main" id="{756329F8-3210-E75F-EE68-E83963D35FEF}"/>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a:hlinkClick r:id="rId9" action="ppaction://hlinksldjump"/>
            <a:extLst>
              <a:ext uri="{FF2B5EF4-FFF2-40B4-BE49-F238E27FC236}">
                <a16:creationId xmlns:a16="http://schemas.microsoft.com/office/drawing/2014/main" id="{64983332-33F7-7CEF-F5FC-B03E57380681}"/>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hlinkClick r:id="rId10" action="ppaction://hlinksldjump"/>
            <a:extLst>
              <a:ext uri="{FF2B5EF4-FFF2-40B4-BE49-F238E27FC236}">
                <a16:creationId xmlns:a16="http://schemas.microsoft.com/office/drawing/2014/main" id="{A7FA9130-D78E-B8B5-FB89-0FB325A1CC94}"/>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a:hlinkClick r:id="rId11" action="ppaction://hlinksldjump"/>
            <a:extLst>
              <a:ext uri="{FF2B5EF4-FFF2-40B4-BE49-F238E27FC236}">
                <a16:creationId xmlns:a16="http://schemas.microsoft.com/office/drawing/2014/main" id="{DCE5C9DF-E136-0BFC-593B-7336A3051C4E}"/>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tangle 32">
            <a:hlinkClick r:id="rId12" action="ppaction://hlinksldjump"/>
            <a:extLst>
              <a:ext uri="{FF2B5EF4-FFF2-40B4-BE49-F238E27FC236}">
                <a16:creationId xmlns:a16="http://schemas.microsoft.com/office/drawing/2014/main" id="{FD902D70-7A5D-9D3F-5E4B-8515D41C4AE9}"/>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tangle 33">
            <a:hlinkClick r:id="rId13" action="ppaction://hlinksldjump"/>
            <a:extLst>
              <a:ext uri="{FF2B5EF4-FFF2-40B4-BE49-F238E27FC236}">
                <a16:creationId xmlns:a16="http://schemas.microsoft.com/office/drawing/2014/main" id="{BAF4406C-1519-ADAC-4F69-7FB5F6CA61A9}"/>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hlinkClick r:id="rId12" action="ppaction://hlinksldjump"/>
            <a:extLst>
              <a:ext uri="{FF2B5EF4-FFF2-40B4-BE49-F238E27FC236}">
                <a16:creationId xmlns:a16="http://schemas.microsoft.com/office/drawing/2014/main" id="{D0ED0CAA-D12B-4613-B706-5CE4A7ACA7F6}"/>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up 10">
            <a:extLst>
              <a:ext uri="{FF2B5EF4-FFF2-40B4-BE49-F238E27FC236}">
                <a16:creationId xmlns:a16="http://schemas.microsoft.com/office/drawing/2014/main" id="{D71FF52C-E7D6-81ED-C304-D729C07A1F68}"/>
              </a:ext>
            </a:extLst>
          </p:cNvPr>
          <p:cNvGrpSpPr/>
          <p:nvPr/>
        </p:nvGrpSpPr>
        <p:grpSpPr>
          <a:xfrm>
            <a:off x="8622555" y="2345001"/>
            <a:ext cx="2754078" cy="1777783"/>
            <a:chOff x="1669389" y="1573356"/>
            <a:chExt cx="2636022" cy="1627530"/>
          </a:xfrm>
        </p:grpSpPr>
        <p:pic>
          <p:nvPicPr>
            <p:cNvPr id="4" name="Picture 3">
              <a:extLst>
                <a:ext uri="{FF2B5EF4-FFF2-40B4-BE49-F238E27FC236}">
                  <a16:creationId xmlns:a16="http://schemas.microsoft.com/office/drawing/2014/main" id="{4B61D3A2-F1B8-6C21-71D8-BBF57150D59B}"/>
                </a:ext>
              </a:extLst>
            </p:cNvPr>
            <p:cNvPicPr>
              <a:picLocks noChangeAspect="1"/>
            </p:cNvPicPr>
            <p:nvPr/>
          </p:nvPicPr>
          <p:blipFill>
            <a:blip r:embed="rId14"/>
            <a:stretch>
              <a:fillRect/>
            </a:stretch>
          </p:blipFill>
          <p:spPr>
            <a:xfrm>
              <a:off x="2301741" y="1573356"/>
              <a:ext cx="2003670" cy="1627530"/>
            </a:xfrm>
            <a:prstGeom prst="rect">
              <a:avLst/>
            </a:prstGeom>
          </p:spPr>
        </p:pic>
        <p:sp>
          <p:nvSpPr>
            <p:cNvPr id="5" name="Rectangle 4">
              <a:extLst>
                <a:ext uri="{FF2B5EF4-FFF2-40B4-BE49-F238E27FC236}">
                  <a16:creationId xmlns:a16="http://schemas.microsoft.com/office/drawing/2014/main" id="{E5C65C86-115E-2793-EB80-8270AA948F46}"/>
                </a:ext>
              </a:extLst>
            </p:cNvPr>
            <p:cNvSpPr/>
            <p:nvPr/>
          </p:nvSpPr>
          <p:spPr>
            <a:xfrm>
              <a:off x="2410370" y="1782980"/>
              <a:ext cx="1797445" cy="553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white"/>
                  </a:solidFill>
                  <a:effectLst/>
                  <a:uLnTx/>
                  <a:uFillTx/>
                  <a:latin typeface="Raleway"/>
                  <a:ea typeface="Calibri" panose="020F0502020204030204"/>
                  <a:cs typeface="Calibri" panose="020F0502020204030204"/>
                </a:rPr>
                <a:t>Aanvraag IZA-transformatiegelden</a:t>
              </a:r>
              <a:endParaRPr kumimoji="0" lang="nl-NL" sz="1800" b="0" i="0" u="none" strike="noStrike" kern="1200" cap="none" spc="0" normalizeH="0" baseline="0" noProof="0">
                <a:ln>
                  <a:noFill/>
                </a:ln>
                <a:solidFill>
                  <a:prstClr val="white"/>
                </a:solidFill>
                <a:effectLst/>
                <a:uLnTx/>
                <a:uFillTx/>
                <a:latin typeface="Raleway"/>
                <a:ea typeface="+mn-ea"/>
                <a:cs typeface="+mn-cs"/>
              </a:endParaRPr>
            </a:p>
          </p:txBody>
        </p:sp>
        <p:sp>
          <p:nvSpPr>
            <p:cNvPr id="6" name="Rectangle 5">
              <a:extLst>
                <a:ext uri="{FF2B5EF4-FFF2-40B4-BE49-F238E27FC236}">
                  <a16:creationId xmlns:a16="http://schemas.microsoft.com/office/drawing/2014/main" id="{4B34578B-33EC-288B-5A0D-8A3C7AB8E14F}"/>
                </a:ext>
              </a:extLst>
            </p:cNvPr>
            <p:cNvSpPr/>
            <p:nvPr/>
          </p:nvSpPr>
          <p:spPr>
            <a:xfrm>
              <a:off x="2379113" y="2256298"/>
              <a:ext cx="1683664" cy="553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white"/>
                  </a:solidFill>
                  <a:effectLst/>
                  <a:uLnTx/>
                  <a:uFillTx/>
                  <a:latin typeface="Raleway"/>
                </a:rPr>
                <a:t>~ € </a:t>
              </a:r>
              <a:r>
                <a:rPr lang="nl-NL" sz="1600" b="1">
                  <a:solidFill>
                    <a:prstClr val="white"/>
                  </a:solidFill>
                  <a:latin typeface="Raleway"/>
                </a:rPr>
                <a:t>31,2</a:t>
              </a:r>
              <a:r>
                <a:rPr kumimoji="0" lang="nl-NL" sz="1600" b="1" i="0" u="none" strike="noStrike" kern="1200" cap="none" spc="0" normalizeH="0" baseline="0" noProof="0">
                  <a:ln>
                    <a:noFill/>
                  </a:ln>
                  <a:solidFill>
                    <a:prstClr val="white"/>
                  </a:solidFill>
                  <a:effectLst/>
                  <a:uLnTx/>
                  <a:uFillTx/>
                  <a:latin typeface="Raleway"/>
                </a:rPr>
                <a:t> mln </a:t>
              </a:r>
            </a:p>
          </p:txBody>
        </p:sp>
        <p:sp>
          <p:nvSpPr>
            <p:cNvPr id="9" name="Oval 8">
              <a:extLst>
                <a:ext uri="{FF2B5EF4-FFF2-40B4-BE49-F238E27FC236}">
                  <a16:creationId xmlns:a16="http://schemas.microsoft.com/office/drawing/2014/main" id="{73700ED2-13B2-A5C3-2F7D-3C4C15395AE3}"/>
                </a:ext>
              </a:extLst>
            </p:cNvPr>
            <p:cNvSpPr/>
            <p:nvPr/>
          </p:nvSpPr>
          <p:spPr>
            <a:xfrm>
              <a:off x="1669389" y="2212094"/>
              <a:ext cx="921601" cy="883636"/>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700" b="1">
                  <a:solidFill>
                    <a:schemeClr val="accent3">
                      <a:lumMod val="50000"/>
                    </a:schemeClr>
                  </a:solidFill>
                  <a:latin typeface="Raleway" pitchFamily="2" charset="0"/>
                  <a:ea typeface="Lato regular" panose="020F0502020204030203" pitchFamily="34" charset="0"/>
                  <a:cs typeface="Lato regular" panose="020F0502020204030203" pitchFamily="34" charset="0"/>
                </a:rPr>
                <a:t>Én aanvraag</a:t>
              </a:r>
              <a:r>
                <a:rPr lang="nl-NL" sz="900" b="1">
                  <a:solidFill>
                    <a:schemeClr val="accent3">
                      <a:lumMod val="50000"/>
                    </a:schemeClr>
                  </a:solidFill>
                  <a:latin typeface="Raleway" pitchFamily="2" charset="0"/>
                  <a:ea typeface="Lato regular" panose="020F0502020204030203" pitchFamily="34" charset="0"/>
                  <a:cs typeface="Lato regular" panose="020F0502020204030203" pitchFamily="34" charset="0"/>
                </a:rPr>
                <a:t> </a:t>
              </a:r>
            </a:p>
            <a:p>
              <a:pPr algn="ctr"/>
              <a:r>
                <a:rPr lang="nl-NL" sz="1050" b="1">
                  <a:solidFill>
                    <a:schemeClr val="accent3">
                      <a:lumMod val="50000"/>
                    </a:schemeClr>
                  </a:solidFill>
                  <a:latin typeface="Raleway" pitchFamily="2" charset="0"/>
                  <a:ea typeface="Lato regular" panose="020F0502020204030203" pitchFamily="34" charset="0"/>
                  <a:cs typeface="Lato regular" panose="020F0502020204030203" pitchFamily="34" charset="0"/>
                </a:rPr>
                <a:t>~ € 18,3</a:t>
              </a:r>
            </a:p>
            <a:p>
              <a:pPr algn="ctr"/>
              <a:r>
                <a:rPr lang="nl-NL" sz="1050" b="1">
                  <a:solidFill>
                    <a:schemeClr val="accent3">
                      <a:lumMod val="50000"/>
                    </a:schemeClr>
                  </a:solidFill>
                  <a:latin typeface="Raleway" pitchFamily="2" charset="0"/>
                  <a:ea typeface="Lato regular" panose="020F0502020204030203" pitchFamily="34" charset="0"/>
                  <a:cs typeface="Lato regular" panose="020F0502020204030203" pitchFamily="34" charset="0"/>
                </a:rPr>
                <a:t>mln</a:t>
              </a:r>
            </a:p>
            <a:p>
              <a:pPr algn="ctr"/>
              <a:r>
                <a:rPr lang="nl-NL" sz="700" b="1">
                  <a:solidFill>
                    <a:schemeClr val="accent3">
                      <a:lumMod val="50000"/>
                    </a:schemeClr>
                  </a:solidFill>
                  <a:latin typeface="Raleway" pitchFamily="2" charset="0"/>
                  <a:ea typeface="Lato regular" panose="020F0502020204030203" pitchFamily="34" charset="0"/>
                  <a:cs typeface="Lato regular" panose="020F0502020204030203" pitchFamily="34" charset="0"/>
                </a:rPr>
                <a:t>SPUK-transformatie</a:t>
              </a:r>
              <a:endParaRPr lang="nl-NL" sz="1050" b="1">
                <a:solidFill>
                  <a:schemeClr val="accent3">
                    <a:lumMod val="50000"/>
                  </a:schemeClr>
                </a:solidFill>
                <a:latin typeface="Raleway" pitchFamily="2" charset="0"/>
                <a:ea typeface="Lato regular" panose="020F0502020204030203" pitchFamily="34" charset="0"/>
                <a:cs typeface="Lato regular" panose="020F0502020204030203" pitchFamily="34" charset="0"/>
              </a:endParaRPr>
            </a:p>
          </p:txBody>
        </p:sp>
      </p:grpSp>
      <p:sp>
        <p:nvSpPr>
          <p:cNvPr id="13" name="Rectangle 12">
            <a:extLst>
              <a:ext uri="{FF2B5EF4-FFF2-40B4-BE49-F238E27FC236}">
                <a16:creationId xmlns:a16="http://schemas.microsoft.com/office/drawing/2014/main" id="{5F4F51FA-1106-7377-0B74-A60507A419C6}"/>
              </a:ext>
            </a:extLst>
          </p:cNvPr>
          <p:cNvSpPr/>
          <p:nvPr/>
        </p:nvSpPr>
        <p:spPr>
          <a:xfrm>
            <a:off x="7389764" y="2049617"/>
            <a:ext cx="5773821" cy="3053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chemeClr val="tx1"/>
                </a:solidFill>
                <a:effectLst/>
                <a:uLnTx/>
                <a:uFillTx/>
                <a:latin typeface="Raleway"/>
                <a:ea typeface="Calibri" panose="020F0502020204030204"/>
                <a:cs typeface="Calibri" panose="020F0502020204030204"/>
              </a:rPr>
              <a:t>Totale investeringsaanvraag</a:t>
            </a:r>
            <a:endParaRPr kumimoji="0" lang="nl-NL" sz="1800" b="0" i="0" u="none" strike="noStrike" kern="1200" cap="none" spc="0" normalizeH="0" baseline="0" noProof="0">
              <a:ln>
                <a:noFill/>
              </a:ln>
              <a:solidFill>
                <a:schemeClr val="tx1"/>
              </a:solidFill>
              <a:effectLst/>
              <a:uLnTx/>
              <a:uFillTx/>
              <a:latin typeface="Raleway"/>
              <a:ea typeface="+mn-ea"/>
              <a:cs typeface="+mn-cs"/>
            </a:endParaRPr>
          </a:p>
        </p:txBody>
      </p:sp>
      <p:sp>
        <p:nvSpPr>
          <p:cNvPr id="15" name="Rectangle 14">
            <a:extLst>
              <a:ext uri="{FF2B5EF4-FFF2-40B4-BE49-F238E27FC236}">
                <a16:creationId xmlns:a16="http://schemas.microsoft.com/office/drawing/2014/main" id="{FCB292E1-E9A8-7A69-F0A4-6C3ACCDD646F}"/>
              </a:ext>
            </a:extLst>
          </p:cNvPr>
          <p:cNvSpPr/>
          <p:nvPr/>
        </p:nvSpPr>
        <p:spPr>
          <a:xfrm>
            <a:off x="6949817" y="1900515"/>
            <a:ext cx="6214253" cy="188006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78" name="Picture 77">
            <a:extLst>
              <a:ext uri="{FF2B5EF4-FFF2-40B4-BE49-F238E27FC236}">
                <a16:creationId xmlns:a16="http://schemas.microsoft.com/office/drawing/2014/main" id="{6DBF7C42-70E1-1EE7-D59F-7648A81A37DA}"/>
              </a:ext>
            </a:extLst>
          </p:cNvPr>
          <p:cNvPicPr>
            <a:picLocks noChangeAspect="1"/>
          </p:cNvPicPr>
          <p:nvPr/>
        </p:nvPicPr>
        <p:blipFill rotWithShape="1">
          <a:blip r:embed="rId3">
            <a:alphaModFix amt="35000"/>
          </a:blip>
          <a:srcRect b="12013"/>
          <a:stretch/>
        </p:blipFill>
        <p:spPr>
          <a:xfrm>
            <a:off x="6288114" y="2559540"/>
            <a:ext cx="1874423" cy="1243289"/>
          </a:xfrm>
          <a:prstGeom prst="rect">
            <a:avLst/>
          </a:prstGeom>
        </p:spPr>
      </p:pic>
      <p:sp>
        <p:nvSpPr>
          <p:cNvPr id="80" name="Rectangle 79">
            <a:extLst>
              <a:ext uri="{FF2B5EF4-FFF2-40B4-BE49-F238E27FC236}">
                <a16:creationId xmlns:a16="http://schemas.microsoft.com/office/drawing/2014/main" id="{8348AD06-DC17-4314-6132-02DE7705878D}"/>
              </a:ext>
            </a:extLst>
          </p:cNvPr>
          <p:cNvSpPr/>
          <p:nvPr/>
        </p:nvSpPr>
        <p:spPr>
          <a:xfrm>
            <a:off x="6450899" y="2791829"/>
            <a:ext cx="1518029" cy="3897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1">
                <a:solidFill>
                  <a:schemeClr val="accent1">
                    <a:lumMod val="50000"/>
                  </a:schemeClr>
                </a:solidFill>
                <a:latin typeface="Raleway"/>
              </a:rPr>
              <a:t>Jaarlijkse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900" b="1">
                <a:solidFill>
                  <a:schemeClr val="accent1">
                    <a:lumMod val="50000"/>
                  </a:schemeClr>
                </a:solidFill>
                <a:latin typeface="Raleway"/>
              </a:rPr>
              <a:t>i</a:t>
            </a:r>
            <a:r>
              <a:rPr kumimoji="0" lang="nl-NL" sz="900" b="1" i="0" u="none" strike="noStrike" kern="1200" cap="none" spc="0" normalizeH="0" baseline="0" noProof="0" err="1">
                <a:ln>
                  <a:noFill/>
                </a:ln>
                <a:solidFill>
                  <a:schemeClr val="accent1">
                    <a:lumMod val="50000"/>
                  </a:schemeClr>
                </a:solidFill>
                <a:effectLst/>
                <a:uLnTx/>
                <a:uFillTx/>
                <a:latin typeface="Raleway"/>
              </a:rPr>
              <a:t>mpact</a:t>
            </a:r>
            <a:r>
              <a:rPr kumimoji="0" lang="nl-NL" sz="900" b="1" i="0" u="none" strike="noStrike" kern="1200" cap="none" spc="0" normalizeH="0" baseline="0" noProof="0">
                <a:ln>
                  <a:noFill/>
                </a:ln>
                <a:solidFill>
                  <a:schemeClr val="accent1">
                    <a:lumMod val="50000"/>
                  </a:schemeClr>
                </a:solidFill>
                <a:effectLst/>
                <a:uLnTx/>
                <a:uFillTx/>
                <a:latin typeface="Raleway"/>
              </a:rPr>
              <a:t> </a:t>
            </a:r>
            <a:endParaRPr lang="nl-NL" sz="900" b="1" i="0" u="none" strike="noStrike" kern="1200" cap="none" spc="0" normalizeH="0" baseline="0" noProof="0">
              <a:ln>
                <a:noFill/>
              </a:ln>
              <a:solidFill>
                <a:schemeClr val="accent1">
                  <a:lumMod val="50000"/>
                </a:schemeClr>
              </a:solidFill>
              <a:effectLst/>
              <a:uLnTx/>
              <a:uFillTx/>
              <a:latin typeface="Raleway"/>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a:ln>
                  <a:noFill/>
                </a:ln>
                <a:solidFill>
                  <a:schemeClr val="accent1">
                    <a:lumMod val="50000"/>
                  </a:schemeClr>
                </a:solidFill>
                <a:effectLst/>
                <a:uLnTx/>
                <a:uFillTx/>
                <a:latin typeface="Raleway"/>
              </a:rPr>
              <a:t>zorgkosten </a:t>
            </a:r>
            <a:endParaRPr lang="nl-NL" sz="900" b="1" i="0" u="none" strike="noStrike" kern="1200" cap="none" spc="0" normalizeH="0" baseline="0" noProof="0">
              <a:ln>
                <a:noFill/>
              </a:ln>
              <a:solidFill>
                <a:schemeClr val="accent1">
                  <a:lumMod val="50000"/>
                </a:schemeClr>
              </a:solidFill>
              <a:effectLst/>
              <a:uLnTx/>
              <a:uFillTx/>
              <a:latin typeface="Raleway"/>
            </a:endParaRPr>
          </a:p>
        </p:txBody>
      </p:sp>
      <p:sp>
        <p:nvSpPr>
          <p:cNvPr id="82" name="Rectangle 81">
            <a:extLst>
              <a:ext uri="{FF2B5EF4-FFF2-40B4-BE49-F238E27FC236}">
                <a16:creationId xmlns:a16="http://schemas.microsoft.com/office/drawing/2014/main" id="{75C290BB-B1BB-E7B2-93DF-2EF3D48D2C2A}"/>
              </a:ext>
            </a:extLst>
          </p:cNvPr>
          <p:cNvSpPr/>
          <p:nvPr/>
        </p:nvSpPr>
        <p:spPr>
          <a:xfrm>
            <a:off x="6457650" y="3110739"/>
            <a:ext cx="1384239" cy="3897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chemeClr val="accent1">
                    <a:lumMod val="50000"/>
                  </a:schemeClr>
                </a:solidFill>
                <a:effectLst/>
                <a:uLnTx/>
                <a:uFillTx/>
                <a:latin typeface="Raleway"/>
              </a:rPr>
              <a:t>Jaarlijks vanaf Q2 2030 (oplopend per jaar)</a:t>
            </a:r>
          </a:p>
          <a:p>
            <a:pPr algn="ctr">
              <a:defRPr/>
            </a:pPr>
            <a:r>
              <a:rPr kumimoji="0" lang="nl-NL" sz="1400" b="1" i="0" u="none" strike="noStrike" kern="1200" cap="none" spc="0" normalizeH="0" baseline="0" noProof="0">
                <a:ln>
                  <a:noFill/>
                </a:ln>
                <a:solidFill>
                  <a:schemeClr val="accent1">
                    <a:lumMod val="50000"/>
                  </a:schemeClr>
                </a:solidFill>
                <a:effectLst/>
                <a:uLnTx/>
                <a:uFillTx/>
                <a:latin typeface="Raleway"/>
              </a:rPr>
              <a:t>~ € </a:t>
            </a:r>
            <a:r>
              <a:rPr lang="nl-NL" sz="1400" b="1">
                <a:solidFill>
                  <a:schemeClr val="accent1">
                    <a:lumMod val="50000"/>
                  </a:schemeClr>
                </a:solidFill>
                <a:latin typeface="Raleway"/>
              </a:rPr>
              <a:t>29 mln</a:t>
            </a:r>
            <a:endParaRPr lang="nl-NL" sz="1400" b="1" i="0" u="none" strike="noStrike" kern="1200" cap="none" spc="0" normalizeH="0" baseline="0" noProof="0">
              <a:ln>
                <a:noFill/>
              </a:ln>
              <a:solidFill>
                <a:schemeClr val="accent1">
                  <a:lumMod val="50000"/>
                </a:schemeClr>
              </a:solidFill>
              <a:effectLst/>
              <a:uLnTx/>
              <a:uFillTx/>
              <a:latin typeface="Raleway" pitchFamily="2" charset="0"/>
            </a:endParaRPr>
          </a:p>
        </p:txBody>
      </p:sp>
    </p:spTree>
    <p:extLst>
      <p:ext uri="{BB962C8B-B14F-4D97-AF65-F5344CB8AC3E}">
        <p14:creationId xmlns:p14="http://schemas.microsoft.com/office/powerpoint/2010/main" val="51242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CC38DD4-ECFA-DAC0-C9A5-E180A77FBC24}"/>
              </a:ext>
            </a:extLst>
          </p:cNvPr>
          <p:cNvGraphicFramePr>
            <a:graphicFrameLocks noChangeAspect="1"/>
          </p:cNvGraphicFramePr>
          <p:nvPr>
            <p:custDataLst>
              <p:tags r:id="rId1"/>
            </p:custDataLst>
            <p:extLst>
              <p:ext uri="{D42A27DB-BD31-4B8C-83A1-F6EECF244321}">
                <p14:modId xmlns:p14="http://schemas.microsoft.com/office/powerpoint/2010/main" val="438490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12" name="think-cell data - do not delete" hidden="1">
                        <a:extLst>
                          <a:ext uri="{FF2B5EF4-FFF2-40B4-BE49-F238E27FC236}">
                            <a16:creationId xmlns:a16="http://schemas.microsoft.com/office/drawing/2014/main" id="{ACC38DD4-ECFA-DAC0-C9A5-E180A77FBC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CE660608-D1E9-7CE3-CC17-B0D683FBF779}"/>
              </a:ext>
            </a:extLst>
          </p:cNvPr>
          <p:cNvSpPr>
            <a:spLocks noGrp="1"/>
          </p:cNvSpPr>
          <p:nvPr>
            <p:ph type="sldNum" sz="quarter" idx="12"/>
          </p:nvPr>
        </p:nvSpPr>
        <p:spPr/>
        <p:txBody>
          <a:bodyPr/>
          <a:lstStyle/>
          <a:p>
            <a:fld id="{D7E34A39-DEE3-3048-A396-5BCE91A8221E}" type="slidenum">
              <a:rPr lang="nl-NL" smtClean="0"/>
              <a:pPr/>
              <a:t>12</a:t>
            </a:fld>
            <a:endParaRPr lang="nl-NL"/>
          </a:p>
        </p:txBody>
      </p:sp>
      <p:sp>
        <p:nvSpPr>
          <p:cNvPr id="4" name="Rectangle 3">
            <a:extLst>
              <a:ext uri="{FF2B5EF4-FFF2-40B4-BE49-F238E27FC236}">
                <a16:creationId xmlns:a16="http://schemas.microsoft.com/office/drawing/2014/main" id="{8661FB00-0A0A-8458-0C7C-59B678B95D3B}"/>
              </a:ext>
            </a:extLst>
          </p:cNvPr>
          <p:cNvSpPr/>
          <p:nvPr/>
        </p:nvSpPr>
        <p:spPr>
          <a:xfrm>
            <a:off x="765130" y="1531010"/>
            <a:ext cx="10661740" cy="4067316"/>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latin typeface="Lato regular" panose="020F0502020204030203" pitchFamily="34" charset="0"/>
              <a:ea typeface="Lato regular" panose="020F0502020204030203" pitchFamily="34" charset="0"/>
              <a:cs typeface="Lato regular" panose="020F0502020204030203" pitchFamily="34" charset="0"/>
            </a:endParaRPr>
          </a:p>
        </p:txBody>
      </p:sp>
      <p:sp>
        <p:nvSpPr>
          <p:cNvPr id="8" name="Title 2">
            <a:extLst>
              <a:ext uri="{FF2B5EF4-FFF2-40B4-BE49-F238E27FC236}">
                <a16:creationId xmlns:a16="http://schemas.microsoft.com/office/drawing/2014/main" id="{BA25D534-42EA-FE20-7733-A49B35F2611E}"/>
              </a:ext>
            </a:extLst>
          </p:cNvPr>
          <p:cNvSpPr>
            <a:spLocks noGrp="1"/>
          </p:cNvSpPr>
          <p:nvPr>
            <p:ph type="title"/>
          </p:nvPr>
        </p:nvSpPr>
        <p:spPr>
          <a:xfrm>
            <a:off x="1732631" y="605588"/>
            <a:ext cx="7899400" cy="461963"/>
          </a:xfrm>
        </p:spPr>
        <p:txBody>
          <a:bodyPr>
            <a:normAutofit/>
          </a:bodyPr>
          <a:lstStyle/>
          <a:p>
            <a:r>
              <a:rPr lang="nl-NL" sz="2700">
                <a:latin typeface="Raleway"/>
              </a:rPr>
              <a:t>Totale impact</a:t>
            </a:r>
          </a:p>
        </p:txBody>
      </p:sp>
      <p:graphicFrame>
        <p:nvGraphicFramePr>
          <p:cNvPr id="16" name="Chart 15">
            <a:extLst>
              <a:ext uri="{FF2B5EF4-FFF2-40B4-BE49-F238E27FC236}">
                <a16:creationId xmlns:a16="http://schemas.microsoft.com/office/drawing/2014/main" id="{0CB9C6DF-2E95-6AB1-1909-76FC69A30E50}"/>
              </a:ext>
            </a:extLst>
          </p:cNvPr>
          <p:cNvGraphicFramePr/>
          <p:nvPr>
            <p:extLst>
              <p:ext uri="{D42A27DB-BD31-4B8C-83A1-F6EECF244321}">
                <p14:modId xmlns:p14="http://schemas.microsoft.com/office/powerpoint/2010/main" val="474451196"/>
              </p:ext>
            </p:extLst>
          </p:nvPr>
        </p:nvGraphicFramePr>
        <p:xfrm>
          <a:off x="824829" y="1564994"/>
          <a:ext cx="8176960" cy="395422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CF048BA4-B448-0B9C-ACFF-9B0747FC6D99}"/>
              </a:ext>
            </a:extLst>
          </p:cNvPr>
          <p:cNvSpPr/>
          <p:nvPr/>
        </p:nvSpPr>
        <p:spPr>
          <a:xfrm>
            <a:off x="8672305" y="1977396"/>
            <a:ext cx="2700748" cy="5393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900" b="1">
                <a:solidFill>
                  <a:schemeClr val="accent3"/>
                </a:solidFill>
                <a:latin typeface="Raleway" pitchFamily="2" charset="0"/>
                <a:ea typeface="Lato regular" panose="020F0502020204030203" pitchFamily="34" charset="0"/>
                <a:cs typeface="Lato regular" panose="020F0502020204030203" pitchFamily="34" charset="0"/>
              </a:rPr>
              <a:t>Ontwikkeling personeelstekort volgens regioplan </a:t>
            </a:r>
            <a:r>
              <a:rPr lang="nl-NL" sz="900">
                <a:solidFill>
                  <a:schemeClr val="tx1"/>
                </a:solidFill>
                <a:latin typeface="Lato regular" panose="020F0502020204030203" pitchFamily="34" charset="0"/>
                <a:ea typeface="Lato regular" panose="020F0502020204030203" pitchFamily="34" charset="0"/>
                <a:cs typeface="Lato regular" panose="020F0502020204030203" pitchFamily="34" charset="0"/>
              </a:rPr>
              <a:t>oplopend naar 2.200 personen (~1.470 fte) in 2032</a:t>
            </a:r>
          </a:p>
        </p:txBody>
      </p:sp>
      <p:sp>
        <p:nvSpPr>
          <p:cNvPr id="19" name="Rectangle 18">
            <a:extLst>
              <a:ext uri="{FF2B5EF4-FFF2-40B4-BE49-F238E27FC236}">
                <a16:creationId xmlns:a16="http://schemas.microsoft.com/office/drawing/2014/main" id="{0F341157-1285-2257-9B81-F0A1C705C175}"/>
              </a:ext>
            </a:extLst>
          </p:cNvPr>
          <p:cNvSpPr/>
          <p:nvPr/>
        </p:nvSpPr>
        <p:spPr>
          <a:xfrm>
            <a:off x="8720445" y="3435394"/>
            <a:ext cx="2652608" cy="5393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900" b="1">
                <a:solidFill>
                  <a:schemeClr val="tx2"/>
                </a:solidFill>
                <a:latin typeface="Raleway" pitchFamily="2" charset="0"/>
                <a:ea typeface="Lato regular" panose="020F0502020204030203" pitchFamily="34" charset="0"/>
                <a:cs typeface="Lato regular" panose="020F0502020204030203" pitchFamily="34" charset="0"/>
              </a:rPr>
              <a:t>Doelstelling uit regioplan </a:t>
            </a:r>
            <a:r>
              <a:rPr lang="nl-NL" sz="900">
                <a:solidFill>
                  <a:schemeClr val="tx1"/>
                </a:solidFill>
                <a:latin typeface="Lato regular" panose="020F0502020204030203" pitchFamily="34" charset="0"/>
                <a:ea typeface="Lato regular" panose="020F0502020204030203" pitchFamily="34" charset="0"/>
                <a:cs typeface="Lato regular" panose="020F0502020204030203" pitchFamily="34" charset="0"/>
              </a:rPr>
              <a:t>om personeelstekort met 536 fte terug te dringen door realisatie van het transformatieplan in 2032 (800 personen)</a:t>
            </a:r>
          </a:p>
        </p:txBody>
      </p:sp>
      <p:sp>
        <p:nvSpPr>
          <p:cNvPr id="20" name="Rectangle 19">
            <a:extLst>
              <a:ext uri="{FF2B5EF4-FFF2-40B4-BE49-F238E27FC236}">
                <a16:creationId xmlns:a16="http://schemas.microsoft.com/office/drawing/2014/main" id="{C0D80742-A088-8A7B-FBEF-23C78802E541}"/>
              </a:ext>
            </a:extLst>
          </p:cNvPr>
          <p:cNvSpPr/>
          <p:nvPr/>
        </p:nvSpPr>
        <p:spPr>
          <a:xfrm>
            <a:off x="8720445" y="4014966"/>
            <a:ext cx="2652608" cy="5393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900" b="1">
                <a:solidFill>
                  <a:schemeClr val="accent2">
                    <a:lumMod val="60000"/>
                    <a:lumOff val="40000"/>
                  </a:schemeClr>
                </a:solidFill>
                <a:latin typeface="Raleway" pitchFamily="2" charset="0"/>
                <a:ea typeface="Lato regular" panose="020F0502020204030203" pitchFamily="34" charset="0"/>
                <a:cs typeface="Lato regular" panose="020F0502020204030203" pitchFamily="34" charset="0"/>
              </a:rPr>
              <a:t>Cumulatieve impact </a:t>
            </a:r>
            <a:r>
              <a:rPr lang="nl-NL" sz="900">
                <a:solidFill>
                  <a:schemeClr val="tx1"/>
                </a:solidFill>
                <a:latin typeface="Lato regular" panose="020F0502020204030203" pitchFamily="34" charset="0"/>
                <a:ea typeface="Lato regular" panose="020F0502020204030203" pitchFamily="34" charset="0"/>
                <a:cs typeface="Lato regular" panose="020F0502020204030203" pitchFamily="34" charset="0"/>
              </a:rPr>
              <a:t>van transformatieplan Gedeelde Zorg op zorgruimte </a:t>
            </a:r>
            <a:r>
              <a:rPr lang="nl-NL" sz="900" i="1">
                <a:solidFill>
                  <a:schemeClr val="tx1"/>
                </a:solidFill>
                <a:latin typeface="Lato regular" panose="020F0502020204030203" pitchFamily="34" charset="0"/>
                <a:ea typeface="Lato regular" panose="020F0502020204030203" pitchFamily="34" charset="0"/>
                <a:cs typeface="Lato regular" panose="020F0502020204030203" pitchFamily="34" charset="0"/>
              </a:rPr>
              <a:t>door verhoogde instroom en verminderde uitstroom personeel</a:t>
            </a:r>
          </a:p>
        </p:txBody>
      </p:sp>
      <p:sp>
        <p:nvSpPr>
          <p:cNvPr id="22" name="Rectangle 21">
            <a:extLst>
              <a:ext uri="{FF2B5EF4-FFF2-40B4-BE49-F238E27FC236}">
                <a16:creationId xmlns:a16="http://schemas.microsoft.com/office/drawing/2014/main" id="{94AE5F15-BA3C-4161-668D-893322AB2F23}"/>
              </a:ext>
            </a:extLst>
          </p:cNvPr>
          <p:cNvSpPr/>
          <p:nvPr/>
        </p:nvSpPr>
        <p:spPr>
          <a:xfrm>
            <a:off x="8720445" y="4571346"/>
            <a:ext cx="2652608" cy="5393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900" b="1">
                <a:solidFill>
                  <a:schemeClr val="accent1">
                    <a:lumMod val="60000"/>
                    <a:lumOff val="40000"/>
                  </a:schemeClr>
                </a:solidFill>
                <a:latin typeface="Raleway" pitchFamily="2" charset="0"/>
                <a:ea typeface="Lato regular" panose="020F0502020204030203" pitchFamily="34" charset="0"/>
                <a:cs typeface="Lato regular" panose="020F0502020204030203" pitchFamily="34" charset="0"/>
              </a:rPr>
              <a:t>Jaarlijkse impact</a:t>
            </a:r>
            <a:r>
              <a:rPr lang="nl-NL" sz="900" b="1" baseline="30000">
                <a:solidFill>
                  <a:schemeClr val="accent1">
                    <a:lumMod val="60000"/>
                    <a:lumOff val="40000"/>
                  </a:schemeClr>
                </a:solidFill>
                <a:latin typeface="Raleway" pitchFamily="2" charset="0"/>
                <a:ea typeface="Lato regular" panose="020F0502020204030203" pitchFamily="34" charset="0"/>
                <a:cs typeface="Lato regular" panose="020F0502020204030203" pitchFamily="34" charset="0"/>
              </a:rPr>
              <a:t>1</a:t>
            </a:r>
            <a:r>
              <a:rPr lang="nl-NL" sz="900" b="1">
                <a:solidFill>
                  <a:schemeClr val="accent1">
                    <a:lumMod val="60000"/>
                    <a:lumOff val="40000"/>
                  </a:schemeClr>
                </a:solidFill>
                <a:latin typeface="Raleway" pitchFamily="2" charset="0"/>
                <a:ea typeface="Lato regular" panose="020F0502020204030203" pitchFamily="34" charset="0"/>
                <a:cs typeface="Lato regular" panose="020F0502020204030203" pitchFamily="34" charset="0"/>
              </a:rPr>
              <a:t> </a:t>
            </a:r>
            <a:r>
              <a:rPr lang="nl-NL" sz="900">
                <a:solidFill>
                  <a:schemeClr val="tx1"/>
                </a:solidFill>
                <a:latin typeface="Lato regular" panose="020F0502020204030203" pitchFamily="34" charset="0"/>
                <a:ea typeface="Lato regular" panose="020F0502020204030203" pitchFamily="34" charset="0"/>
                <a:cs typeface="Lato regular" panose="020F0502020204030203" pitchFamily="34" charset="0"/>
              </a:rPr>
              <a:t>transformatieplan</a:t>
            </a:r>
            <a:r>
              <a:rPr lang="nl-NL" sz="900" b="1">
                <a:solidFill>
                  <a:schemeClr val="accent1">
                    <a:lumMod val="60000"/>
                    <a:lumOff val="40000"/>
                  </a:schemeClr>
                </a:solidFill>
                <a:latin typeface="Raleway" pitchFamily="2" charset="0"/>
                <a:ea typeface="Lato regular" panose="020F0502020204030203" pitchFamily="34" charset="0"/>
                <a:cs typeface="Lato regular" panose="020F0502020204030203" pitchFamily="34" charset="0"/>
              </a:rPr>
              <a:t> </a:t>
            </a:r>
            <a:r>
              <a:rPr lang="nl-NL" sz="900">
                <a:solidFill>
                  <a:schemeClr val="tx1"/>
                </a:solidFill>
                <a:latin typeface="Lato regular" panose="020F0502020204030203" pitchFamily="34" charset="0"/>
                <a:ea typeface="Lato regular" panose="020F0502020204030203" pitchFamily="34" charset="0"/>
                <a:cs typeface="Lato regular" panose="020F0502020204030203" pitchFamily="34" charset="0"/>
              </a:rPr>
              <a:t>Gedeelde Zorg door gecreëerde zorgruimte </a:t>
            </a:r>
            <a:r>
              <a:rPr lang="nl-NL" sz="900" i="1">
                <a:solidFill>
                  <a:schemeClr val="tx1"/>
                </a:solidFill>
                <a:latin typeface="Lato regular" panose="020F0502020204030203" pitchFamily="34" charset="0"/>
                <a:ea typeface="Lato regular" panose="020F0502020204030203" pitchFamily="34" charset="0"/>
                <a:cs typeface="Lato regular" panose="020F0502020204030203" pitchFamily="34" charset="0"/>
              </a:rPr>
              <a:t>van huidig personeel</a:t>
            </a:r>
          </a:p>
        </p:txBody>
      </p:sp>
      <p:sp>
        <p:nvSpPr>
          <p:cNvPr id="23" name="Isosceles Triangle 22">
            <a:extLst>
              <a:ext uri="{FF2B5EF4-FFF2-40B4-BE49-F238E27FC236}">
                <a16:creationId xmlns:a16="http://schemas.microsoft.com/office/drawing/2014/main" id="{282ECBEA-AF75-D41C-6C33-D7DDF90030F5}"/>
              </a:ext>
            </a:extLst>
          </p:cNvPr>
          <p:cNvSpPr/>
          <p:nvPr/>
        </p:nvSpPr>
        <p:spPr>
          <a:xfrm rot="16200000">
            <a:off x="8501890" y="2282735"/>
            <a:ext cx="206060" cy="134769"/>
          </a:xfrm>
          <a:prstGeom prs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Isosceles Triangle 26">
            <a:extLst>
              <a:ext uri="{FF2B5EF4-FFF2-40B4-BE49-F238E27FC236}">
                <a16:creationId xmlns:a16="http://schemas.microsoft.com/office/drawing/2014/main" id="{9C5263EE-8448-6E81-35D0-8533F7A44625}"/>
              </a:ext>
            </a:extLst>
          </p:cNvPr>
          <p:cNvSpPr/>
          <p:nvPr/>
        </p:nvSpPr>
        <p:spPr>
          <a:xfrm rot="16200000">
            <a:off x="8550030" y="3637703"/>
            <a:ext cx="206060" cy="134769"/>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Isosceles Triangle 28">
            <a:extLst>
              <a:ext uri="{FF2B5EF4-FFF2-40B4-BE49-F238E27FC236}">
                <a16:creationId xmlns:a16="http://schemas.microsoft.com/office/drawing/2014/main" id="{8C6C4437-CB1A-0B1B-5187-C8D5F9C185DA}"/>
              </a:ext>
            </a:extLst>
          </p:cNvPr>
          <p:cNvSpPr/>
          <p:nvPr/>
        </p:nvSpPr>
        <p:spPr>
          <a:xfrm rot="16200000">
            <a:off x="8550030" y="4217275"/>
            <a:ext cx="206060" cy="134769"/>
          </a:xfrm>
          <a:prstGeom prst="triangl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60000"/>
                  <a:lumOff val="40000"/>
                </a:schemeClr>
              </a:solidFill>
            </a:endParaRPr>
          </a:p>
        </p:txBody>
      </p:sp>
      <p:sp>
        <p:nvSpPr>
          <p:cNvPr id="30" name="Isosceles Triangle 29">
            <a:extLst>
              <a:ext uri="{FF2B5EF4-FFF2-40B4-BE49-F238E27FC236}">
                <a16:creationId xmlns:a16="http://schemas.microsoft.com/office/drawing/2014/main" id="{422A89A9-78BD-7BAF-E1A6-BBD9E752EEA5}"/>
              </a:ext>
            </a:extLst>
          </p:cNvPr>
          <p:cNvSpPr/>
          <p:nvPr/>
        </p:nvSpPr>
        <p:spPr>
          <a:xfrm rot="16200000">
            <a:off x="8550031" y="4792445"/>
            <a:ext cx="206060" cy="134769"/>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2">
                  <a:lumMod val="60000"/>
                  <a:lumOff val="40000"/>
                </a:schemeClr>
              </a:solidFill>
            </a:endParaRPr>
          </a:p>
        </p:txBody>
      </p:sp>
      <p:sp>
        <p:nvSpPr>
          <p:cNvPr id="15" name="Rectangle 14">
            <a:hlinkClick r:id="rId7" action="ppaction://hlinksldjump"/>
            <a:extLst>
              <a:ext uri="{FF2B5EF4-FFF2-40B4-BE49-F238E27FC236}">
                <a16:creationId xmlns:a16="http://schemas.microsoft.com/office/drawing/2014/main" id="{4BD27466-FEE7-6507-E6EF-8360FDB99BD7}"/>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hlinkClick r:id="rId8" action="ppaction://hlinksldjump"/>
            <a:extLst>
              <a:ext uri="{FF2B5EF4-FFF2-40B4-BE49-F238E27FC236}">
                <a16:creationId xmlns:a16="http://schemas.microsoft.com/office/drawing/2014/main" id="{2E9FCD5F-9001-96FA-60F1-5AD994224EE6}"/>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a:hlinkClick r:id="rId9" action="ppaction://hlinksldjump"/>
            <a:extLst>
              <a:ext uri="{FF2B5EF4-FFF2-40B4-BE49-F238E27FC236}">
                <a16:creationId xmlns:a16="http://schemas.microsoft.com/office/drawing/2014/main" id="{98BF9F55-83E6-5E51-D334-D2E168F1AC38}"/>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a:hlinkClick r:id="rId10" action="ppaction://hlinksldjump"/>
            <a:extLst>
              <a:ext uri="{FF2B5EF4-FFF2-40B4-BE49-F238E27FC236}">
                <a16:creationId xmlns:a16="http://schemas.microsoft.com/office/drawing/2014/main" id="{3D3D59A1-E17D-E8A4-3AA3-7AA752AA71D9}"/>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a:hlinkClick r:id="rId11" action="ppaction://hlinksldjump"/>
            <a:extLst>
              <a:ext uri="{FF2B5EF4-FFF2-40B4-BE49-F238E27FC236}">
                <a16:creationId xmlns:a16="http://schemas.microsoft.com/office/drawing/2014/main" id="{02A13999-8A5D-500B-58B0-D7F839574935}"/>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hlinkClick r:id="rId12" action="ppaction://hlinksldjump"/>
            <a:extLst>
              <a:ext uri="{FF2B5EF4-FFF2-40B4-BE49-F238E27FC236}">
                <a16:creationId xmlns:a16="http://schemas.microsoft.com/office/drawing/2014/main" id="{87D7F5EE-9B65-ABA1-F854-90F6F96DC5AB}"/>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a:hlinkClick r:id="rId13" action="ppaction://hlinksldjump"/>
            <a:extLst>
              <a:ext uri="{FF2B5EF4-FFF2-40B4-BE49-F238E27FC236}">
                <a16:creationId xmlns:a16="http://schemas.microsoft.com/office/drawing/2014/main" id="{658B86ED-E539-4769-19F6-9354254B6D82}"/>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tangle 32">
            <a:hlinkClick r:id="rId14" action="ppaction://hlinksldjump"/>
            <a:extLst>
              <a:ext uri="{FF2B5EF4-FFF2-40B4-BE49-F238E27FC236}">
                <a16:creationId xmlns:a16="http://schemas.microsoft.com/office/drawing/2014/main" id="{C6A65492-0E08-F12B-B2A4-0993ADA80C25}"/>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tangle 33">
            <a:hlinkClick r:id="rId15" action="ppaction://hlinksldjump"/>
            <a:extLst>
              <a:ext uri="{FF2B5EF4-FFF2-40B4-BE49-F238E27FC236}">
                <a16:creationId xmlns:a16="http://schemas.microsoft.com/office/drawing/2014/main" id="{1C151B57-E2E1-DCA1-45A7-13A40BCDB49A}"/>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hlinkClick r:id="rId14" action="ppaction://hlinksldjump"/>
            <a:extLst>
              <a:ext uri="{FF2B5EF4-FFF2-40B4-BE49-F238E27FC236}">
                <a16:creationId xmlns:a16="http://schemas.microsoft.com/office/drawing/2014/main" id="{2D64EC45-65E8-0E6F-8F01-C2EEE5EFEC08}"/>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5398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33134-8228-9812-E0EA-3AC2F1C84269}"/>
              </a:ext>
            </a:extLst>
          </p:cNvPr>
          <p:cNvSpPr>
            <a:spLocks noGrp="1"/>
          </p:cNvSpPr>
          <p:nvPr>
            <p:ph type="title"/>
          </p:nvPr>
        </p:nvSpPr>
        <p:spPr>
          <a:xfrm>
            <a:off x="1722605" y="695825"/>
            <a:ext cx="7899400" cy="461963"/>
          </a:xfrm>
        </p:spPr>
        <p:txBody>
          <a:bodyPr>
            <a:normAutofit/>
          </a:bodyPr>
          <a:lstStyle/>
          <a:p>
            <a:r>
              <a:rPr lang="nl-NL" sz="2700">
                <a:latin typeface="Raleway"/>
              </a:rPr>
              <a:t>Resultaten</a:t>
            </a:r>
            <a:endParaRPr lang="en-US"/>
          </a:p>
        </p:txBody>
      </p:sp>
      <p:sp>
        <p:nvSpPr>
          <p:cNvPr id="2" name="Rectangle 1">
            <a:extLst>
              <a:ext uri="{FF2B5EF4-FFF2-40B4-BE49-F238E27FC236}">
                <a16:creationId xmlns:a16="http://schemas.microsoft.com/office/drawing/2014/main" id="{42CD5F9E-5103-44F5-469B-2FDAF3B59EF4}"/>
              </a:ext>
            </a:extLst>
          </p:cNvPr>
          <p:cNvSpPr/>
          <p:nvPr/>
        </p:nvSpPr>
        <p:spPr>
          <a:xfrm>
            <a:off x="869360" y="1453246"/>
            <a:ext cx="10453280" cy="825087"/>
          </a:xfrm>
          <a:prstGeom prst="rect">
            <a:avLst/>
          </a:prstGeom>
        </p:spPr>
        <p:txBody>
          <a:bodyPr wrap="square" lIns="0" tIns="0" rIns="0" bIns="0" numCol="1" spcCol="144000" anchor="t">
            <a:noAutofit/>
          </a:bodyPr>
          <a:lstStyle>
            <a:defPPr>
              <a:defRPr lang="en-US"/>
            </a:defPPr>
            <a:lvl1pPr marL="0" algn="l" defTabSz="1042782" rtl="0" eaLnBrk="1" latinLnBrk="0" hangingPunct="1">
              <a:defRPr sz="2053" kern="1200">
                <a:solidFill>
                  <a:schemeClr val="tx1"/>
                </a:solidFill>
                <a:latin typeface="+mn-lt"/>
                <a:ea typeface="+mn-ea"/>
                <a:cs typeface="+mn-cs"/>
              </a:defRPr>
            </a:lvl1pPr>
            <a:lvl2pPr marL="521391" algn="l" defTabSz="1042782" rtl="0" eaLnBrk="1" latinLnBrk="0" hangingPunct="1">
              <a:defRPr sz="2053" kern="1200">
                <a:solidFill>
                  <a:schemeClr val="tx1"/>
                </a:solidFill>
                <a:latin typeface="+mn-lt"/>
                <a:ea typeface="+mn-ea"/>
                <a:cs typeface="+mn-cs"/>
              </a:defRPr>
            </a:lvl2pPr>
            <a:lvl3pPr marL="1042782" algn="l" defTabSz="1042782" rtl="0" eaLnBrk="1" latinLnBrk="0" hangingPunct="1">
              <a:defRPr sz="2053" kern="1200">
                <a:solidFill>
                  <a:schemeClr val="tx1"/>
                </a:solidFill>
                <a:latin typeface="+mn-lt"/>
                <a:ea typeface="+mn-ea"/>
                <a:cs typeface="+mn-cs"/>
              </a:defRPr>
            </a:lvl3pPr>
            <a:lvl4pPr marL="1564173" algn="l" defTabSz="1042782" rtl="0" eaLnBrk="1" latinLnBrk="0" hangingPunct="1">
              <a:defRPr sz="2053" kern="1200">
                <a:solidFill>
                  <a:schemeClr val="tx1"/>
                </a:solidFill>
                <a:latin typeface="+mn-lt"/>
                <a:ea typeface="+mn-ea"/>
                <a:cs typeface="+mn-cs"/>
              </a:defRPr>
            </a:lvl4pPr>
            <a:lvl5pPr marL="2085564" algn="l" defTabSz="1042782" rtl="0" eaLnBrk="1" latinLnBrk="0" hangingPunct="1">
              <a:defRPr sz="2053" kern="1200">
                <a:solidFill>
                  <a:schemeClr val="tx1"/>
                </a:solidFill>
                <a:latin typeface="+mn-lt"/>
                <a:ea typeface="+mn-ea"/>
                <a:cs typeface="+mn-cs"/>
              </a:defRPr>
            </a:lvl5pPr>
            <a:lvl6pPr marL="2606954" algn="l" defTabSz="1042782" rtl="0" eaLnBrk="1" latinLnBrk="0" hangingPunct="1">
              <a:defRPr sz="2053" kern="1200">
                <a:solidFill>
                  <a:schemeClr val="tx1"/>
                </a:solidFill>
                <a:latin typeface="+mn-lt"/>
                <a:ea typeface="+mn-ea"/>
                <a:cs typeface="+mn-cs"/>
              </a:defRPr>
            </a:lvl6pPr>
            <a:lvl7pPr marL="3128345" algn="l" defTabSz="1042782" rtl="0" eaLnBrk="1" latinLnBrk="0" hangingPunct="1">
              <a:defRPr sz="2053" kern="1200">
                <a:solidFill>
                  <a:schemeClr val="tx1"/>
                </a:solidFill>
                <a:latin typeface="+mn-lt"/>
                <a:ea typeface="+mn-ea"/>
                <a:cs typeface="+mn-cs"/>
              </a:defRPr>
            </a:lvl7pPr>
            <a:lvl8pPr marL="3649736" algn="l" defTabSz="1042782" rtl="0" eaLnBrk="1" latinLnBrk="0" hangingPunct="1">
              <a:defRPr sz="2053" kern="1200">
                <a:solidFill>
                  <a:schemeClr val="tx1"/>
                </a:solidFill>
                <a:latin typeface="+mn-lt"/>
                <a:ea typeface="+mn-ea"/>
                <a:cs typeface="+mn-cs"/>
              </a:defRPr>
            </a:lvl8pPr>
            <a:lvl9pPr marL="4171127" algn="l" defTabSz="1042782" rtl="0" eaLnBrk="1" latinLnBrk="0" hangingPunct="1">
              <a:defRPr sz="2053" kern="1200">
                <a:solidFill>
                  <a:schemeClr val="tx1"/>
                </a:solidFill>
                <a:latin typeface="+mn-lt"/>
                <a:ea typeface="+mn-ea"/>
                <a:cs typeface="+mn-cs"/>
              </a:defRPr>
            </a:lvl9pPr>
          </a:lstStyle>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r>
              <a:rPr kumimoji="0" lang="nl-NL" sz="1050" b="0" i="0" u="none" strike="noStrike" kern="1200" cap="none" spc="0" normalizeH="0" baseline="0" noProof="0">
                <a:ln>
                  <a:noFill/>
                </a:ln>
                <a:solidFill>
                  <a:srgbClr val="1B1C33"/>
                </a:solidFill>
                <a:effectLst/>
                <a:uLnTx/>
                <a:uFillTx/>
                <a:latin typeface="Lato"/>
                <a:ea typeface="Lato"/>
                <a:cs typeface="Lato"/>
              </a:rPr>
              <a:t>Met het transformatieplan hebben we </a:t>
            </a:r>
            <a:r>
              <a:rPr lang="nl-NL" sz="1050">
                <a:solidFill>
                  <a:srgbClr val="1B1C33"/>
                </a:solidFill>
                <a:latin typeface="Lato"/>
                <a:ea typeface="Lato"/>
                <a:cs typeface="Lato"/>
              </a:rPr>
              <a:t>medio</a:t>
            </a:r>
            <a:r>
              <a:rPr kumimoji="0" lang="nl-NL" sz="1050" b="0" i="0" u="none" strike="noStrike" kern="1200" cap="none" spc="0" normalizeH="0" baseline="0" noProof="0">
                <a:ln>
                  <a:noFill/>
                </a:ln>
                <a:solidFill>
                  <a:srgbClr val="1B1C33"/>
                </a:solidFill>
                <a:effectLst/>
                <a:uLnTx/>
                <a:uFillTx/>
                <a:latin typeface="Lato"/>
                <a:ea typeface="Lato"/>
                <a:cs typeface="Lato"/>
              </a:rPr>
              <a:t> 2030 (t.o.v. 2023) de volgende resultaten behaald: </a:t>
            </a:r>
            <a:endParaRPr kumimoji="0" lang="nl-NL" sz="1050" b="0" i="1" u="none" strike="noStrike" kern="1200" cap="none" spc="0" normalizeH="0" baseline="0" noProof="0">
              <a:ln>
                <a:noFill/>
              </a:ln>
              <a:solidFill>
                <a:srgbClr val="1B1C33"/>
              </a:solidFill>
              <a:effectLst/>
              <a:uLnTx/>
              <a:uFillTx/>
              <a:latin typeface="Lato"/>
              <a:ea typeface="Lato"/>
              <a:cs typeface="Lato"/>
            </a:endParaRPr>
          </a:p>
        </p:txBody>
      </p:sp>
      <p:sp>
        <p:nvSpPr>
          <p:cNvPr id="5" name="Rectangle: Diagonal Corners Rounded 4">
            <a:extLst>
              <a:ext uri="{FF2B5EF4-FFF2-40B4-BE49-F238E27FC236}">
                <a16:creationId xmlns:a16="http://schemas.microsoft.com/office/drawing/2014/main" id="{208DBBCB-56E2-2205-5BAE-AB4A0E7E0727}"/>
              </a:ext>
            </a:extLst>
          </p:cNvPr>
          <p:cNvSpPr/>
          <p:nvPr/>
        </p:nvSpPr>
        <p:spPr>
          <a:xfrm>
            <a:off x="3726859" y="2891095"/>
            <a:ext cx="7727721" cy="1109097"/>
          </a:xfrm>
          <a:prstGeom prst="round2DiagRect">
            <a:avLst/>
          </a:prstGeom>
          <a:no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900" b="0" i="0" u="none" strike="noStrike" kern="1200" cap="none" spc="0" normalizeH="0" baseline="0" noProof="0">
                <a:ln>
                  <a:noFill/>
                </a:ln>
                <a:solidFill>
                  <a:prstClr val="black"/>
                </a:solidFill>
                <a:effectLst/>
                <a:uLnTx/>
                <a:uFillTx/>
                <a:latin typeface="Lato"/>
                <a:ea typeface="Lato"/>
                <a:cs typeface="Lato"/>
              </a:rPr>
              <a:t>Het gemiddelde </a:t>
            </a:r>
            <a:r>
              <a:rPr kumimoji="0" lang="nl-NL" sz="900" b="1" i="0" u="none" strike="noStrike" kern="1200" cap="none" spc="0" normalizeH="0" baseline="0" noProof="0">
                <a:ln>
                  <a:noFill/>
                </a:ln>
                <a:solidFill>
                  <a:prstClr val="black"/>
                </a:solidFill>
                <a:effectLst/>
                <a:uLnTx/>
                <a:uFillTx/>
                <a:latin typeface="Lato Bold"/>
                <a:ea typeface="Lato Bold"/>
                <a:cs typeface="Lato Bold"/>
              </a:rPr>
              <a:t>zorggebruik</a:t>
            </a:r>
            <a:r>
              <a:rPr kumimoji="0" lang="nl-NL" sz="900" b="0" i="0" u="none" strike="noStrike" kern="1200" cap="none" spc="0" normalizeH="0" baseline="0" noProof="0">
                <a:ln>
                  <a:noFill/>
                </a:ln>
                <a:solidFill>
                  <a:prstClr val="black"/>
                </a:solidFill>
                <a:effectLst/>
                <a:uLnTx/>
                <a:uFillTx/>
                <a:latin typeface="Lato"/>
                <a:ea typeface="Lato"/>
                <a:cs typeface="Lato"/>
              </a:rPr>
              <a:t> per inwoner is </a:t>
            </a:r>
            <a:r>
              <a:rPr kumimoji="0" lang="nl-NL" sz="900" b="1" i="0" u="none" strike="noStrike" kern="1200" cap="none" spc="0" normalizeH="0" baseline="0" noProof="0">
                <a:ln>
                  <a:noFill/>
                </a:ln>
                <a:solidFill>
                  <a:prstClr val="black"/>
                </a:solidFill>
                <a:effectLst/>
                <a:uLnTx/>
                <a:uFillTx/>
                <a:latin typeface="Lato Bold"/>
                <a:ea typeface="Lato Bold"/>
                <a:cs typeface="Lato Bold"/>
              </a:rPr>
              <a:t>afgenomen</a:t>
            </a:r>
            <a:r>
              <a:rPr kumimoji="0" lang="nl-NL" sz="900" b="0" i="0" u="none" strike="noStrike" kern="1200" cap="none" spc="0" normalizeH="0" baseline="0" noProof="0">
                <a:ln>
                  <a:noFill/>
                </a:ln>
                <a:solidFill>
                  <a:prstClr val="black"/>
                </a:solidFill>
                <a:effectLst/>
                <a:uLnTx/>
                <a:uFillTx/>
                <a:latin typeface="Lato"/>
                <a:ea typeface="Lato"/>
                <a:cs typeface="Lato"/>
              </a:rPr>
              <a:t>. Instroom wordt waar mogelijk </a:t>
            </a:r>
            <a:r>
              <a:rPr kumimoji="0" lang="nl-NL" sz="900" b="1" i="0" u="none" strike="noStrike" kern="1200" cap="none" spc="0" normalizeH="0" baseline="0" noProof="0">
                <a:ln>
                  <a:noFill/>
                </a:ln>
                <a:solidFill>
                  <a:prstClr val="black"/>
                </a:solidFill>
                <a:effectLst/>
                <a:uLnTx/>
                <a:uFillTx/>
                <a:latin typeface="Lato Bold"/>
                <a:ea typeface="Lato Bold"/>
                <a:cs typeface="Lato Bold"/>
              </a:rPr>
              <a:t>voorkomen</a:t>
            </a:r>
            <a:r>
              <a:rPr kumimoji="0" lang="nl-NL" sz="900" b="1" i="0" u="none" strike="noStrike" kern="1200" cap="none" spc="0" normalizeH="0" baseline="0" noProof="0">
                <a:ln>
                  <a:noFill/>
                </a:ln>
                <a:solidFill>
                  <a:prstClr val="black"/>
                </a:solidFill>
                <a:effectLst/>
                <a:uLnTx/>
                <a:uFillTx/>
                <a:latin typeface="Lato"/>
                <a:ea typeface="Lato"/>
                <a:cs typeface="Lato"/>
              </a:rPr>
              <a:t>.</a:t>
            </a:r>
            <a:endParaRPr kumimoji="0" lang="nl-NL" sz="900" b="0" i="0" u="none" strike="noStrike" kern="1200" cap="none" spc="0" normalizeH="0" baseline="0" noProof="0">
              <a:ln>
                <a:noFill/>
              </a:ln>
              <a:solidFill>
                <a:prstClr val="black"/>
              </a:solidFill>
              <a:effectLst/>
              <a:uLnTx/>
              <a:uFillTx/>
              <a:latin typeface="Lato"/>
              <a:ea typeface="Lato"/>
              <a:cs typeface="Lato"/>
            </a:endParaRPr>
          </a:p>
          <a:p>
            <a:pPr marL="171450" indent="-171450">
              <a:buFont typeface="Arial" panose="020B0604020202020204" pitchFamily="34" charset="0"/>
              <a:buChar char="•"/>
              <a:defRPr/>
            </a:pPr>
            <a:r>
              <a:rPr kumimoji="0" lang="nl-NL" sz="900" b="0" i="0" u="none" strike="noStrike" kern="1200" cap="none" spc="0" normalizeH="0" baseline="0" noProof="0">
                <a:ln>
                  <a:noFill/>
                </a:ln>
                <a:solidFill>
                  <a:prstClr val="black"/>
                </a:solidFill>
                <a:effectLst/>
                <a:uLnTx/>
                <a:uFillTx/>
                <a:latin typeface="Lato"/>
                <a:ea typeface="Lato"/>
                <a:cs typeface="Lato"/>
              </a:rPr>
              <a:t>Schaarse capaciteit in zorg en welzijn wordt zo </a:t>
            </a:r>
            <a:r>
              <a:rPr kumimoji="0" lang="nl-NL" sz="900" b="1" i="0" u="none" strike="noStrike" kern="1200" cap="none" spc="0" normalizeH="0" baseline="0" noProof="0">
                <a:ln>
                  <a:noFill/>
                </a:ln>
                <a:solidFill>
                  <a:prstClr val="black"/>
                </a:solidFill>
                <a:effectLst/>
                <a:uLnTx/>
                <a:uFillTx/>
                <a:latin typeface="Lato Bold"/>
                <a:ea typeface="Lato Bold"/>
                <a:cs typeface="Lato Bold"/>
              </a:rPr>
              <a:t>effectief</a:t>
            </a:r>
            <a:r>
              <a:rPr kumimoji="0" lang="nl-NL" sz="900" b="0" i="0" u="none" strike="noStrike" kern="1200" cap="none" spc="0" normalizeH="0" baseline="0" noProof="0">
                <a:ln>
                  <a:noFill/>
                </a:ln>
                <a:solidFill>
                  <a:prstClr val="black"/>
                </a:solidFill>
                <a:effectLst/>
                <a:uLnTx/>
                <a:uFillTx/>
                <a:latin typeface="Lato"/>
                <a:ea typeface="Lato"/>
                <a:cs typeface="Lato"/>
              </a:rPr>
              <a:t> mogelijk ingezet. Hiervoor zetten we o.a. in op (bewezen) digitale innovaties</a:t>
            </a:r>
            <a:r>
              <a:rPr lang="nl-NL" sz="900">
                <a:solidFill>
                  <a:prstClr val="black"/>
                </a:solidFill>
                <a:latin typeface="Lato"/>
                <a:ea typeface="Lato"/>
                <a:cs typeface="Lato"/>
              </a:rPr>
              <a:t>. Ketenpartners</a:t>
            </a:r>
            <a:r>
              <a:rPr kumimoji="0" lang="nl-NL" sz="900" b="0" i="0" u="none" strike="noStrike" kern="1200" cap="none" spc="0" normalizeH="0" baseline="0" noProof="0">
                <a:ln>
                  <a:noFill/>
                </a:ln>
                <a:solidFill>
                  <a:prstClr val="black"/>
                </a:solidFill>
                <a:effectLst/>
                <a:uLnTx/>
                <a:uFillTx/>
                <a:latin typeface="Lato"/>
                <a:ea typeface="Lato"/>
                <a:cs typeface="Lato"/>
              </a:rPr>
              <a:t> </a:t>
            </a:r>
            <a:r>
              <a:rPr lang="nl-NL" sz="900">
                <a:solidFill>
                  <a:prstClr val="black"/>
                </a:solidFill>
                <a:latin typeface="Lato"/>
                <a:ea typeface="Lato"/>
                <a:cs typeface="Lato"/>
              </a:rPr>
              <a:t>zetten elkaar</a:t>
            </a:r>
            <a:r>
              <a:rPr kumimoji="0" lang="nl-NL" sz="900" b="0" i="0" u="none" strike="noStrike" kern="1200" cap="none" spc="0" normalizeH="0" baseline="0" noProof="0">
                <a:ln>
                  <a:noFill/>
                </a:ln>
                <a:solidFill>
                  <a:prstClr val="black"/>
                </a:solidFill>
                <a:effectLst/>
                <a:uLnTx/>
                <a:uFillTx/>
                <a:latin typeface="Lato"/>
                <a:ea typeface="Lato"/>
                <a:cs typeface="Lato"/>
              </a:rPr>
              <a:t>, waar passend, in.</a:t>
            </a:r>
            <a:endParaRPr kumimoji="0" lang="nl-NL" sz="9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900" b="0" i="0" u="none" strike="noStrike" kern="1200" cap="none" spc="0" normalizeH="0" baseline="0" noProof="0">
                <a:ln>
                  <a:noFill/>
                </a:ln>
                <a:solidFill>
                  <a:prstClr val="black"/>
                </a:solidFill>
                <a:effectLst/>
                <a:uLnTx/>
                <a:uFillTx/>
                <a:latin typeface="Lato"/>
                <a:ea typeface="Lato"/>
                <a:cs typeface="Lato"/>
              </a:rPr>
              <a:t>Beschikbare </a:t>
            </a:r>
            <a:r>
              <a:rPr kumimoji="0" lang="nl-NL" sz="900" b="1" i="0" u="none" strike="noStrike" kern="1200" cap="none" spc="0" normalizeH="0" baseline="0" noProof="0">
                <a:ln>
                  <a:noFill/>
                </a:ln>
                <a:solidFill>
                  <a:prstClr val="black"/>
                </a:solidFill>
                <a:effectLst/>
                <a:uLnTx/>
                <a:uFillTx/>
                <a:latin typeface="Lato Bold"/>
                <a:ea typeface="Lato Bold"/>
                <a:cs typeface="Lato Bold"/>
              </a:rPr>
              <a:t>capaciteit</a:t>
            </a:r>
            <a:r>
              <a:rPr kumimoji="0" lang="nl-NL" sz="900" b="0" i="0" u="none" strike="noStrike" kern="1200" cap="none" spc="0" normalizeH="0" baseline="0" noProof="0">
                <a:ln>
                  <a:noFill/>
                </a:ln>
                <a:solidFill>
                  <a:prstClr val="black"/>
                </a:solidFill>
                <a:effectLst/>
                <a:uLnTx/>
                <a:uFillTx/>
                <a:latin typeface="Lato"/>
                <a:ea typeface="Lato"/>
                <a:cs typeface="Lato"/>
              </a:rPr>
              <a:t> in de keten is </a:t>
            </a:r>
            <a:r>
              <a:rPr kumimoji="0" lang="nl-NL" sz="900" b="1" i="0" u="none" strike="noStrike" kern="1200" cap="none" spc="0" normalizeH="0" baseline="0" noProof="0">
                <a:ln>
                  <a:noFill/>
                </a:ln>
                <a:solidFill>
                  <a:prstClr val="black"/>
                </a:solidFill>
                <a:effectLst/>
                <a:uLnTx/>
                <a:uFillTx/>
                <a:latin typeface="Lato Bold"/>
                <a:ea typeface="Lato Bold"/>
                <a:cs typeface="Lato Bold"/>
              </a:rPr>
              <a:t>inzichtelijk</a:t>
            </a:r>
            <a:r>
              <a:rPr kumimoji="0" lang="nl-NL" sz="900" b="0" i="0" u="none" strike="noStrike" kern="1200" cap="none" spc="0" normalizeH="0" baseline="0" noProof="0">
                <a:ln>
                  <a:noFill/>
                </a:ln>
                <a:solidFill>
                  <a:prstClr val="black"/>
                </a:solidFill>
                <a:effectLst/>
                <a:uLnTx/>
                <a:uFillTx/>
                <a:latin typeface="Lato"/>
                <a:ea typeface="Lato"/>
                <a:cs typeface="Lato"/>
              </a:rPr>
              <a:t>, zodat hierop geacteerd kan worden.</a:t>
            </a:r>
            <a:endParaRPr lang="nl-NL" sz="900" b="0" i="0" u="none" strike="noStrike" kern="1200" cap="none" spc="0" normalizeH="0" baseline="0" noProof="0">
              <a:ln>
                <a:noFill/>
              </a:ln>
              <a:solidFill>
                <a:prstClr val="black"/>
              </a:solidFill>
              <a:effectLst/>
              <a:uLnTx/>
              <a:uFillTx/>
              <a:latin typeface="Lato"/>
              <a:ea typeface="Lato"/>
              <a:cs typeface="Lato"/>
            </a:endParaRPr>
          </a:p>
          <a:p>
            <a:pPr marL="171450" indent="-171450">
              <a:buFont typeface="Arial" panose="020B0604020202020204" pitchFamily="34" charset="0"/>
              <a:buChar char="•"/>
              <a:defRPr/>
            </a:pPr>
            <a:r>
              <a:rPr kumimoji="0" lang="nl-NL" sz="900" b="0" i="0" u="none" strike="noStrike" kern="1200" cap="none" spc="0" normalizeH="0" baseline="0" noProof="0">
                <a:ln>
                  <a:noFill/>
                </a:ln>
                <a:solidFill>
                  <a:prstClr val="black"/>
                </a:solidFill>
                <a:effectLst/>
                <a:uLnTx/>
                <a:uFillTx/>
                <a:latin typeface="Lato"/>
                <a:ea typeface="Lato"/>
                <a:cs typeface="Lato"/>
              </a:rPr>
              <a:t>Zorg wordt</a:t>
            </a:r>
            <a:r>
              <a:rPr lang="nl-NL" sz="900">
                <a:solidFill>
                  <a:prstClr val="black"/>
                </a:solidFill>
                <a:latin typeface="Lato"/>
                <a:ea typeface="Lato"/>
                <a:cs typeface="Lato"/>
              </a:rPr>
              <a:t> wanneer mogelijk </a:t>
            </a:r>
            <a:r>
              <a:rPr kumimoji="0" lang="nl-NL" sz="900" b="1" i="0" u="none" strike="noStrike" kern="1200" cap="none" spc="0" normalizeH="0" baseline="0" noProof="0">
                <a:ln>
                  <a:noFill/>
                </a:ln>
                <a:solidFill>
                  <a:prstClr val="black"/>
                </a:solidFill>
                <a:effectLst/>
                <a:uLnTx/>
                <a:uFillTx/>
                <a:latin typeface="Lato Bold"/>
                <a:ea typeface="Lato Bold"/>
                <a:cs typeface="Lato Bold"/>
              </a:rPr>
              <a:t>verschoven</a:t>
            </a:r>
            <a:r>
              <a:rPr kumimoji="0" lang="nl-NL" sz="900" b="0" i="0" u="none" strike="noStrike" kern="1200" cap="none" spc="0" normalizeH="0" baseline="0" noProof="0">
                <a:ln>
                  <a:noFill/>
                </a:ln>
                <a:solidFill>
                  <a:prstClr val="black"/>
                </a:solidFill>
                <a:effectLst/>
                <a:uLnTx/>
                <a:uFillTx/>
                <a:latin typeface="Lato"/>
                <a:ea typeface="Lato"/>
                <a:cs typeface="Lato"/>
              </a:rPr>
              <a:t> </a:t>
            </a:r>
            <a:r>
              <a:rPr lang="nl-NL" sz="900">
                <a:solidFill>
                  <a:prstClr val="black"/>
                </a:solidFill>
                <a:latin typeface="Lato"/>
                <a:ea typeface="Lato"/>
                <a:cs typeface="Lato"/>
              </a:rPr>
              <a:t>van</a:t>
            </a:r>
            <a:r>
              <a:rPr kumimoji="0" lang="nl-NL" sz="900" b="0" i="0" u="none" strike="noStrike" kern="1200" cap="none" spc="0" normalizeH="0" baseline="0" noProof="0">
                <a:ln>
                  <a:noFill/>
                </a:ln>
                <a:solidFill>
                  <a:prstClr val="black"/>
                </a:solidFill>
                <a:effectLst/>
                <a:uLnTx/>
                <a:uFillTx/>
                <a:latin typeface="Lato"/>
                <a:ea typeface="Lato"/>
                <a:cs typeface="Lato"/>
              </a:rPr>
              <a:t> medisch specialistische zorg naar de </a:t>
            </a:r>
            <a:r>
              <a:rPr kumimoji="0" lang="nl-NL" sz="900" b="0" i="0" u="none" strike="noStrike" kern="1200" cap="none" spc="0" normalizeH="0" baseline="0" noProof="0" err="1">
                <a:ln>
                  <a:noFill/>
                </a:ln>
                <a:solidFill>
                  <a:prstClr val="black"/>
                </a:solidFill>
                <a:effectLst/>
                <a:uLnTx/>
                <a:uFillTx/>
                <a:latin typeface="Lato"/>
                <a:ea typeface="Lato"/>
                <a:cs typeface="Lato"/>
              </a:rPr>
              <a:t>eerstelijn</a:t>
            </a:r>
            <a:r>
              <a:rPr kumimoji="0" lang="nl-NL" sz="900" b="0" i="0" u="none" strike="noStrike" kern="1200" cap="none" spc="0" normalizeH="0" baseline="0" noProof="0">
                <a:ln>
                  <a:noFill/>
                </a:ln>
                <a:solidFill>
                  <a:prstClr val="black"/>
                </a:solidFill>
                <a:effectLst/>
                <a:uLnTx/>
                <a:uFillTx/>
                <a:latin typeface="Lato"/>
                <a:ea typeface="Lato"/>
                <a:cs typeface="Lato"/>
              </a:rPr>
              <a:t>, sociale organisaties of naar (het informele netwerk van) de inwoner.</a:t>
            </a:r>
            <a:endParaRPr lang="nl-NL" sz="900" b="0" i="1" u="none" strike="noStrike" kern="1200" cap="none" spc="0" normalizeH="0" baseline="0" noProof="0">
              <a:ln>
                <a:noFill/>
              </a:ln>
              <a:solidFill>
                <a:prstClr val="black"/>
              </a:solidFill>
              <a:effectLst/>
              <a:uLnTx/>
              <a:uFillTx/>
              <a:latin typeface="Lato"/>
              <a:ea typeface="Lato"/>
              <a:cs typeface="Lato"/>
            </a:endParaRPr>
          </a:p>
        </p:txBody>
      </p:sp>
      <p:sp>
        <p:nvSpPr>
          <p:cNvPr id="3" name="Rectangle: Diagonal Corners Rounded 2">
            <a:extLst>
              <a:ext uri="{FF2B5EF4-FFF2-40B4-BE49-F238E27FC236}">
                <a16:creationId xmlns:a16="http://schemas.microsoft.com/office/drawing/2014/main" id="{A2325553-E3D0-ECFB-5B8D-3AA912182095}"/>
              </a:ext>
            </a:extLst>
          </p:cNvPr>
          <p:cNvSpPr/>
          <p:nvPr/>
        </p:nvSpPr>
        <p:spPr>
          <a:xfrm>
            <a:off x="869360" y="2891095"/>
            <a:ext cx="3105740" cy="1109097"/>
          </a:xfrm>
          <a:prstGeom prst="round2Diag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00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EF582A"/>
                </a:solidFill>
                <a:effectLst/>
                <a:uLnTx/>
                <a:uFillTx/>
                <a:latin typeface="Raleway" pitchFamily="2" charset="0"/>
                <a:ea typeface="+mn-ea"/>
                <a:cs typeface="+mn-cs"/>
              </a:rPr>
              <a:t>We leveren de </a:t>
            </a:r>
            <a:r>
              <a:rPr kumimoji="0" lang="nl-NL" sz="1200" b="1" i="0" u="none" strike="noStrike" kern="1200" cap="none" spc="0" normalizeH="0" baseline="0" noProof="0">
                <a:ln>
                  <a:noFill/>
                </a:ln>
                <a:solidFill>
                  <a:srgbClr val="EF582A">
                    <a:lumMod val="50000"/>
                  </a:srgbClr>
                </a:solidFill>
                <a:effectLst/>
                <a:uLnTx/>
                <a:uFillTx/>
                <a:latin typeface="Raleway" pitchFamily="2" charset="0"/>
                <a:ea typeface="+mn-ea"/>
                <a:cs typeface="+mn-cs"/>
              </a:rPr>
              <a:t>juiste zorg op de juiste plek </a:t>
            </a:r>
            <a:r>
              <a:rPr kumimoji="0" lang="nl-NL" sz="1200" b="1" i="0" u="none" strike="noStrike" kern="1200" cap="none" spc="0" normalizeH="0" baseline="0" noProof="0">
                <a:ln>
                  <a:noFill/>
                </a:ln>
                <a:solidFill>
                  <a:srgbClr val="EF582A"/>
                </a:solidFill>
                <a:effectLst/>
                <a:uLnTx/>
                <a:uFillTx/>
                <a:latin typeface="Raleway" pitchFamily="2" charset="0"/>
                <a:ea typeface="+mn-ea"/>
                <a:cs typeface="+mn-cs"/>
              </a:rPr>
              <a:t>op het juiste moment</a:t>
            </a:r>
          </a:p>
        </p:txBody>
      </p:sp>
      <p:sp>
        <p:nvSpPr>
          <p:cNvPr id="10" name="Rectangle: Diagonal Corners Rounded 9">
            <a:extLst>
              <a:ext uri="{FF2B5EF4-FFF2-40B4-BE49-F238E27FC236}">
                <a16:creationId xmlns:a16="http://schemas.microsoft.com/office/drawing/2014/main" id="{6708EA15-64E0-155F-DE69-286EEB3E6FD8}"/>
              </a:ext>
            </a:extLst>
          </p:cNvPr>
          <p:cNvSpPr/>
          <p:nvPr/>
        </p:nvSpPr>
        <p:spPr>
          <a:xfrm>
            <a:off x="3726859" y="4053560"/>
            <a:ext cx="7727721" cy="1109097"/>
          </a:xfrm>
          <a:prstGeom prst="round2DiagRect">
            <a:avLst/>
          </a:prstGeom>
          <a:no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900" b="0" i="0" u="none" strike="noStrike" kern="1200" cap="none" spc="0" normalizeH="0" baseline="0" noProof="0">
                <a:ln>
                  <a:noFill/>
                </a:ln>
                <a:solidFill>
                  <a:prstClr val="black"/>
                </a:solidFill>
                <a:effectLst/>
                <a:uLnTx/>
                <a:uFillTx/>
                <a:latin typeface="Lato"/>
                <a:ea typeface="Lato"/>
                <a:cs typeface="Lato"/>
              </a:rPr>
              <a:t>Professionals uit het medische en sociale domein kennen elkaars </a:t>
            </a:r>
            <a:r>
              <a:rPr kumimoji="0" lang="nl-NL" sz="900" b="1" i="0" u="none" strike="noStrike" kern="1200" cap="none" spc="0" normalizeH="0" baseline="0" noProof="0">
                <a:ln>
                  <a:noFill/>
                </a:ln>
                <a:solidFill>
                  <a:prstClr val="black"/>
                </a:solidFill>
                <a:effectLst/>
                <a:uLnTx/>
                <a:uFillTx/>
                <a:latin typeface="Lato Bold"/>
                <a:ea typeface="Lato Bold"/>
                <a:cs typeface="Lato Bold"/>
              </a:rPr>
              <a:t>aanbod</a:t>
            </a:r>
            <a:r>
              <a:rPr kumimoji="0" lang="nl-NL" sz="900" b="0" i="0" u="none" strike="noStrike" kern="1200" cap="none" spc="0" normalizeH="0" baseline="0" noProof="0">
                <a:ln>
                  <a:noFill/>
                </a:ln>
                <a:solidFill>
                  <a:prstClr val="black"/>
                </a:solidFill>
                <a:effectLst/>
                <a:uLnTx/>
                <a:uFillTx/>
                <a:latin typeface="Lato"/>
                <a:ea typeface="Lato"/>
                <a:cs typeface="Lato"/>
              </a:rPr>
              <a:t> en werken </a:t>
            </a:r>
            <a:r>
              <a:rPr kumimoji="0" lang="nl-NL" sz="900" b="1" i="0" u="none" strike="noStrike" kern="1200" cap="none" spc="0" normalizeH="0" baseline="0" noProof="0">
                <a:ln>
                  <a:noFill/>
                </a:ln>
                <a:solidFill>
                  <a:prstClr val="black"/>
                </a:solidFill>
                <a:effectLst/>
                <a:uLnTx/>
                <a:uFillTx/>
                <a:latin typeface="Lato Bold"/>
                <a:ea typeface="Lato Bold"/>
                <a:cs typeface="Lato Bold"/>
              </a:rPr>
              <a:t>nauw (integraal) samen</a:t>
            </a:r>
            <a:r>
              <a:rPr lang="nl-NL" sz="900" b="1">
                <a:solidFill>
                  <a:prstClr val="black"/>
                </a:solidFill>
                <a:latin typeface="Lato Bold"/>
                <a:ea typeface="Lato Bold"/>
                <a:cs typeface="Lato Bold"/>
              </a:rPr>
              <a:t>.</a:t>
            </a:r>
            <a:endParaRPr kumimoji="0" lang="nl-NL" sz="900" b="1" i="0" u="none" strike="noStrike" kern="1200" cap="none" spc="0" normalizeH="0" baseline="0" noProof="0">
              <a:ln>
                <a:noFill/>
              </a:ln>
              <a:solidFill>
                <a:prstClr val="black"/>
              </a:solidFill>
              <a:effectLst/>
              <a:uLnTx/>
              <a:uFillTx/>
              <a:latin typeface="Lato Bold"/>
              <a:ea typeface="Lato Bold"/>
              <a:cs typeface="Lato Bold"/>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900" b="0" i="0" u="none" strike="noStrike" kern="1200" cap="none" spc="0" normalizeH="0" baseline="0" noProof="0">
                <a:ln>
                  <a:noFill/>
                </a:ln>
                <a:solidFill>
                  <a:prstClr val="black"/>
                </a:solidFill>
                <a:effectLst/>
                <a:uLnTx/>
                <a:uFillTx/>
                <a:latin typeface="Lato"/>
                <a:ea typeface="Lato"/>
                <a:cs typeface="Lato"/>
              </a:rPr>
              <a:t>De HAP en huisartsen hebben een stevige rol als </a:t>
            </a:r>
            <a:r>
              <a:rPr kumimoji="0" lang="nl-NL" sz="900" b="1" i="0" u="none" strike="noStrike" kern="1200" cap="none" spc="0" normalizeH="0" baseline="0" noProof="0">
                <a:ln>
                  <a:noFill/>
                </a:ln>
                <a:solidFill>
                  <a:prstClr val="black"/>
                </a:solidFill>
                <a:effectLst/>
                <a:uLnTx/>
                <a:uFillTx/>
                <a:latin typeface="Lato Bold"/>
                <a:ea typeface="Lato Bold"/>
                <a:cs typeface="Lato Bold"/>
              </a:rPr>
              <a:t>poortwachter</a:t>
            </a:r>
            <a:r>
              <a:rPr kumimoji="0" lang="nl-NL" sz="900" b="0" i="0" u="none" strike="noStrike" kern="1200" cap="none" spc="0" normalizeH="0" baseline="0" noProof="0">
                <a:ln>
                  <a:noFill/>
                </a:ln>
                <a:solidFill>
                  <a:prstClr val="black"/>
                </a:solidFill>
                <a:effectLst/>
                <a:uLnTx/>
                <a:uFillTx/>
                <a:latin typeface="Lato"/>
                <a:ea typeface="Lato"/>
                <a:cs typeface="Lato"/>
              </a:rPr>
              <a:t> van de acute zorg.</a:t>
            </a:r>
            <a:endParaRPr lang="nl-NL" sz="900" b="0" i="0" u="none" strike="noStrike" kern="1200" cap="none" spc="0" normalizeH="0" baseline="0" noProof="0">
              <a:ln>
                <a:noFill/>
              </a:ln>
              <a:solidFill>
                <a:prstClr val="black"/>
              </a:solidFill>
              <a:effectLst/>
              <a:uLnTx/>
              <a:uFillTx/>
              <a:latin typeface="Lato"/>
              <a:ea typeface="Lato"/>
              <a:cs typeface="Lat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900" b="0" i="0" u="none" strike="noStrike" kern="1200" cap="none" spc="0" normalizeH="0" baseline="0" noProof="0">
                <a:ln>
                  <a:noFill/>
                </a:ln>
                <a:solidFill>
                  <a:prstClr val="black"/>
                </a:solidFill>
                <a:effectLst/>
                <a:uLnTx/>
                <a:uFillTx/>
                <a:latin typeface="Lato"/>
                <a:ea typeface="Lato"/>
                <a:cs typeface="Lato"/>
              </a:rPr>
              <a:t>Er is een stevig mentaal gezondheidsnetwerk neergezet waarin GGZ, huisartsenzorg en gemeenten nauw samenwerken</a:t>
            </a:r>
            <a:r>
              <a:rPr lang="nl-NL" sz="900">
                <a:solidFill>
                  <a:prstClr val="black"/>
                </a:solidFill>
                <a:latin typeface="Lato"/>
                <a:ea typeface="Lato"/>
                <a:cs typeface="Lato"/>
              </a:rPr>
              <a:t>.</a:t>
            </a:r>
            <a:endParaRPr lang="nl-NL" sz="900" b="0" i="0" u="none" strike="noStrike" kern="1200" cap="none" spc="0" normalizeH="0" baseline="0" noProof="0">
              <a:ln>
                <a:noFill/>
              </a:ln>
              <a:solidFill>
                <a:prstClr val="black"/>
              </a:solidFill>
              <a:effectLst/>
              <a:uLnTx/>
              <a:uFillTx/>
              <a:latin typeface="Lato"/>
              <a:ea typeface="Lato"/>
              <a:cs typeface="Lato"/>
            </a:endParaRPr>
          </a:p>
          <a:p>
            <a:pPr marL="171450" indent="-171450">
              <a:buFont typeface="Arial" panose="020B0604020202020204" pitchFamily="34" charset="0"/>
              <a:buChar char="•"/>
              <a:defRPr/>
            </a:pPr>
            <a:r>
              <a:rPr kumimoji="0" lang="nl-NL" sz="900" b="0" i="0" u="none" strike="noStrike" kern="1200" cap="none" spc="0" normalizeH="0" baseline="0" noProof="0">
                <a:ln>
                  <a:noFill/>
                </a:ln>
                <a:solidFill>
                  <a:prstClr val="black"/>
                </a:solidFill>
                <a:effectLst/>
                <a:uLnTx/>
                <a:uFillTx/>
                <a:latin typeface="Lato Bold"/>
                <a:ea typeface="Lato Bold"/>
                <a:cs typeface="Lato Bold"/>
              </a:rPr>
              <a:t>Gegevens</a:t>
            </a:r>
            <a:r>
              <a:rPr kumimoji="0" lang="nl-NL" sz="900" b="0" i="0" u="none" strike="noStrike" kern="1200" cap="none" spc="0" normalizeH="0" baseline="0" noProof="0">
                <a:ln>
                  <a:noFill/>
                </a:ln>
                <a:solidFill>
                  <a:prstClr val="black"/>
                </a:solidFill>
                <a:effectLst/>
                <a:uLnTx/>
                <a:uFillTx/>
                <a:latin typeface="Lato"/>
                <a:ea typeface="Lato"/>
                <a:cs typeface="Lato"/>
              </a:rPr>
              <a:t> zijn (digitaal) </a:t>
            </a:r>
            <a:r>
              <a:rPr kumimoji="0" lang="nl-NL" sz="900" b="0" i="0" u="none" strike="noStrike" kern="1200" cap="none" spc="0" normalizeH="0" baseline="0" noProof="0">
                <a:ln>
                  <a:noFill/>
                </a:ln>
                <a:solidFill>
                  <a:prstClr val="black"/>
                </a:solidFill>
                <a:effectLst/>
                <a:uLnTx/>
                <a:uFillTx/>
                <a:latin typeface="Lato Bold"/>
                <a:ea typeface="Lato Bold"/>
                <a:cs typeface="Lato Bold"/>
              </a:rPr>
              <a:t>beschikbaar</a:t>
            </a:r>
            <a:r>
              <a:rPr kumimoji="0" lang="nl-NL" sz="900" b="0" i="0" u="none" strike="noStrike" kern="1200" cap="none" spc="0" normalizeH="0" baseline="0" noProof="0">
                <a:ln>
                  <a:noFill/>
                </a:ln>
                <a:solidFill>
                  <a:prstClr val="black"/>
                </a:solidFill>
                <a:effectLst/>
                <a:uLnTx/>
                <a:uFillTx/>
                <a:latin typeface="Lato"/>
                <a:ea typeface="Lato"/>
                <a:cs typeface="Lato"/>
              </a:rPr>
              <a:t>, waardoor zorgverleners volledig en tijdig geïnformeerd</a:t>
            </a:r>
            <a:r>
              <a:rPr lang="nl-NL" sz="900">
                <a:solidFill>
                  <a:prstClr val="black"/>
                </a:solidFill>
                <a:latin typeface="Lato"/>
                <a:ea typeface="Lato"/>
                <a:cs typeface="Lato"/>
              </a:rPr>
              <a:t> zijn</a:t>
            </a:r>
            <a:r>
              <a:rPr kumimoji="0" lang="nl-NL" sz="900" b="0" i="0" u="none" strike="noStrike" kern="1200" cap="none" spc="0" normalizeH="0" baseline="0" noProof="0">
                <a:ln>
                  <a:noFill/>
                </a:ln>
                <a:solidFill>
                  <a:prstClr val="black"/>
                </a:solidFill>
                <a:effectLst/>
                <a:uLnTx/>
                <a:uFillTx/>
                <a:latin typeface="Lato"/>
                <a:ea typeface="Lato"/>
                <a:cs typeface="Lato"/>
              </a:rPr>
              <a:t> over de medische en sociale achtergrond van de patiënt.</a:t>
            </a:r>
            <a:endParaRPr lang="nl-NL" sz="900" b="0" i="0" u="none" strike="noStrike" kern="1200" cap="none" spc="0" normalizeH="0" baseline="0" noProof="0">
              <a:ln>
                <a:noFill/>
              </a:ln>
              <a:solidFill>
                <a:prstClr val="black"/>
              </a:solidFill>
              <a:effectLst/>
              <a:uLnTx/>
              <a:uFillTx/>
              <a:latin typeface="Lato"/>
              <a:ea typeface="Lato"/>
              <a:cs typeface="Lat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900" b="0" i="0" u="none" strike="noStrike" kern="1200" cap="none" spc="0" normalizeH="0" baseline="0" noProof="0">
                <a:ln>
                  <a:noFill/>
                </a:ln>
                <a:solidFill>
                  <a:prstClr val="black"/>
                </a:solidFill>
                <a:effectLst/>
                <a:uLnTx/>
                <a:uFillTx/>
                <a:latin typeface="Lato"/>
                <a:ea typeface="Lato"/>
                <a:cs typeface="Lato"/>
              </a:rPr>
              <a:t>Er is voldoende </a:t>
            </a:r>
            <a:r>
              <a:rPr kumimoji="0" lang="nl-NL" sz="900" b="0" i="0" u="none" strike="noStrike" kern="1200" cap="none" spc="0" normalizeH="0" baseline="0" noProof="0">
                <a:ln>
                  <a:noFill/>
                </a:ln>
                <a:solidFill>
                  <a:prstClr val="black"/>
                </a:solidFill>
                <a:effectLst/>
                <a:uLnTx/>
                <a:uFillTx/>
                <a:latin typeface="Lato Bold"/>
                <a:ea typeface="Lato Bold"/>
                <a:cs typeface="Lato Bold"/>
              </a:rPr>
              <a:t>scholingsaanbod</a:t>
            </a:r>
            <a:r>
              <a:rPr kumimoji="0" lang="nl-NL" sz="900" b="0" i="0" u="none" strike="noStrike" kern="1200" cap="none" spc="0" normalizeH="0" baseline="0" noProof="0">
                <a:ln>
                  <a:noFill/>
                </a:ln>
                <a:solidFill>
                  <a:prstClr val="black"/>
                </a:solidFill>
                <a:effectLst/>
                <a:uLnTx/>
                <a:uFillTx/>
                <a:latin typeface="Lato"/>
                <a:ea typeface="Lato"/>
                <a:cs typeface="Lato"/>
              </a:rPr>
              <a:t> beschikbaar om kennis tussen ketenpartners uit te wisselen.</a:t>
            </a:r>
            <a:endParaRPr lang="nl-NL" sz="900" b="0" i="1" strike="noStrike" kern="1200" cap="none" spc="0" normalizeH="0" baseline="0" noProof="0">
              <a:ln>
                <a:noFill/>
              </a:ln>
              <a:solidFill>
                <a:prstClr val="black"/>
              </a:solidFill>
              <a:effectLst/>
              <a:uLnTx/>
              <a:uFillTx/>
              <a:latin typeface="Lato"/>
              <a:ea typeface="Lato"/>
              <a:cs typeface="Lato"/>
            </a:endParaRPr>
          </a:p>
        </p:txBody>
      </p:sp>
      <p:sp>
        <p:nvSpPr>
          <p:cNvPr id="9" name="Rectangle: Diagonal Corners Rounded 8">
            <a:extLst>
              <a:ext uri="{FF2B5EF4-FFF2-40B4-BE49-F238E27FC236}">
                <a16:creationId xmlns:a16="http://schemas.microsoft.com/office/drawing/2014/main" id="{E4586173-4402-A963-0EF1-D86F3736EAC8}"/>
              </a:ext>
            </a:extLst>
          </p:cNvPr>
          <p:cNvSpPr/>
          <p:nvPr/>
        </p:nvSpPr>
        <p:spPr>
          <a:xfrm>
            <a:off x="869360" y="4053560"/>
            <a:ext cx="3105740" cy="1109097"/>
          </a:xfrm>
          <a:prstGeom prst="round2Diag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719455">
              <a:defRPr/>
            </a:pPr>
            <a:r>
              <a:rPr lang="nl-NL" sz="1200" b="1">
                <a:solidFill>
                  <a:srgbClr val="FFD429"/>
                </a:solidFill>
                <a:latin typeface="Raleway"/>
                <a:ea typeface="+mn-lt"/>
                <a:cs typeface="+mn-lt"/>
              </a:rPr>
              <a:t>Er is een </a:t>
            </a:r>
            <a:r>
              <a:rPr lang="nl-NL" sz="1200" b="1">
                <a:solidFill>
                  <a:schemeClr val="accent3">
                    <a:lumMod val="50000"/>
                  </a:schemeClr>
                </a:solidFill>
                <a:latin typeface="Raleway"/>
                <a:ea typeface="+mn-lt"/>
                <a:cs typeface="+mn-lt"/>
              </a:rPr>
              <a:t>optimale samenwerking </a:t>
            </a:r>
            <a:r>
              <a:rPr lang="nl-NL" sz="1200" b="1">
                <a:solidFill>
                  <a:srgbClr val="FFD429"/>
                </a:solidFill>
                <a:latin typeface="Raleway"/>
                <a:ea typeface="+mn-lt"/>
                <a:cs typeface="+mn-lt"/>
              </a:rPr>
              <a:t>tussen ketenpartners in </a:t>
            </a:r>
            <a:r>
              <a:rPr kumimoji="0" lang="nl-NL" sz="1200" b="1" i="0" u="none" strike="noStrike" kern="1200" cap="none" spc="0" normalizeH="0" baseline="0" noProof="0">
                <a:ln>
                  <a:noFill/>
                </a:ln>
                <a:solidFill>
                  <a:srgbClr val="FFD429"/>
                </a:solidFill>
                <a:effectLst/>
                <a:uLnTx/>
                <a:uFillTx/>
                <a:latin typeface="Raleway"/>
                <a:ea typeface="+mn-lt"/>
                <a:cs typeface="+mn-lt"/>
              </a:rPr>
              <a:t>zorg</a:t>
            </a:r>
            <a:r>
              <a:rPr lang="nl-NL" sz="1200" b="1">
                <a:solidFill>
                  <a:srgbClr val="FFD429"/>
                </a:solidFill>
                <a:latin typeface="Raleway"/>
                <a:ea typeface="+mn-lt"/>
                <a:cs typeface="+mn-lt"/>
              </a:rPr>
              <a:t>, welzijn en het informele netwerk van </a:t>
            </a:r>
            <a:r>
              <a:rPr kumimoji="0" lang="nl-NL" sz="1200" b="1" i="0" u="none" strike="noStrike" kern="1200" cap="none" spc="0" normalizeH="0" baseline="0" noProof="0">
                <a:ln>
                  <a:noFill/>
                </a:ln>
                <a:solidFill>
                  <a:srgbClr val="FFD429"/>
                </a:solidFill>
                <a:effectLst/>
                <a:uLnTx/>
                <a:uFillTx/>
                <a:latin typeface="Raleway"/>
                <a:ea typeface="+mn-lt"/>
                <a:cs typeface="+mn-lt"/>
              </a:rPr>
              <a:t>de </a:t>
            </a:r>
            <a:r>
              <a:rPr lang="nl-NL" sz="1200" b="1">
                <a:solidFill>
                  <a:srgbClr val="FFD429"/>
                </a:solidFill>
                <a:latin typeface="Raleway"/>
                <a:ea typeface="+mn-lt"/>
                <a:cs typeface="+mn-lt"/>
              </a:rPr>
              <a:t>inwoner</a:t>
            </a:r>
            <a:endParaRPr lang="nl-NL">
              <a:ea typeface="+mn-ea"/>
              <a:cs typeface="+mn-cs"/>
            </a:endParaRPr>
          </a:p>
        </p:txBody>
      </p:sp>
      <p:sp>
        <p:nvSpPr>
          <p:cNvPr id="12" name="Rectangle: Diagonal Corners Rounded 11">
            <a:extLst>
              <a:ext uri="{FF2B5EF4-FFF2-40B4-BE49-F238E27FC236}">
                <a16:creationId xmlns:a16="http://schemas.microsoft.com/office/drawing/2014/main" id="{F39251FA-D81C-2046-9413-8BFFC099FC99}"/>
              </a:ext>
            </a:extLst>
          </p:cNvPr>
          <p:cNvSpPr/>
          <p:nvPr/>
        </p:nvSpPr>
        <p:spPr>
          <a:xfrm>
            <a:off x="3726859" y="5216025"/>
            <a:ext cx="7727721" cy="1109097"/>
          </a:xfrm>
          <a:prstGeom prst="round2Diag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0" tIns="45720" rIns="91440" bIns="45720" rtlCol="0" anchor="ctr"/>
          <a:lstStyle/>
          <a:p>
            <a:pPr marL="171450" indent="-171450">
              <a:buFont typeface="Arial" panose="020B0604020202020204" pitchFamily="34" charset="0"/>
              <a:buChar char="•"/>
              <a:defRPr/>
            </a:pPr>
            <a:r>
              <a:rPr lang="nl-NL" sz="900">
                <a:solidFill>
                  <a:prstClr val="black"/>
                </a:solidFill>
                <a:latin typeface="Lato Bold"/>
                <a:ea typeface="Lato Bold"/>
                <a:cs typeface="Lato Bold"/>
              </a:rPr>
              <a:t>De medewerkerstevredenheid</a:t>
            </a:r>
            <a:r>
              <a:rPr kumimoji="0" lang="nl-NL" sz="900" b="0" i="0" u="none" strike="noStrike" kern="1200" cap="none" spc="0" normalizeH="0" baseline="0" noProof="0">
                <a:ln>
                  <a:noFill/>
                </a:ln>
                <a:solidFill>
                  <a:prstClr val="black"/>
                </a:solidFill>
                <a:effectLst/>
                <a:uLnTx/>
                <a:uFillTx/>
                <a:latin typeface="Lato"/>
                <a:ea typeface="Lato"/>
                <a:cs typeface="Lato"/>
              </a:rPr>
              <a:t> blijft gelijk of is toegenomen, </a:t>
            </a:r>
            <a:r>
              <a:rPr lang="nl-NL" sz="900">
                <a:solidFill>
                  <a:prstClr val="black"/>
                </a:solidFill>
                <a:latin typeface="Lato"/>
                <a:ea typeface="Lato"/>
                <a:cs typeface="Lato"/>
              </a:rPr>
              <a:t>de samenwerking</a:t>
            </a:r>
            <a:r>
              <a:rPr kumimoji="0" lang="nl-NL" sz="900" b="0" i="0" u="none" strike="noStrike" kern="1200" cap="none" spc="0" normalizeH="0" baseline="0" noProof="0">
                <a:ln>
                  <a:noFill/>
                </a:ln>
                <a:solidFill>
                  <a:prstClr val="black"/>
                </a:solidFill>
                <a:effectLst/>
                <a:uLnTx/>
                <a:uFillTx/>
                <a:latin typeface="Lato"/>
                <a:ea typeface="Lato"/>
                <a:cs typeface="Lato"/>
              </a:rPr>
              <a:t> in de keten wordt ervaren </a:t>
            </a:r>
            <a:r>
              <a:rPr lang="nl-NL" sz="900">
                <a:solidFill>
                  <a:prstClr val="black"/>
                </a:solidFill>
                <a:latin typeface="Lato"/>
                <a:ea typeface="Lato"/>
                <a:cs typeface="Lato"/>
              </a:rPr>
              <a:t>als positief en</a:t>
            </a:r>
            <a:r>
              <a:rPr kumimoji="0" lang="nl-NL" sz="900" b="0" i="0" u="none" strike="noStrike" kern="1200" cap="none" spc="0" normalizeH="0" baseline="0" noProof="0">
                <a:ln>
                  <a:noFill/>
                </a:ln>
                <a:solidFill>
                  <a:prstClr val="black"/>
                </a:solidFill>
                <a:effectLst/>
                <a:uLnTx/>
                <a:uFillTx/>
                <a:latin typeface="Lato"/>
                <a:ea typeface="Lato"/>
                <a:cs typeface="Lato"/>
              </a:rPr>
              <a:t> </a:t>
            </a:r>
            <a:r>
              <a:rPr kumimoji="0" lang="nl-NL" sz="900" i="0" u="none" strike="noStrike" kern="1200" cap="none" spc="0" normalizeH="0" baseline="0" noProof="0">
                <a:ln>
                  <a:noFill/>
                </a:ln>
                <a:solidFill>
                  <a:prstClr val="black"/>
                </a:solidFill>
                <a:effectLst/>
                <a:uLnTx/>
                <a:uFillTx/>
                <a:latin typeface="Lato Bold"/>
                <a:ea typeface="Lato Bold"/>
                <a:cs typeface="Lato Bold"/>
              </a:rPr>
              <a:t>werkplezier</a:t>
            </a:r>
            <a:r>
              <a:rPr kumimoji="0" lang="nl-NL" sz="900" i="0" u="none" strike="noStrike" kern="1200" cap="none" spc="0" normalizeH="0" baseline="0" noProof="0">
                <a:ln>
                  <a:noFill/>
                </a:ln>
                <a:solidFill>
                  <a:prstClr val="black"/>
                </a:solidFill>
                <a:effectLst/>
                <a:uLnTx/>
                <a:uFillTx/>
                <a:latin typeface="Lato"/>
                <a:ea typeface="Lato"/>
                <a:cs typeface="Lato"/>
              </a:rPr>
              <a:t> stijgt</a:t>
            </a:r>
            <a:r>
              <a:rPr kumimoji="0" lang="nl-NL" sz="900" b="0" i="0" u="none" strike="noStrike" kern="1200" cap="none" spc="0" normalizeH="0" baseline="0" noProof="0">
                <a:ln>
                  <a:noFill/>
                </a:ln>
                <a:solidFill>
                  <a:prstClr val="black"/>
                </a:solidFill>
                <a:effectLst/>
                <a:uLnTx/>
                <a:uFillTx/>
                <a:latin typeface="Lato"/>
                <a:ea typeface="Lato"/>
                <a:cs typeface="Lato"/>
              </a:rPr>
              <a:t>. </a:t>
            </a:r>
            <a:endParaRPr lang="nl-NL" sz="9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defRPr/>
            </a:pPr>
            <a:r>
              <a:rPr kumimoji="0" lang="nl-NL" sz="900" i="0" u="none" strike="noStrike" kern="1200" cap="none" spc="0" normalizeH="0" baseline="0" noProof="0">
                <a:ln>
                  <a:noFill/>
                </a:ln>
                <a:solidFill>
                  <a:prstClr val="black"/>
                </a:solidFill>
                <a:effectLst/>
                <a:uLnTx/>
                <a:uFillTx/>
                <a:latin typeface="Lato Bold"/>
                <a:ea typeface="Lato Bold"/>
                <a:cs typeface="Lato Bold"/>
              </a:rPr>
              <a:t>Uitstroom</a:t>
            </a:r>
            <a:r>
              <a:rPr kumimoji="0" lang="nl-NL" sz="900" b="0" i="0" u="none" strike="noStrike" kern="1200" cap="none" spc="0" normalizeH="0" baseline="0" noProof="0">
                <a:ln>
                  <a:noFill/>
                </a:ln>
                <a:solidFill>
                  <a:prstClr val="black"/>
                </a:solidFill>
                <a:effectLst/>
                <a:uLnTx/>
                <a:uFillTx/>
                <a:latin typeface="Lato"/>
                <a:ea typeface="Lato"/>
                <a:cs typeface="Lato"/>
              </a:rPr>
              <a:t> van zorg- en welzijnsmedewerkers </a:t>
            </a:r>
            <a:r>
              <a:rPr kumimoji="0" lang="nl-NL" sz="900" i="0" u="none" strike="noStrike" kern="1200" cap="none" spc="0" normalizeH="0" baseline="0" noProof="0">
                <a:ln>
                  <a:noFill/>
                </a:ln>
                <a:solidFill>
                  <a:prstClr val="black"/>
                </a:solidFill>
                <a:effectLst/>
                <a:uLnTx/>
                <a:uFillTx/>
                <a:latin typeface="Lato"/>
                <a:ea typeface="Lato"/>
                <a:cs typeface="Lato"/>
              </a:rPr>
              <a:t>is </a:t>
            </a:r>
            <a:r>
              <a:rPr kumimoji="0" lang="nl-NL" sz="900" i="0" u="none" strike="noStrike" kern="1200" cap="none" spc="0" normalizeH="0" baseline="0" noProof="0">
                <a:ln>
                  <a:noFill/>
                </a:ln>
                <a:solidFill>
                  <a:prstClr val="black"/>
                </a:solidFill>
                <a:effectLst/>
                <a:uLnTx/>
                <a:uFillTx/>
                <a:latin typeface="Lato Bold"/>
                <a:ea typeface="Lato Bold"/>
                <a:cs typeface="Lato Bold"/>
              </a:rPr>
              <a:t>verlaagd</a:t>
            </a:r>
            <a:r>
              <a:rPr lang="nl-NL" sz="900">
                <a:solidFill>
                  <a:prstClr val="black"/>
                </a:solidFill>
                <a:latin typeface="Lato Bold"/>
                <a:ea typeface="Lato Bold"/>
                <a:cs typeface="Lato Bold"/>
              </a:rPr>
              <a:t>.</a:t>
            </a:r>
            <a:endParaRPr lang="nl-NL" sz="900" i="0" u="none" strike="noStrike" kern="1200" cap="none" spc="0" normalizeH="0" baseline="0" noProof="0">
              <a:ln>
                <a:noFill/>
              </a:ln>
              <a:solidFill>
                <a:prstClr val="black"/>
              </a:solidFill>
              <a:effectLst/>
              <a:uLnTx/>
              <a:uFillTx/>
              <a:latin typeface="Lato"/>
              <a:ea typeface="Lato"/>
              <a:cs typeface="Lato"/>
            </a:endParaRPr>
          </a:p>
          <a:p>
            <a:pPr marL="171450" indent="-171450">
              <a:buFont typeface="Arial" panose="020B0604020202020204" pitchFamily="34" charset="0"/>
              <a:buChar char="•"/>
              <a:defRPr/>
            </a:pPr>
            <a:r>
              <a:rPr kumimoji="0" lang="nl-NL" sz="900" b="0" i="0" u="none" strike="noStrike" kern="1200" cap="none" spc="0" normalizeH="0" baseline="0" noProof="0">
                <a:ln>
                  <a:noFill/>
                </a:ln>
                <a:solidFill>
                  <a:prstClr val="black"/>
                </a:solidFill>
                <a:effectLst/>
                <a:uLnTx/>
                <a:uFillTx/>
                <a:latin typeface="Lato Bold"/>
                <a:ea typeface="Lato Bold"/>
                <a:cs typeface="Lato Bold"/>
              </a:rPr>
              <a:t>Huidig potentieel </a:t>
            </a:r>
            <a:r>
              <a:rPr lang="nl-NL" sz="900">
                <a:solidFill>
                  <a:prstClr val="black"/>
                </a:solidFill>
                <a:latin typeface="Lato Bold"/>
                <a:ea typeface="Lato Bold"/>
                <a:cs typeface="Lato Bold"/>
              </a:rPr>
              <a:t> van zorg- en welzijnsprofessionals en het informele netwerk </a:t>
            </a:r>
            <a:r>
              <a:rPr lang="nl-NL" sz="900">
                <a:solidFill>
                  <a:prstClr val="black"/>
                </a:solidFill>
                <a:latin typeface="Lato"/>
                <a:ea typeface="Lato"/>
                <a:cs typeface="Lato"/>
              </a:rPr>
              <a:t>wordt</a:t>
            </a:r>
            <a:r>
              <a:rPr kumimoji="0" lang="nl-NL" sz="900" b="0" i="0" u="none" strike="noStrike" kern="1200" cap="none" spc="0" normalizeH="0" baseline="0" noProof="0">
                <a:ln>
                  <a:noFill/>
                </a:ln>
                <a:solidFill>
                  <a:prstClr val="black"/>
                </a:solidFill>
                <a:effectLst/>
                <a:uLnTx/>
                <a:uFillTx/>
                <a:latin typeface="Lato"/>
                <a:ea typeface="Lato"/>
                <a:cs typeface="Lato"/>
              </a:rPr>
              <a:t> </a:t>
            </a:r>
            <a:r>
              <a:rPr kumimoji="0" lang="nl-NL" sz="900" b="0" i="0" u="none" strike="noStrike" kern="1200" cap="none" spc="0" normalizeH="0" baseline="0" noProof="0">
                <a:ln>
                  <a:noFill/>
                </a:ln>
                <a:solidFill>
                  <a:prstClr val="black"/>
                </a:solidFill>
                <a:effectLst/>
                <a:uLnTx/>
                <a:uFillTx/>
                <a:latin typeface="Lato Bold"/>
                <a:ea typeface="Lato Bold"/>
                <a:cs typeface="Lato Bold"/>
              </a:rPr>
              <a:t>maximaal benut </a:t>
            </a:r>
            <a:r>
              <a:rPr kumimoji="0" lang="nl-NL" sz="900" b="0" i="0" u="none" strike="noStrike" kern="1200" cap="none" spc="0" normalizeH="0" baseline="0" noProof="0">
                <a:ln>
                  <a:noFill/>
                </a:ln>
                <a:solidFill>
                  <a:prstClr val="black"/>
                </a:solidFill>
                <a:effectLst/>
                <a:uLnTx/>
                <a:uFillTx/>
                <a:latin typeface="Lato"/>
                <a:ea typeface="Lato"/>
                <a:cs typeface="Lato"/>
              </a:rPr>
              <a:t>en </a:t>
            </a:r>
            <a:r>
              <a:rPr kumimoji="0" lang="nl-NL" sz="900" i="0" u="none" strike="noStrike" kern="1200" cap="none" spc="0" normalizeH="0" baseline="0" noProof="0">
                <a:ln>
                  <a:noFill/>
                </a:ln>
                <a:solidFill>
                  <a:prstClr val="black"/>
                </a:solidFill>
                <a:effectLst/>
                <a:uLnTx/>
                <a:uFillTx/>
                <a:latin typeface="Lato Bold"/>
                <a:ea typeface="Lato Bold"/>
                <a:cs typeface="Lato Bold"/>
              </a:rPr>
              <a:t>arbeidsproductiviteit is verhoogd.</a:t>
            </a:r>
            <a:endParaRPr lang="nl-NL" sz="900" i="1">
              <a:solidFill>
                <a:prstClr val="black"/>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11" name="Rectangle: Diagonal Corners Rounded 10">
            <a:extLst>
              <a:ext uri="{FF2B5EF4-FFF2-40B4-BE49-F238E27FC236}">
                <a16:creationId xmlns:a16="http://schemas.microsoft.com/office/drawing/2014/main" id="{829A6C7D-4F99-D6FE-2D14-A50914CD58E8}"/>
              </a:ext>
            </a:extLst>
          </p:cNvPr>
          <p:cNvSpPr/>
          <p:nvPr/>
        </p:nvSpPr>
        <p:spPr>
          <a:xfrm>
            <a:off x="869360" y="5216025"/>
            <a:ext cx="3105740" cy="1109097"/>
          </a:xfrm>
          <a:prstGeom prst="round2Diag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00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5AB2F8"/>
                </a:solidFill>
                <a:effectLst/>
                <a:uLnTx/>
                <a:uFillTx/>
                <a:latin typeface="Raleway" pitchFamily="2" charset="0"/>
                <a:ea typeface="+mn-ea"/>
                <a:cs typeface="+mn-cs"/>
              </a:rPr>
              <a:t>We </a:t>
            </a:r>
            <a:r>
              <a:rPr kumimoji="0" lang="nl-NL" sz="1200" b="1" i="0" u="none" strike="noStrike" kern="1200" cap="none" spc="0" normalizeH="0" baseline="0" noProof="0">
                <a:ln>
                  <a:noFill/>
                </a:ln>
                <a:solidFill>
                  <a:srgbClr val="000F61"/>
                </a:solidFill>
                <a:effectLst/>
                <a:uLnTx/>
                <a:uFillTx/>
                <a:latin typeface="Raleway" pitchFamily="2" charset="0"/>
                <a:ea typeface="+mn-ea"/>
                <a:cs typeface="+mn-cs"/>
              </a:rPr>
              <a:t>behouden en werven personeel </a:t>
            </a:r>
            <a:r>
              <a:rPr kumimoji="0" lang="nl-NL" sz="1200" b="1" i="0" u="none" strike="noStrike" kern="1200" cap="none" spc="0" normalizeH="0" baseline="0" noProof="0">
                <a:ln>
                  <a:noFill/>
                </a:ln>
                <a:solidFill>
                  <a:srgbClr val="5AB2F8"/>
                </a:solidFill>
                <a:effectLst/>
                <a:uLnTx/>
                <a:uFillTx/>
                <a:latin typeface="Raleway" pitchFamily="2" charset="0"/>
                <a:ea typeface="+mn-ea"/>
                <a:cs typeface="+mn-cs"/>
              </a:rPr>
              <a:t>en personeel is tevreden</a:t>
            </a:r>
          </a:p>
        </p:txBody>
      </p:sp>
      <p:sp>
        <p:nvSpPr>
          <p:cNvPr id="7" name="Rectangle: Diagonal Corners Rounded 6">
            <a:extLst>
              <a:ext uri="{FF2B5EF4-FFF2-40B4-BE49-F238E27FC236}">
                <a16:creationId xmlns:a16="http://schemas.microsoft.com/office/drawing/2014/main" id="{0B936BF6-8218-6E24-A940-6E882D7F389E}"/>
              </a:ext>
            </a:extLst>
          </p:cNvPr>
          <p:cNvSpPr/>
          <p:nvPr/>
        </p:nvSpPr>
        <p:spPr>
          <a:xfrm>
            <a:off x="3726859" y="1728630"/>
            <a:ext cx="7727721" cy="1109097"/>
          </a:xfrm>
          <a:prstGeom prst="round2Diag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900" b="0" i="0" u="none" strike="noStrike" kern="1200" cap="none" spc="0" normalizeH="0" baseline="0" noProof="0">
                <a:ln>
                  <a:noFill/>
                </a:ln>
                <a:solidFill>
                  <a:prstClr val="black"/>
                </a:solidFill>
                <a:effectLst/>
                <a:uLnTx/>
                <a:uFillTx/>
                <a:latin typeface="Lato"/>
                <a:ea typeface="Lato"/>
                <a:cs typeface="Lato"/>
              </a:rPr>
              <a:t>De </a:t>
            </a:r>
            <a:r>
              <a:rPr kumimoji="0" lang="nl-NL" sz="900" b="1" i="0" u="none" strike="noStrike" kern="1200" cap="none" spc="0" normalizeH="0" baseline="0" noProof="0">
                <a:ln>
                  <a:noFill/>
                </a:ln>
                <a:solidFill>
                  <a:prstClr val="black"/>
                </a:solidFill>
                <a:effectLst/>
                <a:uLnTx/>
                <a:uFillTx/>
                <a:latin typeface="Lato Bold"/>
                <a:ea typeface="Lato Bold"/>
                <a:cs typeface="Lato Bold"/>
              </a:rPr>
              <a:t>inwonerstevredenheid over ontvangen ondersteuning en zorg </a:t>
            </a:r>
            <a:r>
              <a:rPr kumimoji="0" lang="nl-NL" sz="900" b="0" i="0" u="none" strike="noStrike" kern="1200" cap="none" spc="0" normalizeH="0" baseline="0" noProof="0">
                <a:ln>
                  <a:noFill/>
                </a:ln>
                <a:solidFill>
                  <a:prstClr val="black"/>
                </a:solidFill>
                <a:effectLst/>
                <a:uLnTx/>
                <a:uFillTx/>
                <a:latin typeface="Lato"/>
                <a:ea typeface="Lato"/>
                <a:cs typeface="Lato"/>
              </a:rPr>
              <a:t>blijft gelijk of neemt toe.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900" b="1" i="0" u="none" strike="noStrike" kern="1200" cap="none" spc="0" normalizeH="0" baseline="0" noProof="0">
                <a:ln>
                  <a:noFill/>
                </a:ln>
                <a:solidFill>
                  <a:prstClr val="black"/>
                </a:solidFill>
                <a:effectLst/>
                <a:uLnTx/>
                <a:uFillTx/>
                <a:latin typeface="Lato Bold"/>
                <a:ea typeface="Lato Bold"/>
                <a:cs typeface="Lato Bold"/>
              </a:rPr>
              <a:t>Kwaliteit</a:t>
            </a:r>
            <a:r>
              <a:rPr kumimoji="0" lang="nl-NL" sz="900" b="0" i="0" u="none" strike="noStrike" kern="1200" cap="none" spc="0" normalizeH="0" baseline="0" noProof="0">
                <a:ln>
                  <a:noFill/>
                </a:ln>
                <a:solidFill>
                  <a:prstClr val="black"/>
                </a:solidFill>
                <a:effectLst/>
                <a:uLnTx/>
                <a:uFillTx/>
                <a:latin typeface="Lato"/>
                <a:ea typeface="Lato"/>
                <a:cs typeface="Lato"/>
              </a:rPr>
              <a:t> van algemeen welbevinden, leven en sterven is verbeterd.</a:t>
            </a:r>
            <a:endParaRPr lang="nl-NL" sz="900" b="0" i="0" u="none" strike="noStrike" kern="1200" cap="none" spc="0" normalizeH="0" baseline="0" noProof="0">
              <a:ln>
                <a:noFill/>
              </a:ln>
              <a:solidFill>
                <a:prstClr val="black"/>
              </a:solidFill>
              <a:effectLst/>
              <a:uLnTx/>
              <a:uFillTx/>
              <a:latin typeface="Lato"/>
              <a:ea typeface="Lato"/>
              <a:cs typeface="Lato"/>
            </a:endParaRPr>
          </a:p>
          <a:p>
            <a:pPr marL="171450" indent="-171450">
              <a:buFont typeface="Arial" panose="020B0604020202020204" pitchFamily="34" charset="0"/>
              <a:buChar char="•"/>
              <a:defRPr/>
            </a:pPr>
            <a:r>
              <a:rPr kumimoji="0" lang="nl-NL" sz="900" b="0" i="0" u="none" strike="noStrike" kern="1200" cap="none" spc="0" normalizeH="0" baseline="0" noProof="0">
                <a:ln>
                  <a:noFill/>
                </a:ln>
                <a:solidFill>
                  <a:prstClr val="black"/>
                </a:solidFill>
                <a:effectLst/>
                <a:uLnTx/>
                <a:uFillTx/>
                <a:latin typeface="Lato"/>
                <a:ea typeface="Lato"/>
                <a:cs typeface="Lato"/>
              </a:rPr>
              <a:t>Inwoners kunnen </a:t>
            </a:r>
            <a:r>
              <a:rPr kumimoji="0" lang="nl-NL" sz="900" b="1" i="0" u="none" strike="noStrike" kern="1200" cap="none" spc="0" normalizeH="0" baseline="0" noProof="0">
                <a:ln>
                  <a:noFill/>
                </a:ln>
                <a:solidFill>
                  <a:prstClr val="black"/>
                </a:solidFill>
                <a:effectLst/>
                <a:uLnTx/>
                <a:uFillTx/>
                <a:latin typeface="Lato Bold"/>
                <a:ea typeface="Lato Bold"/>
                <a:cs typeface="Lato Bold"/>
              </a:rPr>
              <a:t>zelf antwoorden vinden </a:t>
            </a:r>
            <a:r>
              <a:rPr kumimoji="0" lang="nl-NL" sz="900" b="0" i="0" u="none" strike="noStrike" kern="1200" cap="none" spc="0" normalizeH="0" baseline="0" noProof="0">
                <a:ln>
                  <a:noFill/>
                </a:ln>
                <a:solidFill>
                  <a:prstClr val="black"/>
                </a:solidFill>
                <a:effectLst/>
                <a:uLnTx/>
                <a:uFillTx/>
                <a:latin typeface="Lato"/>
                <a:ea typeface="Lato"/>
                <a:cs typeface="Lato"/>
              </a:rPr>
              <a:t>op vragen en gezonde keuzes maken. Zij ervaren meer </a:t>
            </a:r>
            <a:r>
              <a:rPr lang="nl-NL" sz="900">
                <a:solidFill>
                  <a:prstClr val="black"/>
                </a:solidFill>
                <a:latin typeface="Lato"/>
                <a:ea typeface="Lato"/>
                <a:cs typeface="Lato"/>
              </a:rPr>
              <a:t>autonomie, blijven </a:t>
            </a:r>
            <a:r>
              <a:rPr kumimoji="0" lang="nl-NL" sz="900" b="0" i="0" u="none" strike="noStrike" kern="1200" cap="none" spc="0" normalizeH="0" baseline="0" noProof="0">
                <a:ln>
                  <a:noFill/>
                </a:ln>
                <a:solidFill>
                  <a:prstClr val="black"/>
                </a:solidFill>
                <a:effectLst/>
                <a:uLnTx/>
                <a:uFillTx/>
                <a:latin typeface="Lato"/>
                <a:ea typeface="Lato"/>
                <a:cs typeface="Lato"/>
              </a:rPr>
              <a:t>langer gezond </a:t>
            </a:r>
            <a:r>
              <a:rPr lang="nl-NL" sz="900">
                <a:solidFill>
                  <a:prstClr val="black"/>
                </a:solidFill>
                <a:latin typeface="Lato"/>
                <a:ea typeface="Lato"/>
                <a:cs typeface="Lato"/>
              </a:rPr>
              <a:t> en/of</a:t>
            </a:r>
            <a:r>
              <a:rPr kumimoji="0" lang="nl-NL" sz="900" b="0" i="0" u="none" strike="noStrike" kern="1200" cap="none" spc="0" normalizeH="0" baseline="0" noProof="0">
                <a:ln>
                  <a:noFill/>
                </a:ln>
                <a:solidFill>
                  <a:prstClr val="black"/>
                </a:solidFill>
                <a:effectLst/>
                <a:uLnTx/>
                <a:uFillTx/>
                <a:latin typeface="Lato"/>
                <a:ea typeface="Lato"/>
                <a:cs typeface="Lato"/>
              </a:rPr>
              <a:t> kunnen beter omgaan met hun gezondheidssituatie.</a:t>
            </a:r>
            <a:r>
              <a:rPr lang="nl-NL" sz="900">
                <a:solidFill>
                  <a:prstClr val="black"/>
                </a:solidFill>
                <a:latin typeface="Lato"/>
                <a:ea typeface="Lato"/>
                <a:cs typeface="Lato"/>
              </a:rPr>
              <a:t> </a:t>
            </a:r>
            <a:endParaRPr lang="nl-NL" sz="9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900" b="0" i="0" u="none" strike="noStrike" kern="1200" cap="none" spc="0" normalizeH="0" baseline="0" noProof="0">
                <a:ln>
                  <a:noFill/>
                </a:ln>
                <a:solidFill>
                  <a:prstClr val="black"/>
                </a:solidFill>
                <a:effectLst/>
                <a:uLnTx/>
                <a:uFillTx/>
                <a:latin typeface="Lato"/>
                <a:ea typeface="Lato"/>
                <a:cs typeface="Lato"/>
              </a:rPr>
              <a:t>Inwoners melden zich op de juiste plek met hun hulp- en of ondersteuningsvraag.</a:t>
            </a:r>
            <a:endParaRPr lang="nl-NL" sz="900" b="0" i="1" u="none" strike="noStrike" kern="1200" cap="none" spc="0" normalizeH="0" baseline="0" noProof="0">
              <a:ln>
                <a:noFill/>
              </a:ln>
              <a:solidFill>
                <a:prstClr val="black"/>
              </a:solidFill>
              <a:effectLst/>
              <a:uLnTx/>
              <a:uFillTx/>
              <a:latin typeface="Lato"/>
              <a:ea typeface="Lato"/>
              <a:cs typeface="Lato"/>
            </a:endParaRPr>
          </a:p>
        </p:txBody>
      </p:sp>
      <p:sp>
        <p:nvSpPr>
          <p:cNvPr id="13" name="Rectangle: Diagonal Corners Rounded 12">
            <a:extLst>
              <a:ext uri="{FF2B5EF4-FFF2-40B4-BE49-F238E27FC236}">
                <a16:creationId xmlns:a16="http://schemas.microsoft.com/office/drawing/2014/main" id="{1A5D1EB2-EB0F-FE70-73EC-D47A58F6BA75}"/>
              </a:ext>
            </a:extLst>
          </p:cNvPr>
          <p:cNvSpPr/>
          <p:nvPr/>
        </p:nvSpPr>
        <p:spPr>
          <a:xfrm>
            <a:off x="869360" y="1728630"/>
            <a:ext cx="3105740" cy="1109097"/>
          </a:xfrm>
          <a:prstGeom prst="round2Diag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00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5AB2F8"/>
                </a:solidFill>
                <a:effectLst/>
                <a:uLnTx/>
                <a:uFillTx/>
                <a:latin typeface="Raleway" pitchFamily="2" charset="0"/>
                <a:ea typeface="+mn-ea"/>
                <a:cs typeface="+mn-cs"/>
              </a:rPr>
              <a:t>De </a:t>
            </a:r>
            <a:r>
              <a:rPr kumimoji="0" lang="nl-NL" sz="1200" b="1" i="0" u="none" strike="noStrike" kern="1200" cap="none" spc="0" normalizeH="0" baseline="0" noProof="0">
                <a:ln>
                  <a:noFill/>
                </a:ln>
                <a:solidFill>
                  <a:srgbClr val="000F61"/>
                </a:solidFill>
                <a:effectLst/>
                <a:uLnTx/>
                <a:uFillTx/>
                <a:latin typeface="Raleway" pitchFamily="2" charset="0"/>
                <a:ea typeface="+mn-ea"/>
                <a:cs typeface="+mn-cs"/>
              </a:rPr>
              <a:t>inwoner</a:t>
            </a:r>
            <a:r>
              <a:rPr kumimoji="0" lang="nl-NL" sz="1200" b="1" i="0" u="none" strike="noStrike" kern="1200" cap="none" spc="0" normalizeH="0" baseline="0" noProof="0">
                <a:ln>
                  <a:noFill/>
                </a:ln>
                <a:solidFill>
                  <a:srgbClr val="5AB2F8"/>
                </a:solidFill>
                <a:effectLst/>
                <a:uLnTx/>
                <a:uFillTx/>
                <a:latin typeface="Raleway" pitchFamily="2" charset="0"/>
                <a:ea typeface="+mn-ea"/>
                <a:cs typeface="+mn-cs"/>
              </a:rPr>
              <a:t> in de regio is </a:t>
            </a:r>
            <a:r>
              <a:rPr kumimoji="0" lang="nl-NL" sz="1200" b="1" i="0" u="none" strike="noStrike" kern="1200" cap="none" spc="0" normalizeH="0" baseline="0" noProof="0">
                <a:ln>
                  <a:noFill/>
                </a:ln>
                <a:solidFill>
                  <a:srgbClr val="000F61"/>
                </a:solidFill>
                <a:effectLst/>
                <a:uLnTx/>
                <a:uFillTx/>
                <a:latin typeface="Raleway" pitchFamily="2" charset="0"/>
                <a:ea typeface="+mn-ea"/>
                <a:cs typeface="+mn-cs"/>
              </a:rPr>
              <a:t>tevreden</a:t>
            </a:r>
            <a:r>
              <a:rPr kumimoji="0" lang="nl-NL" sz="1200" b="1" i="0" u="none" strike="noStrike" kern="1200" cap="none" spc="0" normalizeH="0" baseline="0" noProof="0">
                <a:ln>
                  <a:noFill/>
                </a:ln>
                <a:solidFill>
                  <a:srgbClr val="5AB2F8"/>
                </a:solidFill>
                <a:effectLst/>
                <a:uLnTx/>
                <a:uFillTx/>
                <a:latin typeface="Raleway" pitchFamily="2" charset="0"/>
                <a:ea typeface="+mn-ea"/>
                <a:cs typeface="+mn-cs"/>
              </a:rPr>
              <a:t> en </a:t>
            </a:r>
            <a:r>
              <a:rPr kumimoji="0" lang="nl-NL" sz="1200" b="1" i="0" u="none" strike="noStrike" kern="1200" cap="none" spc="0" normalizeH="0" baseline="0" noProof="0">
                <a:ln>
                  <a:noFill/>
                </a:ln>
                <a:solidFill>
                  <a:srgbClr val="000F61"/>
                </a:solidFill>
                <a:effectLst/>
                <a:uLnTx/>
                <a:uFillTx/>
                <a:latin typeface="Raleway" pitchFamily="2" charset="0"/>
                <a:ea typeface="+mn-ea"/>
                <a:cs typeface="+mn-cs"/>
              </a:rPr>
              <a:t>zelfredzaam</a:t>
            </a:r>
          </a:p>
        </p:txBody>
      </p:sp>
      <p:pic>
        <p:nvPicPr>
          <p:cNvPr id="8" name="Graphic 7" descr="Male profile outline">
            <a:extLst>
              <a:ext uri="{FF2B5EF4-FFF2-40B4-BE49-F238E27FC236}">
                <a16:creationId xmlns:a16="http://schemas.microsoft.com/office/drawing/2014/main" id="{0879EFE7-76DC-4083-B7D6-DD844AC502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5961" y="2062333"/>
            <a:ext cx="432000" cy="432000"/>
          </a:xfrm>
          <a:prstGeom prst="rect">
            <a:avLst/>
          </a:prstGeom>
        </p:spPr>
      </p:pic>
      <p:pic>
        <p:nvPicPr>
          <p:cNvPr id="19" name="Graphic 18" descr="Doctor female outline">
            <a:extLst>
              <a:ext uri="{FF2B5EF4-FFF2-40B4-BE49-F238E27FC236}">
                <a16:creationId xmlns:a16="http://schemas.microsoft.com/office/drawing/2014/main" id="{532777D3-5043-3F1B-E6A2-98B2FE043A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5961" y="5554573"/>
            <a:ext cx="432000" cy="432000"/>
          </a:xfrm>
          <a:prstGeom prst="rect">
            <a:avLst/>
          </a:prstGeom>
        </p:spPr>
      </p:pic>
      <p:pic>
        <p:nvPicPr>
          <p:cNvPr id="21" name="Graphic 20" descr="Handshake outline">
            <a:extLst>
              <a:ext uri="{FF2B5EF4-FFF2-40B4-BE49-F238E27FC236}">
                <a16:creationId xmlns:a16="http://schemas.microsoft.com/office/drawing/2014/main" id="{57E7A6F4-E87A-D25C-305D-D60A90B93D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5961" y="4398751"/>
            <a:ext cx="432000" cy="432000"/>
          </a:xfrm>
          <a:prstGeom prst="rect">
            <a:avLst/>
          </a:prstGeom>
        </p:spPr>
      </p:pic>
      <p:pic>
        <p:nvPicPr>
          <p:cNvPr id="23" name="Graphic 22" descr="Rating 3 Star outline">
            <a:extLst>
              <a:ext uri="{FF2B5EF4-FFF2-40B4-BE49-F238E27FC236}">
                <a16:creationId xmlns:a16="http://schemas.microsoft.com/office/drawing/2014/main" id="{A71171E1-48F3-2C1E-134A-B93BBF71F8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5961" y="3229643"/>
            <a:ext cx="432000" cy="432000"/>
          </a:xfrm>
          <a:prstGeom prst="rect">
            <a:avLst/>
          </a:prstGeom>
        </p:spPr>
      </p:pic>
      <p:sp>
        <p:nvSpPr>
          <p:cNvPr id="6" name="Slide Number Placeholder 1">
            <a:extLst>
              <a:ext uri="{FF2B5EF4-FFF2-40B4-BE49-F238E27FC236}">
                <a16:creationId xmlns:a16="http://schemas.microsoft.com/office/drawing/2014/main" id="{DF1110E4-287B-4603-A548-6EA127819278}"/>
              </a:ext>
            </a:extLst>
          </p:cNvPr>
          <p:cNvSpPr>
            <a:spLocks noGrp="1"/>
          </p:cNvSpPr>
          <p:nvPr>
            <p:ph type="sldNum" sz="quarter" idx="12"/>
          </p:nvPr>
        </p:nvSpPr>
        <p:spPr>
          <a:xfrm>
            <a:off x="9451769" y="649489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7" name="Rectangle 16">
            <a:hlinkClick r:id="" action="ppaction://noaction"/>
            <a:extLst>
              <a:ext uri="{FF2B5EF4-FFF2-40B4-BE49-F238E27FC236}">
                <a16:creationId xmlns:a16="http://schemas.microsoft.com/office/drawing/2014/main" id="{2C13CA6B-A601-E5C0-CFCC-BC49E004A0B7}"/>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hlinkClick r:id="" action="ppaction://noaction"/>
            <a:extLst>
              <a:ext uri="{FF2B5EF4-FFF2-40B4-BE49-F238E27FC236}">
                <a16:creationId xmlns:a16="http://schemas.microsoft.com/office/drawing/2014/main" id="{7E449410-62F7-32E5-8596-CA8754C04A32}"/>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hlinkClick r:id="" action="ppaction://noaction"/>
            <a:extLst>
              <a:ext uri="{FF2B5EF4-FFF2-40B4-BE49-F238E27FC236}">
                <a16:creationId xmlns:a16="http://schemas.microsoft.com/office/drawing/2014/main" id="{22461EF1-D514-564C-FA9A-12B24FF4511D}"/>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a:hlinkClick r:id="" action="ppaction://noaction"/>
            <a:extLst>
              <a:ext uri="{FF2B5EF4-FFF2-40B4-BE49-F238E27FC236}">
                <a16:creationId xmlns:a16="http://schemas.microsoft.com/office/drawing/2014/main" id="{9A12AACB-44B2-FE97-7857-39D4495284F0}"/>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a:hlinkClick r:id="" action="ppaction://noaction"/>
            <a:extLst>
              <a:ext uri="{FF2B5EF4-FFF2-40B4-BE49-F238E27FC236}">
                <a16:creationId xmlns:a16="http://schemas.microsoft.com/office/drawing/2014/main" id="{BBA5B19C-05D0-E9D0-8540-DF0B04A19672}"/>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hlinkClick r:id="" action="ppaction://noaction"/>
            <a:extLst>
              <a:ext uri="{FF2B5EF4-FFF2-40B4-BE49-F238E27FC236}">
                <a16:creationId xmlns:a16="http://schemas.microsoft.com/office/drawing/2014/main" id="{826DBA16-356D-82E3-207F-00822D771E4D}"/>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a:hlinkClick r:id="" action="ppaction://noaction"/>
            <a:extLst>
              <a:ext uri="{FF2B5EF4-FFF2-40B4-BE49-F238E27FC236}">
                <a16:creationId xmlns:a16="http://schemas.microsoft.com/office/drawing/2014/main" id="{8E0F2E58-80D4-3FA9-DA28-E84C904497E8}"/>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tangle 32">
            <a:hlinkClick r:id="" action="ppaction://noaction"/>
            <a:extLst>
              <a:ext uri="{FF2B5EF4-FFF2-40B4-BE49-F238E27FC236}">
                <a16:creationId xmlns:a16="http://schemas.microsoft.com/office/drawing/2014/main" id="{6B24AA8F-7934-49B8-4B61-CCD7477BF46E}"/>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tangle 33">
            <a:hlinkClick r:id="" action="ppaction://noaction"/>
            <a:extLst>
              <a:ext uri="{FF2B5EF4-FFF2-40B4-BE49-F238E27FC236}">
                <a16:creationId xmlns:a16="http://schemas.microsoft.com/office/drawing/2014/main" id="{97CA9CDE-2213-F3F5-3C47-EA8A5F4014A6}"/>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hlinkClick r:id="" action="ppaction://noaction"/>
            <a:extLst>
              <a:ext uri="{FF2B5EF4-FFF2-40B4-BE49-F238E27FC236}">
                <a16:creationId xmlns:a16="http://schemas.microsoft.com/office/drawing/2014/main" id="{FA6740EB-805A-D171-D6A5-A8B691BBE9D5}"/>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hlinkClick r:id="" action="ppaction://noaction"/>
            <a:extLst>
              <a:ext uri="{FF2B5EF4-FFF2-40B4-BE49-F238E27FC236}">
                <a16:creationId xmlns:a16="http://schemas.microsoft.com/office/drawing/2014/main" id="{CE371340-55AD-8DE6-93D4-3ED4B79F9E27}"/>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91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0B3331-AD08-9BBA-F805-2577799E6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 name="Title 2">
            <a:extLst>
              <a:ext uri="{FF2B5EF4-FFF2-40B4-BE49-F238E27FC236}">
                <a16:creationId xmlns:a16="http://schemas.microsoft.com/office/drawing/2014/main" id="{F149D314-87B9-6FCB-C19D-5CB79DF348BB}"/>
              </a:ext>
            </a:extLst>
          </p:cNvPr>
          <p:cNvSpPr>
            <a:spLocks noGrp="1"/>
          </p:cNvSpPr>
          <p:nvPr>
            <p:ph type="title"/>
          </p:nvPr>
        </p:nvSpPr>
        <p:spPr/>
        <p:txBody>
          <a:bodyPr vert="horz" lIns="91440" tIns="45720" rIns="91440" bIns="45720" rtlCol="0" anchor="ctr">
            <a:noAutofit/>
          </a:bodyPr>
          <a:lstStyle/>
          <a:p>
            <a:r>
              <a:rPr lang="nl-NL">
                <a:latin typeface="Raleway"/>
              </a:rPr>
              <a:t>Opgave: preventief werken</a:t>
            </a:r>
          </a:p>
        </p:txBody>
      </p:sp>
      <p:sp>
        <p:nvSpPr>
          <p:cNvPr id="33" name="TextBox 32">
            <a:extLst>
              <a:ext uri="{FF2B5EF4-FFF2-40B4-BE49-F238E27FC236}">
                <a16:creationId xmlns:a16="http://schemas.microsoft.com/office/drawing/2014/main" id="{6F0203C2-CCE4-777C-E0EA-4243F2A94296}"/>
              </a:ext>
            </a:extLst>
          </p:cNvPr>
          <p:cNvSpPr txBox="1"/>
          <p:nvPr/>
        </p:nvSpPr>
        <p:spPr>
          <a:xfrm>
            <a:off x="741145" y="1435266"/>
            <a:ext cx="6939815" cy="859319"/>
          </a:xfrm>
          <a:prstGeom prst="rect">
            <a:avLst/>
          </a:prstGeom>
          <a:noFill/>
          <a:ln>
            <a:solidFill>
              <a:schemeClr val="accent2"/>
            </a:solidFill>
          </a:ln>
        </p:spPr>
        <p:txBody>
          <a:bodyPr wrap="square" lIns="91440" tIns="45720" rIns="91440" bIns="45720" rtlCol="0" anchor="t">
            <a:noAutofit/>
          </a:bodyPr>
          <a:lstStyle/>
          <a:p>
            <a:pPr>
              <a:defRPr/>
            </a:pPr>
            <a:r>
              <a:rPr kumimoji="0" lang="nl-NL" sz="1000" b="1" i="0" u="none" strike="noStrike" kern="1200" cap="none" spc="0" normalizeH="0" baseline="0" noProof="0">
                <a:ln>
                  <a:noFill/>
                </a:ln>
                <a:solidFill>
                  <a:prstClr val="black"/>
                </a:solidFill>
                <a:effectLst/>
                <a:uLnTx/>
                <a:uFillTx/>
                <a:latin typeface="Raleway"/>
                <a:ea typeface="Lato regular"/>
                <a:cs typeface="Lato regular"/>
              </a:rPr>
              <a:t>Visie</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 Inwoners worden gesteund bij gezond leven. Het vermogen van een ieder om met uitdagingen van het leven om te gaan wordt gestimuleerd. Hierbij focussen we ons op wat </a:t>
            </a:r>
            <a:r>
              <a:rPr lang="nl-NL" sz="1000">
                <a:solidFill>
                  <a:prstClr val="black"/>
                </a:solidFill>
                <a:latin typeface="Lato regular"/>
                <a:ea typeface="Lato regular"/>
                <a:cs typeface="Lato regular"/>
              </a:rPr>
              <a:t>hen zingeving</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 en veerkracht geeft en kijken we naar wat mensen en hun informele netwerk zelf kunnen. Zo ontstaat er ruimte voor inwoners die </a:t>
            </a:r>
            <a:r>
              <a:rPr lang="nl-NL" sz="1000">
                <a:solidFill>
                  <a:prstClr val="black"/>
                </a:solidFill>
                <a:latin typeface="Lato regular"/>
                <a:ea typeface="Lato regular"/>
                <a:cs typeface="Lato regular"/>
              </a:rPr>
              <a:t>een</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 grote </a:t>
            </a:r>
            <a:r>
              <a:rPr lang="nl-NL" sz="1000">
                <a:solidFill>
                  <a:prstClr val="black"/>
                </a:solidFill>
                <a:latin typeface="Lato regular"/>
                <a:ea typeface="Lato regular"/>
                <a:cs typeface="Lato regular"/>
              </a:rPr>
              <a:t>behoefte</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 </a:t>
            </a:r>
            <a:r>
              <a:rPr lang="nl-NL" sz="1000">
                <a:solidFill>
                  <a:prstClr val="black"/>
                </a:solidFill>
                <a:latin typeface="Lato regular"/>
                <a:ea typeface="Lato regular"/>
                <a:cs typeface="Lato regular"/>
              </a:rPr>
              <a:t>hebben </a:t>
            </a:r>
            <a:r>
              <a:rPr lang="nl-NL" sz="1000">
                <a:solidFill>
                  <a:prstClr val="black"/>
                </a:solidFill>
                <a:latin typeface="Lato regular"/>
                <a:ea typeface="+mn-lt"/>
                <a:cs typeface="+mn-lt"/>
              </a:rPr>
              <a:t>aan formele zorg en ondersteuning </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 De zorg en ondersteuning die geleverd wordt, sluit zoveel mogelijk aan op de behoeften en behandelwensen van de inwoners.</a:t>
            </a:r>
          </a:p>
        </p:txBody>
      </p:sp>
      <p:pic>
        <p:nvPicPr>
          <p:cNvPr id="34" name="Graphic 33" descr="Meditation outline">
            <a:extLst>
              <a:ext uri="{FF2B5EF4-FFF2-40B4-BE49-F238E27FC236}">
                <a16:creationId xmlns:a16="http://schemas.microsoft.com/office/drawing/2014/main" id="{E4AC94F4-0224-2275-9B0D-135C7E8D36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233" y="2683792"/>
            <a:ext cx="360000" cy="360000"/>
          </a:xfrm>
          <a:prstGeom prst="rect">
            <a:avLst/>
          </a:prstGeom>
        </p:spPr>
      </p:pic>
      <p:sp>
        <p:nvSpPr>
          <p:cNvPr id="40" name="TextBox 39">
            <a:extLst>
              <a:ext uri="{FF2B5EF4-FFF2-40B4-BE49-F238E27FC236}">
                <a16:creationId xmlns:a16="http://schemas.microsoft.com/office/drawing/2014/main" id="{5D68B373-D6BA-7968-8C96-DB15BBA73ED2}"/>
              </a:ext>
            </a:extLst>
          </p:cNvPr>
          <p:cNvSpPr txBox="1"/>
          <p:nvPr/>
        </p:nvSpPr>
        <p:spPr>
          <a:xfrm>
            <a:off x="1107233" y="2662300"/>
            <a:ext cx="6300682" cy="402985"/>
          </a:xfrm>
          <a:prstGeom prst="rect">
            <a:avLst/>
          </a:prstGeom>
          <a:no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We richten ons collectief op zingeving, welbevinden en gezondheid van inwoners vanuit </a:t>
            </a:r>
            <a:r>
              <a:rPr kumimoji="0" lang="nl-NL" sz="1000" b="1" i="0" u="none" strike="noStrike" kern="1200" cap="none" spc="0" normalizeH="0" baseline="0" noProof="0">
                <a:ln>
                  <a:noFill/>
                </a:ln>
                <a:solidFill>
                  <a:prstClr val="black"/>
                </a:solidFill>
                <a:effectLst/>
                <a:uLnTx/>
                <a:uFillTx/>
                <a:latin typeface="Lato Bold"/>
                <a:ea typeface="Lato Bold"/>
                <a:cs typeface="Lato Bold"/>
              </a:rPr>
              <a:t>positieve gezondheid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Het gedachtegoed is breed uitgerold en wordt toegepast in de hele regio</a:t>
            </a:r>
            <a:r>
              <a:rPr lang="nl-NL" sz="900" i="1">
                <a:solidFill>
                  <a:prstClr val="black">
                    <a:lumMod val="50000"/>
                    <a:lumOff val="50000"/>
                  </a:prstClr>
                </a:solidFill>
                <a:latin typeface="Lato regular"/>
                <a:ea typeface="Lato regular"/>
                <a:cs typeface="Lato regular"/>
              </a:rPr>
              <a:t>.</a:t>
            </a:r>
            <a:endParaRPr kumimoji="0" lang="nl-NL" sz="1050" b="0" i="0" u="none" strike="noStrike" kern="1200" cap="none" spc="0" normalizeH="0" baseline="0" noProof="0">
              <a:ln>
                <a:noFill/>
              </a:ln>
              <a:solidFill>
                <a:prstClr val="black">
                  <a:lumMod val="50000"/>
                  <a:lumOff val="50000"/>
                </a:prst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pic>
        <p:nvPicPr>
          <p:cNvPr id="35" name="Graphic 34" descr="Arrow circle outline">
            <a:extLst>
              <a:ext uri="{FF2B5EF4-FFF2-40B4-BE49-F238E27FC236}">
                <a16:creationId xmlns:a16="http://schemas.microsoft.com/office/drawing/2014/main" id="{9FBAB20A-3128-A627-0F24-8D126D8ADB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233" y="3174704"/>
            <a:ext cx="360000" cy="360000"/>
          </a:xfrm>
          <a:prstGeom prst="rect">
            <a:avLst/>
          </a:prstGeom>
        </p:spPr>
      </p:pic>
      <p:sp>
        <p:nvSpPr>
          <p:cNvPr id="41" name="TextBox 40">
            <a:extLst>
              <a:ext uri="{FF2B5EF4-FFF2-40B4-BE49-F238E27FC236}">
                <a16:creationId xmlns:a16="http://schemas.microsoft.com/office/drawing/2014/main" id="{0B88FE8A-C8B5-C8E6-2CC6-90900381F04B}"/>
              </a:ext>
            </a:extLst>
          </p:cNvPr>
          <p:cNvSpPr txBox="1"/>
          <p:nvPr/>
        </p:nvSpPr>
        <p:spPr>
          <a:xfrm>
            <a:off x="1107233" y="3101546"/>
            <a:ext cx="6300682" cy="506317"/>
          </a:xfrm>
          <a:prstGeom prst="rect">
            <a:avLst/>
          </a:prstGeom>
          <a:no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Zelfredzaamheid van inwoners wordt gestimuleerd door het inzetten van </a:t>
            </a:r>
            <a:r>
              <a:rPr kumimoji="0" lang="nl-NL" sz="1000" b="1" i="0" u="none" strike="noStrike" kern="1200" cap="none" spc="0" normalizeH="0" baseline="0" noProof="0">
                <a:ln>
                  <a:noFill/>
                </a:ln>
                <a:solidFill>
                  <a:prstClr val="black"/>
                </a:solidFill>
                <a:effectLst/>
                <a:uLnTx/>
                <a:uFillTx/>
                <a:latin typeface="Lato Bold"/>
                <a:ea typeface="Lato Bold"/>
                <a:cs typeface="Lato Bold"/>
              </a:rPr>
              <a:t>reablement</a:t>
            </a:r>
          </a:p>
          <a:p>
            <a:pPr>
              <a:defRPr/>
            </a:pP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Met regionale ondersteuning implementeren </a:t>
            </a:r>
            <a:r>
              <a:rPr lang="nl-NL" sz="900" i="1">
                <a:solidFill>
                  <a:prstClr val="black">
                    <a:lumMod val="50000"/>
                    <a:lumOff val="50000"/>
                  </a:prstClr>
                </a:solidFill>
                <a:latin typeface="Lato regular"/>
                <a:ea typeface="Lato regular"/>
                <a:cs typeface="Lato regular"/>
              </a:rPr>
              <a:t>VVT-organisaties</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reablement voor cliënten</a:t>
            </a:r>
            <a:r>
              <a:rPr lang="nl-NL" sz="900" i="1">
                <a:solidFill>
                  <a:prstClr val="black">
                    <a:lumMod val="50000"/>
                    <a:lumOff val="50000"/>
                  </a:prstClr>
                </a:solidFill>
                <a:latin typeface="Lato regular"/>
                <a:ea typeface="Lato regular"/>
                <a:cs typeface="Lato regular"/>
              </a:rPr>
              <a:t>. In</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a:t>
            </a:r>
            <a:r>
              <a:rPr lang="nl-NL" sz="900" i="1">
                <a:solidFill>
                  <a:prstClr val="black">
                    <a:lumMod val="50000"/>
                    <a:lumOff val="50000"/>
                  </a:prstClr>
                </a:solidFill>
                <a:latin typeface="Lato regular"/>
                <a:ea typeface="Lato regular"/>
                <a:cs typeface="Lato regular"/>
              </a:rPr>
              <a:t>de wijk </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werken we multidisciplinair samen volgens </a:t>
            </a:r>
            <a:r>
              <a:rPr lang="nl-NL" sz="900" i="1">
                <a:solidFill>
                  <a:prstClr val="black">
                    <a:lumMod val="50000"/>
                    <a:lumOff val="50000"/>
                  </a:prstClr>
                </a:solidFill>
                <a:latin typeface="Lato regular"/>
                <a:ea typeface="Lato regular"/>
                <a:cs typeface="Lato regular"/>
              </a:rPr>
              <a:t>reablement-principes.</a:t>
            </a:r>
            <a:endParaRPr kumimoji="0" lang="nl-NL" sz="1050" b="0" i="0"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endParaRPr>
          </a:p>
        </p:txBody>
      </p:sp>
      <p:pic>
        <p:nvPicPr>
          <p:cNvPr id="36" name="Graphic 35" descr="Meeting outline">
            <a:extLst>
              <a:ext uri="{FF2B5EF4-FFF2-40B4-BE49-F238E27FC236}">
                <a16:creationId xmlns:a16="http://schemas.microsoft.com/office/drawing/2014/main" id="{BE524352-2B87-FBC5-3C7F-FF25999EC3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233" y="3791624"/>
            <a:ext cx="360000" cy="360000"/>
          </a:xfrm>
          <a:prstGeom prst="rect">
            <a:avLst/>
          </a:prstGeom>
        </p:spPr>
      </p:pic>
      <p:sp>
        <p:nvSpPr>
          <p:cNvPr id="42" name="TextBox 41">
            <a:extLst>
              <a:ext uri="{FF2B5EF4-FFF2-40B4-BE49-F238E27FC236}">
                <a16:creationId xmlns:a16="http://schemas.microsoft.com/office/drawing/2014/main" id="{259E8FC6-7DA9-4E87-C5B8-3A706C396244}"/>
              </a:ext>
            </a:extLst>
          </p:cNvPr>
          <p:cNvSpPr txBox="1"/>
          <p:nvPr/>
        </p:nvSpPr>
        <p:spPr>
          <a:xfrm>
            <a:off x="1107233" y="3644124"/>
            <a:ext cx="6300682" cy="655001"/>
          </a:xfrm>
          <a:prstGeom prst="rect">
            <a:avLst/>
          </a:prstGeom>
          <a:no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Door middel van </a:t>
            </a:r>
            <a:r>
              <a:rPr kumimoji="0" lang="nl-NL" sz="1000" b="1" i="0" u="none" strike="noStrike" kern="1200" cap="none" spc="0" normalizeH="0" baseline="0" noProof="0">
                <a:ln>
                  <a:noFill/>
                </a:ln>
                <a:solidFill>
                  <a:prstClr val="black"/>
                </a:solidFill>
                <a:effectLst/>
                <a:uLnTx/>
                <a:uFillTx/>
                <a:latin typeface="Lato Bold"/>
                <a:ea typeface="Lato Bold"/>
                <a:cs typeface="Lato Bold"/>
              </a:rPr>
              <a:t>proactieve zorgplanning</a:t>
            </a:r>
            <a:r>
              <a:rPr kumimoji="0" lang="nl-NL" sz="1000" b="0" i="0" u="none" strike="noStrike" kern="1200" cap="none" spc="0" normalizeH="0" baseline="0" noProof="0">
                <a:ln>
                  <a:noFill/>
                </a:ln>
                <a:solidFill>
                  <a:prstClr val="black"/>
                </a:solidFill>
                <a:effectLst/>
                <a:uLnTx/>
                <a:uFillTx/>
                <a:latin typeface="Lato Bold"/>
                <a:ea typeface="Lato Bold"/>
                <a:cs typeface="Lato Bold"/>
              </a:rPr>
              <a:t> </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zorgen we dat zorg en steun aansluit bij de wensen en behoeften van inwoners</a:t>
            </a:r>
          </a:p>
          <a:p>
            <a:pPr>
              <a:defRPr/>
            </a:pP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Inwoners zijn zich bewust van het belang van vastleggen van zorg- en behandelwensen</a:t>
            </a:r>
            <a:r>
              <a:rPr lang="nl-NL" sz="900" i="1">
                <a:solidFill>
                  <a:prstClr val="black">
                    <a:lumMod val="50000"/>
                    <a:lumOff val="50000"/>
                  </a:prstClr>
                </a:solidFill>
                <a:latin typeface="Lato regular"/>
                <a:ea typeface="Lato regular"/>
                <a:cs typeface="Lato regular"/>
              </a:rPr>
              <a:t>.</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a:t>
            </a:r>
            <a:r>
              <a:rPr lang="nl-NL" sz="900" i="1">
                <a:solidFill>
                  <a:prstClr val="black">
                    <a:lumMod val="50000"/>
                    <a:lumOff val="50000"/>
                  </a:prstClr>
                </a:solidFill>
                <a:latin typeface="Lato regular"/>
                <a:ea typeface="Lato regular"/>
                <a:cs typeface="Lato regular"/>
              </a:rPr>
              <a:t>Medewerkers</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a:t>
            </a:r>
            <a:r>
              <a:rPr lang="nl-NL" sz="900" i="1">
                <a:solidFill>
                  <a:prstClr val="black">
                    <a:lumMod val="50000"/>
                    <a:lumOff val="50000"/>
                  </a:prstClr>
                </a:solidFill>
                <a:latin typeface="Lato regular"/>
                <a:ea typeface="Lato regular"/>
                <a:cs typeface="Lato regular"/>
              </a:rPr>
              <a:t>zijn voldoende</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getraind om hierover </a:t>
            </a:r>
            <a:r>
              <a:rPr lang="nl-NL" sz="900" i="1">
                <a:solidFill>
                  <a:prstClr val="black">
                    <a:lumMod val="50000"/>
                    <a:lumOff val="50000"/>
                  </a:prstClr>
                </a:solidFill>
                <a:ea typeface="+mn-lt"/>
                <a:cs typeface="+mn-lt"/>
              </a:rPr>
              <a:t>gesprekken </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te</a:t>
            </a:r>
            <a:r>
              <a:rPr lang="nl-NL" sz="900" i="1">
                <a:solidFill>
                  <a:prstClr val="black">
                    <a:lumMod val="50000"/>
                    <a:lumOff val="50000"/>
                  </a:prstClr>
                </a:solidFill>
                <a:latin typeface="Lato regular"/>
                <a:ea typeface="Lato regular"/>
                <a:cs typeface="Lato regular"/>
              </a:rPr>
              <a:t> kunnen</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voeren. Regionaal zijn duidelijke afspraken gemaakt </a:t>
            </a:r>
            <a:r>
              <a:rPr lang="nl-NL" sz="900" i="1">
                <a:solidFill>
                  <a:prstClr val="black">
                    <a:lumMod val="50000"/>
                    <a:lumOff val="50000"/>
                  </a:prstClr>
                </a:solidFill>
                <a:latin typeface="Lato regular"/>
                <a:ea typeface="Lato regular"/>
                <a:cs typeface="Lato regular"/>
              </a:rPr>
              <a:t>over vastlegging</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a:t>
            </a:r>
            <a:endParaRPr kumimoji="0" lang="nl-NL" sz="8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endParaRPr>
          </a:p>
        </p:txBody>
      </p:sp>
      <p:pic>
        <p:nvPicPr>
          <p:cNvPr id="39" name="Graphic 38" descr="Mental Health outline">
            <a:extLst>
              <a:ext uri="{FF2B5EF4-FFF2-40B4-BE49-F238E27FC236}">
                <a16:creationId xmlns:a16="http://schemas.microsoft.com/office/drawing/2014/main" id="{B35A0CAE-E9E8-2CDA-EE2C-0C11E9B6B5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7233" y="4482886"/>
            <a:ext cx="360000" cy="360000"/>
          </a:xfrm>
          <a:prstGeom prst="rect">
            <a:avLst/>
          </a:prstGeom>
        </p:spPr>
      </p:pic>
      <p:sp>
        <p:nvSpPr>
          <p:cNvPr id="43" name="TextBox 42">
            <a:extLst>
              <a:ext uri="{FF2B5EF4-FFF2-40B4-BE49-F238E27FC236}">
                <a16:creationId xmlns:a16="http://schemas.microsoft.com/office/drawing/2014/main" id="{13D6F61A-4FC4-991B-08FD-21CE4D2AC30E}"/>
              </a:ext>
            </a:extLst>
          </p:cNvPr>
          <p:cNvSpPr txBox="1"/>
          <p:nvPr/>
        </p:nvSpPr>
        <p:spPr>
          <a:xfrm>
            <a:off x="1107233" y="4335386"/>
            <a:ext cx="6300682" cy="655001"/>
          </a:xfrm>
          <a:prstGeom prst="rect">
            <a:avLst/>
          </a:prstGeom>
          <a:no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Zorg- en welzijnsorganisaties zijn toegankelijk voor iedereen, ook voor inwoners met </a:t>
            </a:r>
            <a:r>
              <a:rPr kumimoji="0" lang="nl-NL" sz="1000" b="1" i="0" u="none" strike="noStrike" kern="1200" cap="none" spc="0" normalizeH="0" baseline="0" noProof="0">
                <a:ln>
                  <a:noFill/>
                </a:ln>
                <a:solidFill>
                  <a:prstClr val="black"/>
                </a:solidFill>
                <a:effectLst/>
                <a:uLnTx/>
                <a:uFillTx/>
                <a:latin typeface="Lato Bold" panose="020F0502020204030203" pitchFamily="34" charset="0"/>
                <a:ea typeface="Lato Bold" panose="020F0502020204030203" pitchFamily="34" charset="0"/>
                <a:cs typeface="Lato Bold" panose="020F0502020204030203" pitchFamily="34" charset="0"/>
              </a:rPr>
              <a:t>lage gezondheidsvaardigheden</a:t>
            </a:r>
          </a:p>
          <a:p>
            <a:pPr>
              <a:defRPr/>
            </a:pP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Organisaties zijn gezondheidsvaardig ingericht</a:t>
            </a:r>
            <a:r>
              <a:rPr lang="nl-NL" sz="900" i="1">
                <a:solidFill>
                  <a:prstClr val="black">
                    <a:lumMod val="50000"/>
                    <a:lumOff val="50000"/>
                  </a:prstClr>
                </a:solidFill>
                <a:latin typeface="Lato regular"/>
                <a:ea typeface="Lato regular"/>
                <a:cs typeface="Lato regular"/>
              </a:rPr>
              <a:t>. Medewerkers</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zijn communicatief vaardig</a:t>
            </a:r>
            <a:r>
              <a:rPr lang="nl-NL" sz="900" i="1">
                <a:solidFill>
                  <a:prstClr val="black">
                    <a:lumMod val="50000"/>
                    <a:lumOff val="50000"/>
                  </a:prstClr>
                </a:solidFill>
                <a:latin typeface="Lato regular"/>
                <a:ea typeface="Lato regular"/>
                <a:cs typeface="Lato regular"/>
              </a:rPr>
              <a:t>.</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a:t>
            </a:r>
            <a:r>
              <a:rPr lang="nl-NL" sz="900" i="1">
                <a:solidFill>
                  <a:prstClr val="black">
                    <a:lumMod val="50000"/>
                    <a:lumOff val="50000"/>
                  </a:prstClr>
                </a:solidFill>
                <a:latin typeface="Lato regular"/>
                <a:ea typeface="Lato regular"/>
                <a:cs typeface="Lato regular"/>
              </a:rPr>
              <a:t>Inwoners</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met lage gezondheidsvaardigheden worden verwezen naar (bestaande) initiatieven ter bevordering van vaardigheden</a:t>
            </a:r>
            <a:r>
              <a:rPr lang="nl-NL" sz="900" i="1">
                <a:solidFill>
                  <a:prstClr val="black">
                    <a:lumMod val="50000"/>
                    <a:lumOff val="50000"/>
                  </a:prstClr>
                </a:solidFill>
                <a:latin typeface="Lato regular"/>
                <a:ea typeface="Lato regular"/>
                <a:cs typeface="Lato regular"/>
              </a:rPr>
              <a:t>.</a:t>
            </a:r>
            <a:endParaRPr kumimoji="0" lang="nl-NL" sz="800" b="0" i="1" u="none" strike="noStrike" kern="1200" cap="none" spc="0" normalizeH="0" baseline="0" noProof="0">
              <a:ln>
                <a:noFill/>
              </a:ln>
              <a:solidFill>
                <a:prstClr val="black">
                  <a:lumMod val="50000"/>
                  <a:lumOff val="50000"/>
                </a:prst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pic>
        <p:nvPicPr>
          <p:cNvPr id="38" name="Graphic 37" descr="Neighbourhood outline">
            <a:extLst>
              <a:ext uri="{FF2B5EF4-FFF2-40B4-BE49-F238E27FC236}">
                <a16:creationId xmlns:a16="http://schemas.microsoft.com/office/drawing/2014/main" id="{73523F77-C012-FAA9-8C46-114747C7EB4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7233" y="5099806"/>
            <a:ext cx="360000" cy="360000"/>
          </a:xfrm>
          <a:prstGeom prst="rect">
            <a:avLst/>
          </a:prstGeom>
        </p:spPr>
      </p:pic>
      <p:sp>
        <p:nvSpPr>
          <p:cNvPr id="44" name="TextBox 43">
            <a:extLst>
              <a:ext uri="{FF2B5EF4-FFF2-40B4-BE49-F238E27FC236}">
                <a16:creationId xmlns:a16="http://schemas.microsoft.com/office/drawing/2014/main" id="{60C09287-B07F-1739-E971-203929828521}"/>
              </a:ext>
            </a:extLst>
          </p:cNvPr>
          <p:cNvSpPr txBox="1"/>
          <p:nvPr/>
        </p:nvSpPr>
        <p:spPr>
          <a:xfrm>
            <a:off x="1107233" y="5026648"/>
            <a:ext cx="6300682" cy="506317"/>
          </a:xfrm>
          <a:prstGeom prst="rect">
            <a:avLst/>
          </a:prstGeom>
          <a:noFill/>
        </p:spPr>
        <p:txBody>
          <a:bodyPr wrap="square" lIns="91440" tIns="45720" rIns="91440" bIns="45720" rtlCol="0" anchor="ctr">
            <a:noAutofit/>
          </a:bodyPr>
          <a:lstStyle/>
          <a:p>
            <a:pPr>
              <a:defRPr/>
            </a:pP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Inwoners zijn actief betrokken en kijken naar elkaar om </a:t>
            </a:r>
            <a:r>
              <a:rPr lang="nl-NL" sz="1000">
                <a:solidFill>
                  <a:prstClr val="black"/>
                </a:solidFill>
                <a:latin typeface="Lato regular"/>
                <a:ea typeface="Lato regular"/>
                <a:cs typeface="Lato regular"/>
              </a:rPr>
              <a:t>in </a:t>
            </a:r>
            <a:r>
              <a:rPr lang="nl-NL" sz="1000" b="1">
                <a:solidFill>
                  <a:prstClr val="black"/>
                </a:solidFill>
                <a:latin typeface="Lato Bold"/>
                <a:ea typeface="Lato Bold"/>
                <a:cs typeface="Lato Bold"/>
              </a:rPr>
              <a:t>zorgzame</a:t>
            </a:r>
            <a:r>
              <a:rPr kumimoji="0" lang="nl-NL" sz="1000" b="1" i="0" u="none" strike="noStrike" kern="1200" cap="none" spc="0" normalizeH="0" baseline="0" noProof="0">
                <a:ln>
                  <a:noFill/>
                </a:ln>
                <a:solidFill>
                  <a:prstClr val="black"/>
                </a:solidFill>
                <a:effectLst/>
                <a:uLnTx/>
                <a:uFillTx/>
                <a:latin typeface="Lato Bold"/>
                <a:ea typeface="Lato Bold"/>
                <a:cs typeface="Lato Bold"/>
              </a:rPr>
              <a:t> buurten</a:t>
            </a:r>
            <a:endParaRPr lang="nl-NL" sz="1000" b="1" i="0" u="none" strike="noStrike" kern="1200" cap="none" spc="0" normalizeH="0" baseline="0" noProof="0">
              <a:ln>
                <a:noFill/>
              </a:ln>
              <a:solidFill>
                <a:prstClr val="black"/>
              </a:solidFill>
              <a:effectLst/>
              <a:uLnTx/>
              <a:uFillTx/>
              <a:latin typeface="Lato Bold"/>
              <a:ea typeface="Lato Bold"/>
              <a:cs typeface="Lato Bold"/>
            </a:endParaRPr>
          </a:p>
          <a:p>
            <a:pPr>
              <a:spcBef>
                <a:spcPct val="0"/>
              </a:spcBef>
              <a:defRPr/>
            </a:pP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De sociale cohesie in een buurt wordt versterkt, waardoor de </a:t>
            </a:r>
            <a:r>
              <a:rPr lang="nl-NL" sz="900" i="1">
                <a:solidFill>
                  <a:prstClr val="black">
                    <a:lumMod val="50000"/>
                    <a:lumOff val="50000"/>
                  </a:prstClr>
                </a:solidFill>
                <a:latin typeface="Lato regular"/>
                <a:ea typeface="Lato regular"/>
                <a:cs typeface="Lato regular"/>
              </a:rPr>
              <a:t>gemeenschapszin en samenredzaamheid</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groeit en eenzaamheid vermindert</a:t>
            </a:r>
            <a:r>
              <a:rPr lang="nl-NL" sz="900" i="1">
                <a:solidFill>
                  <a:prstClr val="black">
                    <a:lumMod val="50000"/>
                    <a:lumOff val="50000"/>
                  </a:prstClr>
                </a:solidFill>
                <a:latin typeface="Lato regular"/>
                <a:ea typeface="Lato regular"/>
                <a:cs typeface="Lato regular"/>
              </a:rPr>
              <a:t>. Verder onderdeel van het hoofdstuk Samenwerken in de wijk. </a:t>
            </a:r>
            <a:endParaRPr lang="nl-NL" sz="800" b="0" i="1" u="none" strike="noStrike" kern="1200" cap="none" spc="0" normalizeH="0" baseline="0" noProof="0">
              <a:ln>
                <a:noFill/>
              </a:ln>
              <a:solidFill>
                <a:prstClr val="black">
                  <a:lumMod val="50000"/>
                  <a:lumOff val="50000"/>
                </a:prst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pic>
        <p:nvPicPr>
          <p:cNvPr id="37" name="Graphic 36" descr="Fruit bowl outline">
            <a:extLst>
              <a:ext uri="{FF2B5EF4-FFF2-40B4-BE49-F238E27FC236}">
                <a16:creationId xmlns:a16="http://schemas.microsoft.com/office/drawing/2014/main" id="{60AA8750-11BD-B424-1B82-73FDEC9E52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233" y="5716726"/>
            <a:ext cx="360000" cy="360000"/>
          </a:xfrm>
          <a:prstGeom prst="rect">
            <a:avLst/>
          </a:prstGeom>
        </p:spPr>
      </p:pic>
      <p:sp>
        <p:nvSpPr>
          <p:cNvPr id="46" name="TextBox 45">
            <a:extLst>
              <a:ext uri="{FF2B5EF4-FFF2-40B4-BE49-F238E27FC236}">
                <a16:creationId xmlns:a16="http://schemas.microsoft.com/office/drawing/2014/main" id="{5A1C3104-7934-F0C2-2889-4236380F5D28}"/>
              </a:ext>
            </a:extLst>
          </p:cNvPr>
          <p:cNvSpPr txBox="1"/>
          <p:nvPr/>
        </p:nvSpPr>
        <p:spPr>
          <a:xfrm>
            <a:off x="1107233" y="5569226"/>
            <a:ext cx="6300682" cy="655001"/>
          </a:xfrm>
          <a:prstGeom prst="rect">
            <a:avLst/>
          </a:prstGeom>
          <a:noFill/>
        </p:spPr>
        <p:txBody>
          <a:bodyPr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Gezondheid en bestaanszekerheid worden beschermd en bevorderd en ziekten worden voorkomen door inzet op een </a:t>
            </a:r>
            <a:r>
              <a:rPr kumimoji="0" lang="nl-NL" sz="1000" b="1" i="0" u="none" strike="noStrike" kern="1200" cap="none" spc="0" normalizeH="0" baseline="0" noProof="0">
                <a:ln>
                  <a:noFill/>
                </a:ln>
                <a:solidFill>
                  <a:prstClr val="black"/>
                </a:solidFill>
                <a:effectLst/>
                <a:uLnTx/>
                <a:uFillTx/>
                <a:latin typeface="Lato Bold"/>
                <a:ea typeface="Lato Bold"/>
                <a:cs typeface="Lato Bold"/>
              </a:rPr>
              <a:t>regionale preventie-infrastructuur</a:t>
            </a:r>
          </a:p>
          <a:p>
            <a:pPr>
              <a:defRPr/>
            </a:pP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Met inzet op een regionale preventie-infrastructuur sluiten </a:t>
            </a:r>
            <a:r>
              <a:rPr lang="nl-NL" sz="900" i="1">
                <a:solidFill>
                  <a:prstClr val="black">
                    <a:lumMod val="50000"/>
                    <a:lumOff val="50000"/>
                  </a:prstClr>
                </a:solidFill>
                <a:latin typeface="Lato regular"/>
                <a:ea typeface="Lato regular"/>
                <a:cs typeface="Lato regular"/>
              </a:rPr>
              <a:t>preventie-activiteiten</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a:t>
            </a:r>
            <a:r>
              <a:rPr lang="nl-NL" sz="900" i="1">
                <a:solidFill>
                  <a:prstClr val="black">
                    <a:lumMod val="50000"/>
                    <a:lumOff val="50000"/>
                  </a:prstClr>
                </a:solidFill>
                <a:latin typeface="Lato regular"/>
                <a:ea typeface="Lato regular"/>
                <a:cs typeface="Lato regular"/>
              </a:rPr>
              <a:t>van</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zowel </a:t>
            </a:r>
            <a:r>
              <a:rPr lang="nl-NL" sz="900" i="1">
                <a:solidFill>
                  <a:prstClr val="black">
                    <a:lumMod val="50000"/>
                    <a:lumOff val="50000"/>
                  </a:prstClr>
                </a:solidFill>
                <a:latin typeface="Lato regular"/>
                <a:ea typeface="Lato regular"/>
                <a:cs typeface="Lato regular"/>
              </a:rPr>
              <a:t>gemeentelijk- als</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zorgdomein op elkaar aan</a:t>
            </a:r>
            <a:r>
              <a:rPr lang="nl-NL" sz="900" i="1">
                <a:solidFill>
                  <a:prstClr val="black">
                    <a:lumMod val="50000"/>
                    <a:lumOff val="50000"/>
                  </a:prstClr>
                </a:solidFill>
                <a:latin typeface="Lato regular"/>
                <a:ea typeface="Lato regular"/>
                <a:cs typeface="Lato regular"/>
              </a:rPr>
              <a:t>.</a:t>
            </a:r>
            <a:endParaRPr kumimoji="0" lang="nl-NL" sz="800" b="0" i="1" u="none" strike="noStrike" kern="1200" cap="none" spc="0" normalizeH="0" baseline="0" noProof="0">
              <a:ln>
                <a:noFill/>
              </a:ln>
              <a:solidFill>
                <a:prstClr val="black">
                  <a:lumMod val="50000"/>
                  <a:lumOff val="50000"/>
                </a:prst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4" name="Rechthoek: afgeronde diagonale hoeken 6">
            <a:extLst>
              <a:ext uri="{FF2B5EF4-FFF2-40B4-BE49-F238E27FC236}">
                <a16:creationId xmlns:a16="http://schemas.microsoft.com/office/drawing/2014/main" id="{C8FA45EA-580E-D964-6C44-6C951DD26411}"/>
              </a:ext>
            </a:extLst>
          </p:cNvPr>
          <p:cNvSpPr/>
          <p:nvPr/>
        </p:nvSpPr>
        <p:spPr>
          <a:xfrm>
            <a:off x="7806088" y="1435266"/>
            <a:ext cx="3644767" cy="4619025"/>
          </a:xfrm>
          <a:prstGeom prst="rect">
            <a:avLst/>
          </a:prstGeom>
          <a:solidFill>
            <a:srgbClr val="DEF0FE"/>
          </a:solidFill>
          <a:ln w="12700">
            <a:noFill/>
          </a:ln>
          <a:effectLst/>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l-NL" sz="950" b="1" i="0" u="none" strike="noStrike" kern="1200" cap="none" spc="0" normalizeH="0" baseline="0" noProof="0">
                <a:ln>
                  <a:noFill/>
                </a:ln>
                <a:solidFill>
                  <a:prstClr val="black"/>
                </a:solidFill>
                <a:effectLst/>
                <a:uLnTx/>
                <a:uFillTx/>
                <a:latin typeface="Raleway"/>
                <a:ea typeface="Lato regular"/>
                <a:cs typeface="Lato regular"/>
              </a:rPr>
              <a:t>Doelstellingen</a:t>
            </a:r>
            <a:endParaRPr kumimoji="0" lang="nl-NL" sz="950" b="0" i="0" u="none" strike="noStrike" kern="1200" cap="none" spc="0" normalizeH="0" baseline="0" noProof="0">
              <a:ln>
                <a:noFill/>
              </a:ln>
              <a:solidFill>
                <a:prstClr val="black"/>
              </a:solidFill>
              <a:effectLst/>
              <a:uLnTx/>
              <a:uFillTx/>
              <a:latin typeface="Raleway"/>
              <a:ea typeface="Lato regular"/>
              <a:cs typeface="Lato regular"/>
            </a:endParaRPr>
          </a:p>
          <a:p>
            <a:pPr marL="171450" indent="-171450" algn="just">
              <a:spcAft>
                <a:spcPts val="600"/>
              </a:spcAft>
              <a:buFont typeface="Arial" panose="020B0604020202020204" pitchFamily="34" charset="0"/>
              <a:buChar char="•"/>
              <a:defRPr/>
            </a:pP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Kwaliteit van algemeen welbevinden, leven en sterven is verbeterd door goede voorlichting, </a:t>
            </a:r>
            <a:r>
              <a:rPr lang="nl-NL" sz="950">
                <a:solidFill>
                  <a:prstClr val="black"/>
                </a:solidFill>
                <a:latin typeface="Lato regular"/>
                <a:ea typeface="Lato regular"/>
                <a:cs typeface="Lato regular"/>
              </a:rPr>
              <a:t>het stimuleren</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 van gezond gedrag en het bespreken en vastleggen van behoeften en (behandel-)wensen van kwetsbare inwoners </a:t>
            </a:r>
            <a:r>
              <a:rPr lang="nl-NL" sz="950">
                <a:solidFill>
                  <a:prstClr val="black"/>
                </a:solidFill>
                <a:latin typeface="Lato regular"/>
                <a:ea typeface="Lato regular"/>
                <a:cs typeface="Lato regular"/>
              </a:rPr>
              <a:t>die bovendien inzichtelijk</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 zijn voor de hele keten</a:t>
            </a:r>
            <a:r>
              <a:rPr lang="nl-NL" sz="950">
                <a:solidFill>
                  <a:prstClr val="black"/>
                </a:solidFill>
                <a:latin typeface="Lato regular"/>
                <a:ea typeface="Lato regular"/>
                <a:cs typeface="Lato regular"/>
              </a:rPr>
              <a:t>.</a:t>
            </a:r>
            <a:endParaRPr lang="nl-NL" sz="950" b="0" i="0" u="none" strike="noStrike" kern="1200" cap="none" spc="0" normalizeH="0" baseline="0" noProof="0">
              <a:ln>
                <a:noFill/>
              </a:ln>
              <a:solidFill>
                <a:prstClr val="black"/>
              </a:solidFill>
              <a:effectLst/>
              <a:uLnTx/>
              <a:uFillTx/>
              <a:latin typeface="Lato regular"/>
              <a:ea typeface="Lato regular"/>
              <a:cs typeface="Lato regular"/>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l-NL" sz="950" b="1" i="0" u="none" strike="noStrike" kern="1200" cap="none" spc="0" normalizeH="0" baseline="0" noProof="0">
                <a:ln>
                  <a:noFill/>
                </a:ln>
                <a:solidFill>
                  <a:srgbClr val="333333"/>
                </a:solidFill>
                <a:effectLst/>
                <a:uLnTx/>
                <a:uFillTx/>
                <a:latin typeface="Lato Bold"/>
                <a:ea typeface="Lato Bold"/>
                <a:cs typeface="Lato Bold"/>
              </a:rPr>
              <a:t>Tevredenheid medewerkers blijft gelijk of is toegenomen </a:t>
            </a: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met de nieuwe manier van werken</a:t>
            </a:r>
            <a:r>
              <a:rPr lang="nl-NL" sz="950">
                <a:solidFill>
                  <a:srgbClr val="333333"/>
                </a:solidFill>
                <a:latin typeface="Lato regular"/>
                <a:ea typeface="Lato regular"/>
                <a:cs typeface="Lato regular"/>
              </a:rPr>
              <a:t>.</a:t>
            </a:r>
            <a:endParaRPr lang="nl-NL" sz="950" b="0" i="0" u="none" strike="noStrike" kern="1200" cap="none" spc="0" normalizeH="0" baseline="0" noProof="0">
              <a:ln>
                <a:noFill/>
              </a:ln>
              <a:solidFill>
                <a:srgbClr val="333333"/>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171450" indent="-171450" algn="just">
              <a:spcAft>
                <a:spcPts val="600"/>
              </a:spcAft>
              <a:buFont typeface="Arial" panose="020B0604020202020204" pitchFamily="34" charset="0"/>
              <a:buChar char="•"/>
              <a:defRPr/>
            </a:pPr>
            <a:r>
              <a:rPr kumimoji="0" lang="nl-NL" sz="950" b="1" i="0" u="none" strike="noStrike" kern="1200" cap="none" spc="0" normalizeH="0" baseline="0" noProof="0">
                <a:ln>
                  <a:noFill/>
                </a:ln>
                <a:solidFill>
                  <a:srgbClr val="333333"/>
                </a:solidFill>
                <a:effectLst/>
                <a:uLnTx/>
                <a:uFillTx/>
                <a:latin typeface="Lato Bold"/>
                <a:ea typeface="Lato Bold"/>
                <a:cs typeface="Lato Bold"/>
              </a:rPr>
              <a:t>Inwonerstevredenheid </a:t>
            </a: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over de ontvangen ondersteuning en zorg</a:t>
            </a:r>
            <a:r>
              <a:rPr lang="nl-NL" sz="950">
                <a:solidFill>
                  <a:srgbClr val="333333"/>
                </a:solidFill>
                <a:latin typeface="Lato regular"/>
                <a:ea typeface="Lato regular"/>
                <a:cs typeface="Lato regular"/>
              </a:rPr>
              <a:t> </a:t>
            </a:r>
            <a:r>
              <a:rPr lang="nl-NL" sz="1000" b="1">
                <a:solidFill>
                  <a:srgbClr val="333333"/>
                </a:solidFill>
                <a:ea typeface="+mn-lt"/>
                <a:cs typeface="+mn-lt"/>
              </a:rPr>
              <a:t>blijft gelijk of is toegenomen</a:t>
            </a: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 o.a. omdat er sprake is van </a:t>
            </a:r>
            <a:r>
              <a:rPr kumimoji="0" lang="nl-NL" sz="950" b="1" i="0" u="none" strike="noStrike" kern="1200" cap="none" spc="0" normalizeH="0" baseline="0" noProof="0">
                <a:ln>
                  <a:noFill/>
                </a:ln>
                <a:solidFill>
                  <a:srgbClr val="333333"/>
                </a:solidFill>
                <a:effectLst/>
                <a:uLnTx/>
                <a:uFillTx/>
                <a:latin typeface="Lato Bold"/>
                <a:ea typeface="Lato Bold"/>
                <a:cs typeface="Lato Bold"/>
              </a:rPr>
              <a:t>meer sociale cohesie</a:t>
            </a:r>
            <a:r>
              <a:rPr lang="nl-NL" sz="950" b="1">
                <a:solidFill>
                  <a:srgbClr val="333333"/>
                </a:solidFill>
                <a:latin typeface="Lato Bold"/>
                <a:ea typeface="Lato Bold"/>
                <a:cs typeface="Lato Bold"/>
              </a:rPr>
              <a:t>. </a:t>
            </a:r>
            <a:r>
              <a:rPr lang="nl-NL" sz="950">
                <a:solidFill>
                  <a:srgbClr val="333333"/>
                </a:solidFill>
                <a:latin typeface="Lato regular"/>
                <a:ea typeface="Lato regular"/>
                <a:cs typeface="Lato regular"/>
              </a:rPr>
              <a:t>Zij</a:t>
            </a: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 ervaren dat hun </a:t>
            </a:r>
            <a:r>
              <a:rPr kumimoji="0" lang="nl-NL" sz="950" b="1" i="0" u="none" strike="noStrike" kern="1200" cap="none" spc="0" normalizeH="0" baseline="0" noProof="0">
                <a:ln>
                  <a:noFill/>
                </a:ln>
                <a:solidFill>
                  <a:srgbClr val="333333"/>
                </a:solidFill>
                <a:effectLst/>
                <a:uLnTx/>
                <a:uFillTx/>
                <a:latin typeface="Lato Bold"/>
                <a:ea typeface="Lato Bold"/>
                <a:cs typeface="Lato Bold"/>
              </a:rPr>
              <a:t>gezondheid, welbevinden, veerkracht en dat wat hun leven betekenisvol maakt</a:t>
            </a:r>
            <a:r>
              <a:rPr lang="nl-NL" sz="950" b="1">
                <a:solidFill>
                  <a:srgbClr val="333333"/>
                </a:solidFill>
                <a:latin typeface="Lato Bold"/>
                <a:ea typeface="Lato Bold"/>
                <a:cs typeface="Lato Bold"/>
              </a:rPr>
              <a:t>,</a:t>
            </a:r>
            <a:r>
              <a:rPr kumimoji="0" lang="nl-NL" sz="950" b="1" i="0" u="none" strike="noStrike" kern="1200" cap="none" spc="0" normalizeH="0" baseline="0" noProof="0">
                <a:ln>
                  <a:noFill/>
                </a:ln>
                <a:solidFill>
                  <a:srgbClr val="333333"/>
                </a:solidFill>
                <a:effectLst/>
                <a:uLnTx/>
                <a:uFillTx/>
                <a:latin typeface="Lato Bold"/>
                <a:ea typeface="Lato Bold"/>
                <a:cs typeface="Lato Bold"/>
              </a:rPr>
              <a:t> centraal staat</a:t>
            </a:r>
            <a:r>
              <a:rPr lang="nl-NL" sz="950" b="1">
                <a:solidFill>
                  <a:srgbClr val="333333"/>
                </a:solidFill>
                <a:latin typeface="Lato Bold"/>
                <a:ea typeface="Lato Bold"/>
                <a:cs typeface="Lato Bold"/>
              </a:rPr>
              <a:t>,</a:t>
            </a:r>
            <a:r>
              <a:rPr kumimoji="0" lang="nl-NL" sz="950" b="1" i="0" u="none" strike="noStrike" kern="1200" cap="none" spc="0" normalizeH="0" baseline="0" noProof="0">
                <a:ln>
                  <a:noFill/>
                </a:ln>
                <a:solidFill>
                  <a:srgbClr val="333333"/>
                </a:solidFill>
                <a:effectLst/>
                <a:uLnTx/>
                <a:uFillTx/>
                <a:latin typeface="Lato regular"/>
                <a:ea typeface="Lato regular"/>
                <a:cs typeface="Lato regular"/>
              </a:rPr>
              <a:t> </a:t>
            </a: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en</a:t>
            </a:r>
            <a:r>
              <a:rPr lang="nl-NL" sz="950">
                <a:solidFill>
                  <a:srgbClr val="333333"/>
                </a:solidFill>
                <a:latin typeface="Lato regular"/>
                <a:ea typeface="Lato regular"/>
                <a:cs typeface="Lato regular"/>
              </a:rPr>
              <a:t> dat zij zelf bepalen hoe zij hun eigen leven leiden en dus </a:t>
            </a:r>
            <a:r>
              <a:rPr lang="nl-NL" sz="950" b="1">
                <a:solidFill>
                  <a:srgbClr val="333333"/>
                </a:solidFill>
                <a:latin typeface="Lato Bold"/>
                <a:ea typeface="Lato Bold"/>
                <a:cs typeface="Lato Bold"/>
              </a:rPr>
              <a:t>meer</a:t>
            </a:r>
            <a:r>
              <a:rPr kumimoji="0" lang="nl-NL" sz="950" b="1" i="0" u="none" strike="noStrike" kern="1200" cap="none" spc="0" normalizeH="0" baseline="0" noProof="0">
                <a:ln>
                  <a:noFill/>
                </a:ln>
                <a:solidFill>
                  <a:srgbClr val="333333"/>
                </a:solidFill>
                <a:effectLst/>
                <a:uLnTx/>
                <a:uFillTx/>
                <a:latin typeface="Lato Bold"/>
                <a:ea typeface="Lato Bold"/>
                <a:cs typeface="Lato Bold"/>
              </a:rPr>
              <a:t> autonomie</a:t>
            </a:r>
            <a:r>
              <a:rPr lang="nl-NL" sz="950" b="1">
                <a:solidFill>
                  <a:srgbClr val="333333"/>
                </a:solidFill>
                <a:latin typeface="Lato Bold"/>
                <a:ea typeface="Lato Bold"/>
                <a:cs typeface="Lato Bold"/>
              </a:rPr>
              <a:t> </a:t>
            </a:r>
            <a:r>
              <a:rPr lang="nl-NL" sz="950">
                <a:solidFill>
                  <a:srgbClr val="333333"/>
                </a:solidFill>
                <a:latin typeface="Lato Bold"/>
                <a:ea typeface="Lato Bold"/>
                <a:cs typeface="Lato Bold"/>
              </a:rPr>
              <a:t>hebben</a:t>
            </a:r>
            <a:r>
              <a:rPr lang="nl-NL" sz="950">
                <a:solidFill>
                  <a:srgbClr val="333333"/>
                </a:solidFill>
                <a:latin typeface="Lato regular"/>
                <a:ea typeface="Lato regular"/>
                <a:cs typeface="Lato regular"/>
              </a:rPr>
              <a:t>.</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Inwoners zijn </a:t>
            </a:r>
            <a:r>
              <a:rPr kumimoji="0" lang="nl-NL" sz="950" b="1" i="0" u="none" strike="noStrike" kern="1200" cap="none" spc="0" normalizeH="0" baseline="0" noProof="0">
                <a:ln>
                  <a:noFill/>
                </a:ln>
                <a:solidFill>
                  <a:srgbClr val="333333"/>
                </a:solidFill>
                <a:effectLst/>
                <a:uLnTx/>
                <a:uFillTx/>
                <a:latin typeface="Lato Bold"/>
                <a:ea typeface="Lato Bold"/>
                <a:cs typeface="Lato Bold"/>
              </a:rPr>
              <a:t>beter in staat om zelf antwoorden te vinden op vragen en gezonde keuzes te maken</a:t>
            </a:r>
            <a:r>
              <a:rPr lang="nl-NL" sz="950" b="1">
                <a:solidFill>
                  <a:srgbClr val="333333"/>
                </a:solidFill>
                <a:latin typeface="Lato Bold"/>
                <a:ea typeface="Lato Bold"/>
                <a:cs typeface="Lato Bold"/>
              </a:rPr>
              <a:t>,</a:t>
            </a:r>
            <a:r>
              <a:rPr kumimoji="0" lang="nl-NL" sz="950" b="1" i="0" u="none" strike="noStrike" kern="1200" cap="none" spc="0" normalizeH="0" baseline="0" noProof="0">
                <a:ln>
                  <a:noFill/>
                </a:ln>
                <a:solidFill>
                  <a:srgbClr val="333333"/>
                </a:solidFill>
                <a:effectLst/>
                <a:uLnTx/>
                <a:uFillTx/>
                <a:latin typeface="Lato Bold"/>
                <a:ea typeface="Lato Bold"/>
                <a:cs typeface="Lato Bold"/>
              </a:rPr>
              <a:t> zodat zij langer gezond kunnen blijven of beter om kunnen gaan met ziekten</a:t>
            </a:r>
            <a:r>
              <a:rPr lang="nl-NL" sz="950" b="1">
                <a:solidFill>
                  <a:srgbClr val="333333"/>
                </a:solidFill>
                <a:latin typeface="Lato Bold"/>
                <a:ea typeface="Lato Bold"/>
                <a:cs typeface="Lato Bold"/>
              </a:rPr>
              <a:t>.</a:t>
            </a:r>
            <a:endParaRPr kumimoji="0" lang="nl-NL" sz="950" b="0" i="0" u="none" strike="noStrike" kern="1200" cap="none" spc="0" normalizeH="0" baseline="0" noProof="0">
              <a:ln>
                <a:noFill/>
              </a:ln>
              <a:solidFill>
                <a:srgbClr val="333333"/>
              </a:solidFill>
              <a:effectLst/>
              <a:uLnTx/>
              <a:uFillTx/>
              <a:latin typeface="Lato Bold"/>
              <a:ea typeface="Lato Bold"/>
              <a:cs typeface="Lato Bold"/>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Zorg- en welzijnsorganisaties zijn ingericht op </a:t>
            </a:r>
            <a:r>
              <a:rPr kumimoji="0" lang="nl-NL" sz="950" b="1" i="0" u="none" strike="noStrike" kern="1200" cap="none" spc="0" normalizeH="0" baseline="0" noProof="0">
                <a:ln>
                  <a:noFill/>
                </a:ln>
                <a:solidFill>
                  <a:srgbClr val="333333"/>
                </a:solidFill>
                <a:effectLst/>
                <a:uLnTx/>
                <a:uFillTx/>
                <a:latin typeface="Lato Bold"/>
                <a:ea typeface="Lato Bold"/>
                <a:cs typeface="Lato Bold"/>
              </a:rPr>
              <a:t>inwoners met beperkte gezondheidsvaardigheden</a:t>
            </a:r>
            <a:r>
              <a:rPr lang="nl-NL" sz="950" b="1">
                <a:solidFill>
                  <a:srgbClr val="333333"/>
                </a:solidFill>
                <a:latin typeface="Lato Bold"/>
                <a:ea typeface="Lato Bold"/>
                <a:cs typeface="Lato Bold"/>
              </a:rPr>
              <a:t>.</a:t>
            </a:r>
            <a:endParaRPr kumimoji="0" lang="nl-NL" sz="950" b="0" i="0" u="none" strike="noStrike" kern="1200" cap="none" spc="0" normalizeH="0" baseline="0" noProof="0">
              <a:ln>
                <a:noFill/>
              </a:ln>
              <a:solidFill>
                <a:srgbClr val="333333"/>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Zorg- en behandelvoorkeuren zijn </a:t>
            </a:r>
            <a:r>
              <a:rPr kumimoji="0" lang="nl-NL" sz="950" b="1" i="0" u="none" strike="noStrike" kern="1200" cap="none" spc="0" normalizeH="0" baseline="0" noProof="0">
                <a:ln>
                  <a:noFill/>
                </a:ln>
                <a:solidFill>
                  <a:srgbClr val="333333"/>
                </a:solidFill>
                <a:effectLst/>
                <a:uLnTx/>
                <a:uFillTx/>
                <a:latin typeface="Lato Bold"/>
                <a:ea typeface="Lato Bold"/>
                <a:cs typeface="Lato Bold"/>
              </a:rPr>
              <a:t>inzichtelijk voor alle zorgverleners in de regio</a:t>
            </a:r>
            <a:r>
              <a:rPr lang="nl-NL" sz="950" b="1">
                <a:solidFill>
                  <a:srgbClr val="333333"/>
                </a:solidFill>
                <a:latin typeface="Lato Bold"/>
                <a:ea typeface="Lato Bold"/>
                <a:cs typeface="Lato Bold"/>
              </a:rPr>
              <a:t>.</a:t>
            </a:r>
            <a:endParaRPr kumimoji="0" lang="nl-NL" sz="950" b="0" i="0" u="none" strike="noStrike" kern="1200" cap="none" spc="0" normalizeH="0" baseline="0" noProof="0">
              <a:ln>
                <a:noFill/>
              </a:ln>
              <a:solidFill>
                <a:srgbClr val="333333"/>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171450" indent="-171450" algn="just">
              <a:spcAft>
                <a:spcPts val="600"/>
              </a:spcAft>
              <a:buFont typeface="Arial" panose="020B0604020202020204" pitchFamily="34" charset="0"/>
              <a:buChar char="•"/>
              <a:defRPr/>
            </a:pP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Het gemiddelde </a:t>
            </a:r>
            <a:r>
              <a:rPr kumimoji="0" lang="nl-NL" sz="950" b="1" i="0" u="none" strike="noStrike" kern="1200" cap="none" spc="0" normalizeH="0" baseline="0" noProof="0">
                <a:ln>
                  <a:noFill/>
                </a:ln>
                <a:solidFill>
                  <a:srgbClr val="333333"/>
                </a:solidFill>
                <a:effectLst/>
                <a:uLnTx/>
                <a:uFillTx/>
                <a:latin typeface="Lato Bold"/>
                <a:ea typeface="Lato Bold"/>
                <a:cs typeface="Lato Bold"/>
              </a:rPr>
              <a:t>zorggebruik per inwoner is afgenomen</a:t>
            </a:r>
            <a:r>
              <a:rPr lang="nl-NL" sz="950" b="1">
                <a:solidFill>
                  <a:srgbClr val="333333"/>
                </a:solidFill>
                <a:latin typeface="Lato Bold"/>
                <a:ea typeface="Lato Bold"/>
                <a:cs typeface="Lato Bold"/>
              </a:rPr>
              <a:t>. </a:t>
            </a:r>
            <a:r>
              <a:rPr lang="nl-NL" sz="950">
                <a:solidFill>
                  <a:srgbClr val="333333"/>
                </a:solidFill>
                <a:latin typeface="Lato regular"/>
                <a:ea typeface="Lato regular"/>
                <a:cs typeface="Lato regular"/>
              </a:rPr>
              <a:t>Er is een vermindering van</a:t>
            </a: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 </a:t>
            </a:r>
            <a:r>
              <a:rPr lang="nl-NL" sz="950">
                <a:solidFill>
                  <a:srgbClr val="333333"/>
                </a:solidFill>
                <a:latin typeface="Lato regular"/>
                <a:ea typeface="Lato regular"/>
                <a:cs typeface="Lato regular"/>
              </a:rPr>
              <a:t>SEH-bezoeken, </a:t>
            </a: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(IC-)ligdagen,</a:t>
            </a:r>
            <a:r>
              <a:rPr lang="nl-NL" sz="950">
                <a:solidFill>
                  <a:srgbClr val="333333"/>
                </a:solidFill>
                <a:latin typeface="Lato regular"/>
                <a:ea typeface="Lato regular"/>
                <a:cs typeface="Lato regular"/>
              </a:rPr>
              <a:t> </a:t>
            </a: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onnodig medicatiegebruik, </a:t>
            </a:r>
            <a:r>
              <a:rPr lang="nl-NL" sz="950">
                <a:solidFill>
                  <a:srgbClr val="333333"/>
                </a:solidFill>
                <a:latin typeface="Lato regular"/>
                <a:ea typeface="Lato regular"/>
                <a:cs typeface="Lato regular"/>
              </a:rPr>
              <a:t>inzet</a:t>
            </a: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 van wijkverpleging en verwijzingen naar de tweede lijn (het effect in de eerste lijn lijkt beperkt, mogelijk wel minder consulten, maar wel langere tijdsduur</a:t>
            </a:r>
            <a:r>
              <a:rPr lang="nl-NL" sz="950">
                <a:solidFill>
                  <a:srgbClr val="333333"/>
                </a:solidFill>
                <a:latin typeface="Lato regular"/>
                <a:ea typeface="Lato regular"/>
                <a:cs typeface="Lato regular"/>
              </a:rPr>
              <a:t>).</a:t>
            </a:r>
            <a:endParaRPr lang="nl-NL" sz="950" b="0" i="0" u="none" strike="noStrike" kern="1200" cap="none" spc="0" normalizeH="0" baseline="0" noProof="0">
              <a:ln>
                <a:noFill/>
              </a:ln>
              <a:solidFill>
                <a:srgbClr val="333333"/>
              </a:solidFill>
              <a:effectLst/>
              <a:uLnTx/>
              <a:uFillTx/>
              <a:latin typeface="Lato regular"/>
              <a:ea typeface="Lato regular"/>
              <a:cs typeface="Lato regular"/>
            </a:endParaRPr>
          </a:p>
        </p:txBody>
      </p:sp>
      <p:sp>
        <p:nvSpPr>
          <p:cNvPr id="6" name="TextBox 5">
            <a:extLst>
              <a:ext uri="{FF2B5EF4-FFF2-40B4-BE49-F238E27FC236}">
                <a16:creationId xmlns:a16="http://schemas.microsoft.com/office/drawing/2014/main" id="{7D1F4EC5-DE17-39BF-D5BE-74646AD6EC52}"/>
              </a:ext>
            </a:extLst>
          </p:cNvPr>
          <p:cNvSpPr txBox="1"/>
          <p:nvPr/>
        </p:nvSpPr>
        <p:spPr>
          <a:xfrm>
            <a:off x="741145" y="2375974"/>
            <a:ext cx="7161196" cy="36982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prstClr val="black"/>
                </a:solidFill>
                <a:effectLst/>
                <a:uLnTx/>
                <a:uFillTx/>
                <a:latin typeface="Raleway" pitchFamily="2" charset="0"/>
                <a:ea typeface="Lato regular" panose="020F0502020204030203" pitchFamily="34" charset="0"/>
                <a:cs typeface="Lato regular" panose="020F0502020204030203" pitchFamily="34" charset="0"/>
              </a:rPr>
              <a:t>Activiteiten</a:t>
            </a: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 Om de visie te realiseren richten we ons op zes basisprincipes: </a:t>
            </a:r>
          </a:p>
        </p:txBody>
      </p:sp>
      <p:grpSp>
        <p:nvGrpSpPr>
          <p:cNvPr id="15" name="Group 14">
            <a:extLst>
              <a:ext uri="{FF2B5EF4-FFF2-40B4-BE49-F238E27FC236}">
                <a16:creationId xmlns:a16="http://schemas.microsoft.com/office/drawing/2014/main" id="{2BB62244-B37D-06F7-F89B-A677A304210A}"/>
              </a:ext>
            </a:extLst>
          </p:cNvPr>
          <p:cNvGrpSpPr/>
          <p:nvPr/>
        </p:nvGrpSpPr>
        <p:grpSpPr>
          <a:xfrm>
            <a:off x="0" y="128016"/>
            <a:ext cx="12191999" cy="225978"/>
            <a:chOff x="0" y="128016"/>
            <a:chExt cx="12191999" cy="225978"/>
          </a:xfrm>
        </p:grpSpPr>
        <p:sp>
          <p:nvSpPr>
            <p:cNvPr id="29" name="Rectangle 28">
              <a:extLst>
                <a:ext uri="{FF2B5EF4-FFF2-40B4-BE49-F238E27FC236}">
                  <a16:creationId xmlns:a16="http://schemas.microsoft.com/office/drawing/2014/main" id="{36A1FB10-57C7-5566-F13D-FDCF08A2B291}"/>
                </a:ext>
              </a:extLst>
            </p:cNvPr>
            <p:cNvSpPr/>
            <p:nvPr/>
          </p:nvSpPr>
          <p:spPr>
            <a:xfrm>
              <a:off x="8531088" y="128016"/>
              <a:ext cx="3660911" cy="207461"/>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a:extLst>
                <a:ext uri="{FF2B5EF4-FFF2-40B4-BE49-F238E27FC236}">
                  <a16:creationId xmlns:a16="http://schemas.microsoft.com/office/drawing/2014/main" id="{7CF5FBDF-86CE-FF1B-4407-94ABDC84383E}"/>
                </a:ext>
              </a:extLst>
            </p:cNvPr>
            <p:cNvSpPr/>
            <p:nvPr/>
          </p:nvSpPr>
          <p:spPr>
            <a:xfrm>
              <a:off x="0" y="128016"/>
              <a:ext cx="7308574" cy="225978"/>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1" name="Rectangle 30">
            <a:hlinkClick r:id="rId15" action="ppaction://hlinksldjump"/>
            <a:extLst>
              <a:ext uri="{FF2B5EF4-FFF2-40B4-BE49-F238E27FC236}">
                <a16:creationId xmlns:a16="http://schemas.microsoft.com/office/drawing/2014/main" id="{5D958A24-9AF1-48B6-F41A-BA8F4ADF33D8}"/>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a:hlinkClick r:id="rId16" action="ppaction://hlinksldjump"/>
            <a:extLst>
              <a:ext uri="{FF2B5EF4-FFF2-40B4-BE49-F238E27FC236}">
                <a16:creationId xmlns:a16="http://schemas.microsoft.com/office/drawing/2014/main" id="{95CD09FB-4CB4-550D-850D-AF2A0A1DCC5A}"/>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a:hlinkClick r:id="rId17" action="ppaction://hlinksldjump"/>
            <a:extLst>
              <a:ext uri="{FF2B5EF4-FFF2-40B4-BE49-F238E27FC236}">
                <a16:creationId xmlns:a16="http://schemas.microsoft.com/office/drawing/2014/main" id="{9EF38264-227A-E40D-9601-7F888CAEF015}"/>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tangle 46">
            <a:hlinkClick r:id="rId18" action="ppaction://hlinksldjump"/>
            <a:extLst>
              <a:ext uri="{FF2B5EF4-FFF2-40B4-BE49-F238E27FC236}">
                <a16:creationId xmlns:a16="http://schemas.microsoft.com/office/drawing/2014/main" id="{D9717807-1475-47F3-32F7-9F710D904723}"/>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tangle 47">
            <a:hlinkClick r:id="rId19" action="ppaction://hlinksldjump"/>
            <a:extLst>
              <a:ext uri="{FF2B5EF4-FFF2-40B4-BE49-F238E27FC236}">
                <a16:creationId xmlns:a16="http://schemas.microsoft.com/office/drawing/2014/main" id="{D9FFD2E8-6C48-1786-37FF-AD025EC29299}"/>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tangle 48">
            <a:hlinkClick r:id="rId19" action="ppaction://hlinksldjump"/>
            <a:extLst>
              <a:ext uri="{FF2B5EF4-FFF2-40B4-BE49-F238E27FC236}">
                <a16:creationId xmlns:a16="http://schemas.microsoft.com/office/drawing/2014/main" id="{0933DEC0-087C-6006-1F04-87686B6E74F8}"/>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tangle 49">
            <a:hlinkClick r:id="rId20" action="ppaction://hlinksldjump"/>
            <a:extLst>
              <a:ext uri="{FF2B5EF4-FFF2-40B4-BE49-F238E27FC236}">
                <a16:creationId xmlns:a16="http://schemas.microsoft.com/office/drawing/2014/main" id="{F925FE82-9099-F8CE-B5AB-756B87D1E0EF}"/>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tangle 50">
            <a:hlinkClick r:id="rId21" action="ppaction://hlinksldjump"/>
            <a:extLst>
              <a:ext uri="{FF2B5EF4-FFF2-40B4-BE49-F238E27FC236}">
                <a16:creationId xmlns:a16="http://schemas.microsoft.com/office/drawing/2014/main" id="{D80FEC10-A36C-7487-7F3B-3DFE6E022A65}"/>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tangle 51">
            <a:hlinkClick r:id="rId22" action="ppaction://hlinksldjump"/>
            <a:extLst>
              <a:ext uri="{FF2B5EF4-FFF2-40B4-BE49-F238E27FC236}">
                <a16:creationId xmlns:a16="http://schemas.microsoft.com/office/drawing/2014/main" id="{95AF6DA7-1AF0-EAA7-355E-4A45886E7688}"/>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tangle 52">
            <a:hlinkClick r:id="rId23" action="ppaction://hlinksldjump"/>
            <a:extLst>
              <a:ext uri="{FF2B5EF4-FFF2-40B4-BE49-F238E27FC236}">
                <a16:creationId xmlns:a16="http://schemas.microsoft.com/office/drawing/2014/main" id="{02CD0032-F051-A53C-A32D-94BBD1D0A367}"/>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tangle 53">
            <a:hlinkClick r:id="rId22" action="ppaction://hlinksldjump"/>
            <a:extLst>
              <a:ext uri="{FF2B5EF4-FFF2-40B4-BE49-F238E27FC236}">
                <a16:creationId xmlns:a16="http://schemas.microsoft.com/office/drawing/2014/main" id="{6DCFDA45-3134-9BC3-195C-FB2ADB0E254B}"/>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Rounded Corners 9">
            <a:hlinkClick r:id="rId20" action="ppaction://hlinksldjump"/>
            <a:extLst>
              <a:ext uri="{FF2B5EF4-FFF2-40B4-BE49-F238E27FC236}">
                <a16:creationId xmlns:a16="http://schemas.microsoft.com/office/drawing/2014/main" id="{CA180A4F-78F6-44BE-5301-58D04CD6B4B2}"/>
              </a:ext>
            </a:extLst>
          </p:cNvPr>
          <p:cNvSpPr/>
          <p:nvPr/>
        </p:nvSpPr>
        <p:spPr>
          <a:xfrm>
            <a:off x="6059372" y="486353"/>
            <a:ext cx="2044806"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Preventief werken</a:t>
            </a:r>
            <a:endParaRPr kumimoji="0" lang="nl-NL" sz="800" i="0" u="none" strike="noStrike" kern="1200" cap="none" spc="0" normalizeH="0" baseline="0" noProof="0">
              <a:ln>
                <a:noFill/>
              </a:ln>
              <a:solidFill>
                <a:srgbClr val="5AB2F8"/>
              </a:solidFill>
              <a:effectLst/>
              <a:uLnTx/>
              <a:uFillTx/>
              <a:latin typeface="Raleway"/>
            </a:endParaRPr>
          </a:p>
          <a:p>
            <a:pPr algn="ctr">
              <a:defRPr/>
            </a:pPr>
            <a:r>
              <a:rPr kumimoji="0" lang="nl-NL" sz="700" i="0" u="none" strike="noStrike" kern="1200" cap="none" spc="0" normalizeH="0" baseline="0" noProof="0">
                <a:ln>
                  <a:noFill/>
                </a:ln>
                <a:solidFill>
                  <a:srgbClr val="5AB2F8"/>
                </a:solidFill>
                <a:effectLst/>
                <a:uLnTx/>
                <a:uFillTx/>
                <a:latin typeface="Lato regular"/>
                <a:ea typeface="Lato regular"/>
                <a:cs typeface="Lato regular"/>
              </a:rPr>
              <a:t>Voorkomen van </a:t>
            </a:r>
            <a:r>
              <a:rPr lang="nl-NL" sz="700">
                <a:solidFill>
                  <a:srgbClr val="5AB2F8"/>
                </a:solidFill>
                <a:latin typeface="Lato regular"/>
                <a:ea typeface="Lato regular"/>
                <a:cs typeface="Lato regular"/>
              </a:rPr>
              <a:t>zorg- en ondersteuningsvragen d</a:t>
            </a:r>
            <a:r>
              <a:rPr kumimoji="0" lang="nl-NL" sz="700" i="0" u="none" strike="noStrike" kern="1200" cap="none" spc="0" normalizeH="0" baseline="0" noProof="0">
                <a:ln>
                  <a:noFill/>
                </a:ln>
                <a:solidFill>
                  <a:srgbClr val="5AB2F8"/>
                </a:solidFill>
                <a:effectLst/>
                <a:uLnTx/>
                <a:uFillTx/>
                <a:latin typeface="Lato regular"/>
                <a:ea typeface="Lato regular"/>
                <a:cs typeface="Lato regular"/>
              </a:rPr>
              <a:t>oor met een brede blik en vanuit gedachtegoed</a:t>
            </a:r>
            <a:r>
              <a:rPr lang="nl-NL" sz="700">
                <a:solidFill>
                  <a:srgbClr val="5AB2F8"/>
                </a:solidFill>
                <a:latin typeface="Lato regular"/>
                <a:ea typeface="Lato regular"/>
                <a:cs typeface="Lato regular"/>
              </a:rPr>
              <a:t> van </a:t>
            </a:r>
            <a:r>
              <a:rPr kumimoji="0" lang="nl-NL" sz="700" i="0" u="none" strike="noStrike" kern="1200" cap="none" spc="0" normalizeH="0" baseline="0" noProof="0">
                <a:ln>
                  <a:noFill/>
                </a:ln>
                <a:solidFill>
                  <a:srgbClr val="5AB2F8"/>
                </a:solidFill>
                <a:effectLst/>
                <a:uLnTx/>
                <a:uFillTx/>
                <a:latin typeface="Lato regular"/>
                <a:ea typeface="Lato regular"/>
                <a:cs typeface="Lato regular"/>
              </a:rPr>
              <a:t>positieve gezondheid</a:t>
            </a:r>
            <a:r>
              <a:rPr lang="nl-NL" sz="700">
                <a:solidFill>
                  <a:srgbClr val="5AB2F8"/>
                </a:solidFill>
                <a:latin typeface="Lato regular"/>
                <a:ea typeface="Lato regular"/>
                <a:cs typeface="Lato regular"/>
              </a:rPr>
              <a:t> </a:t>
            </a:r>
            <a:r>
              <a:rPr kumimoji="0" lang="nl-NL" sz="700" i="0" u="none" strike="noStrike" kern="1200" cap="none" spc="0" normalizeH="0" baseline="0" noProof="0">
                <a:ln>
                  <a:noFill/>
                </a:ln>
                <a:solidFill>
                  <a:srgbClr val="5AB2F8"/>
                </a:solidFill>
                <a:effectLst/>
                <a:uLnTx/>
                <a:uFillTx/>
                <a:latin typeface="Lato regular"/>
                <a:ea typeface="Lato regular"/>
                <a:cs typeface="Lato regular"/>
              </a:rPr>
              <a:t>naar inwoners te kijken en hun zelfstandigheid te stimuleren</a:t>
            </a:r>
            <a:r>
              <a:rPr lang="nl-NL" sz="700">
                <a:solidFill>
                  <a:srgbClr val="5AB2F8"/>
                </a:solidFill>
                <a:latin typeface="Lato regular"/>
                <a:ea typeface="Lato regular"/>
                <a:cs typeface="Lato regular"/>
              </a:rPr>
              <a:t>.</a:t>
            </a:r>
          </a:p>
        </p:txBody>
      </p:sp>
    </p:spTree>
    <p:extLst>
      <p:ext uri="{BB962C8B-B14F-4D97-AF65-F5344CB8AC3E}">
        <p14:creationId xmlns:p14="http://schemas.microsoft.com/office/powerpoint/2010/main" val="235388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0B3331-AD08-9BBA-F805-2577799E6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 name="Title 2">
            <a:extLst>
              <a:ext uri="{FF2B5EF4-FFF2-40B4-BE49-F238E27FC236}">
                <a16:creationId xmlns:a16="http://schemas.microsoft.com/office/drawing/2014/main" id="{F149D314-87B9-6FCB-C19D-5CB79DF348BB}"/>
              </a:ext>
            </a:extLst>
          </p:cNvPr>
          <p:cNvSpPr>
            <a:spLocks noGrp="1"/>
          </p:cNvSpPr>
          <p:nvPr>
            <p:ph type="title"/>
          </p:nvPr>
        </p:nvSpPr>
        <p:spPr/>
        <p:txBody>
          <a:bodyPr>
            <a:normAutofit/>
          </a:bodyPr>
          <a:lstStyle/>
          <a:p>
            <a:r>
              <a:rPr lang="nl-NL">
                <a:latin typeface="Raleway"/>
              </a:rPr>
              <a:t>Opgave: samenwerken in de wijk</a:t>
            </a:r>
          </a:p>
        </p:txBody>
      </p:sp>
      <p:sp>
        <p:nvSpPr>
          <p:cNvPr id="33" name="TextBox 32">
            <a:extLst>
              <a:ext uri="{FF2B5EF4-FFF2-40B4-BE49-F238E27FC236}">
                <a16:creationId xmlns:a16="http://schemas.microsoft.com/office/drawing/2014/main" id="{6F0203C2-CCE4-777C-E0EA-4243F2A94296}"/>
              </a:ext>
            </a:extLst>
          </p:cNvPr>
          <p:cNvSpPr txBox="1"/>
          <p:nvPr/>
        </p:nvSpPr>
        <p:spPr>
          <a:xfrm>
            <a:off x="741145" y="1435266"/>
            <a:ext cx="2601495" cy="4817146"/>
          </a:xfrm>
          <a:prstGeom prst="rect">
            <a:avLst/>
          </a:prstGeom>
          <a:noFill/>
          <a:ln>
            <a:solidFill>
              <a:schemeClr val="accent2"/>
            </a:solidFill>
          </a:ln>
        </p:spPr>
        <p:txBody>
          <a:bodyPr wrap="square" lIns="91440" tIns="45720" rIns="91440" bIns="45720" rtlCol="0" anchor="t">
            <a:noAutofit/>
          </a:bodyPr>
          <a:lstStyle/>
          <a:p>
            <a:pPr>
              <a:defRPr/>
            </a:pPr>
            <a:r>
              <a:rPr kumimoji="0" lang="nl-NL" sz="1000" b="1" i="0" u="none" strike="noStrike" kern="1200" cap="none" spc="0" normalizeH="0" baseline="0" noProof="0">
                <a:ln>
                  <a:noFill/>
                </a:ln>
                <a:solidFill>
                  <a:prstClr val="black"/>
                </a:solidFill>
                <a:effectLst/>
                <a:uLnTx/>
                <a:uFillTx/>
                <a:latin typeface="Raleway"/>
                <a:ea typeface="Lato regular"/>
                <a:cs typeface="Lato regular"/>
              </a:rPr>
              <a:t>Visie</a:t>
            </a:r>
            <a:r>
              <a:rPr lang="nl-NL" sz="1000" b="1" noProof="0">
                <a:solidFill>
                  <a:prstClr val="black"/>
                </a:solidFill>
                <a:latin typeface="Raleway"/>
                <a:ea typeface="Lato regular"/>
                <a:cs typeface="Lato regular"/>
              </a:rPr>
              <a:t> </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In de wijken van 2030 in Midden-Holland</a:t>
            </a:r>
            <a:r>
              <a:rPr lang="nl-NL" sz="1000">
                <a:solidFill>
                  <a:prstClr val="black"/>
                </a:solidFill>
                <a:latin typeface="Lato regular"/>
                <a:ea typeface="Lato regular"/>
                <a:cs typeface="Lato regular"/>
              </a:rPr>
              <a:t>...</a:t>
            </a:r>
            <a:br>
              <a:rPr lang="nl-NL" sz="1000">
                <a:solidFill>
                  <a:prstClr val="black"/>
                </a:solidFill>
                <a:latin typeface="Lato regular"/>
                <a:ea typeface="Lato regular"/>
                <a:cs typeface="Lato regular"/>
              </a:rPr>
            </a:br>
            <a:endParaRPr lang="nl-NL" sz="1000">
              <a:solidFill>
                <a:prstClr val="black"/>
              </a:solidFill>
              <a:latin typeface="Lato regular"/>
              <a:ea typeface="Lato regular"/>
              <a:cs typeface="Lato regular"/>
            </a:endParaRPr>
          </a:p>
          <a:p>
            <a:pPr>
              <a:defRPr/>
            </a:pPr>
            <a:r>
              <a:rPr lang="nl-NL" sz="1000">
                <a:solidFill>
                  <a:prstClr val="black"/>
                </a:solidFill>
                <a:latin typeface="Lato regular"/>
                <a:ea typeface="Lato regular"/>
                <a:cs typeface="Lato regular"/>
              </a:rPr>
              <a:t>...</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zijn we zelf- en </a:t>
            </a:r>
            <a:r>
              <a:rPr kumimoji="0" lang="nl-NL" sz="1000" i="0" u="none" strike="noStrike" kern="1200" cap="none" spc="0" normalizeH="0" baseline="0" noProof="0" err="1">
                <a:ln>
                  <a:noFill/>
                </a:ln>
                <a:solidFill>
                  <a:prstClr val="black"/>
                </a:solidFill>
                <a:effectLst/>
                <a:uLnTx/>
                <a:uFillTx/>
                <a:latin typeface="Lato regular"/>
                <a:ea typeface="Lato regular"/>
                <a:cs typeface="Lato regular"/>
              </a:rPr>
              <a:t>samenredzaam</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 in een hechte buurtgemeenschap</a:t>
            </a:r>
            <a:r>
              <a:rPr lang="nl-NL" sz="1000">
                <a:solidFill>
                  <a:prstClr val="black"/>
                </a:solidFill>
                <a:latin typeface="Lato regular"/>
                <a:ea typeface="Lato regular"/>
                <a:cs typeface="Lato regular"/>
              </a:rPr>
              <a:t>: inwoners </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voelen verbondenheid, kijken om naar elkaar en kunnen zelf verantwoordelijkheid nemen over hun gezondheid en welzijn.</a:t>
            </a:r>
            <a:endParaRPr lang="nl-NL">
              <a:solidFill>
                <a:prstClr val="black"/>
              </a:solidFill>
              <a:latin typeface="Calibri" panose="020F0502020204030204"/>
              <a:ea typeface="Calibri" panose="020F0502020204030204"/>
              <a:cs typeface="Calibri" panose="020F0502020204030204"/>
            </a:endParaRPr>
          </a:p>
          <a:p>
            <a:pPr>
              <a:defRPr/>
            </a:pPr>
            <a:endParaRPr lang="nl-NL" sz="1000">
              <a:solidFill>
                <a:prstClr val="black"/>
              </a:solidFill>
              <a:latin typeface="Lato regular"/>
              <a:ea typeface="Lato regular"/>
              <a:cs typeface="Lato regular"/>
            </a:endParaRPr>
          </a:p>
          <a:p>
            <a:pPr>
              <a:defRPr/>
            </a:pPr>
            <a:r>
              <a:rPr lang="nl-NL" sz="1000">
                <a:solidFill>
                  <a:prstClr val="black"/>
                </a:solidFill>
                <a:latin typeface="Lato regular"/>
                <a:ea typeface="Lato regular"/>
                <a:cs typeface="Lato regular"/>
              </a:rPr>
              <a:t>...</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staat gezamenlijkheid en samenwerking centraal</a:t>
            </a:r>
            <a:r>
              <a:rPr lang="nl-NL" sz="1000">
                <a:solidFill>
                  <a:prstClr val="black"/>
                </a:solidFill>
                <a:latin typeface="Lato regular"/>
                <a:ea typeface="Lato regular"/>
                <a:cs typeface="Lato regular"/>
              </a:rPr>
              <a:t>: drempelloos</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 samenwerken tussen betrokken partijen in een ecosysteem van inwoners, informele en formele zorg en welzijn. Inwoners en professionals kennen elkaar en werken met plezier samen</a:t>
            </a:r>
            <a:r>
              <a:rPr lang="nl-NL" sz="1000">
                <a:solidFill>
                  <a:prstClr val="black"/>
                </a:solidFill>
                <a:latin typeface="Lato regular"/>
                <a:ea typeface="Lato regular"/>
                <a:cs typeface="Lato regular"/>
              </a:rPr>
              <a:t>.</a:t>
            </a:r>
          </a:p>
          <a:p>
            <a:pPr>
              <a:defRPr/>
            </a:pPr>
            <a:endParaRPr lang="nl-NL" sz="1000">
              <a:solidFill>
                <a:prstClr val="black"/>
              </a:solidFill>
              <a:latin typeface="Lato regular"/>
              <a:ea typeface="Lato regular"/>
              <a:cs typeface="Lato regular"/>
            </a:endParaRPr>
          </a:p>
          <a:p>
            <a:pPr>
              <a:defRPr/>
            </a:pPr>
            <a:r>
              <a:rPr lang="nl-NL" sz="1000">
                <a:solidFill>
                  <a:prstClr val="black"/>
                </a:solidFill>
                <a:latin typeface="Lato regular"/>
                <a:ea typeface="Lato regular"/>
                <a:cs typeface="Lato regular"/>
              </a:rPr>
              <a:t>...</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zijn buurten zorgzaam en toekomstbestendig</a:t>
            </a:r>
            <a:r>
              <a:rPr lang="nl-NL" sz="1000">
                <a:solidFill>
                  <a:prstClr val="black"/>
                </a:solidFill>
                <a:latin typeface="Lato regular"/>
                <a:ea typeface="Lato regular"/>
                <a:cs typeface="Lato regular"/>
              </a:rPr>
              <a:t>: we</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 leven samen in de buurt met een populatie van jong tot oud. Er wordt gebruik gemaakt van de krachten van de inwoners en mensen helpen elkaar waar het kan. Formele zorg wordt alleen </a:t>
            </a:r>
            <a:r>
              <a:rPr lang="nl-NL" sz="1000">
                <a:solidFill>
                  <a:prstClr val="black"/>
                </a:solidFill>
                <a:latin typeface="Lato regular"/>
                <a:ea typeface="Lato regular"/>
                <a:cs typeface="Lato regular"/>
              </a:rPr>
              <a:t>geleverd</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 als dit nodig is.</a:t>
            </a:r>
            <a:br>
              <a:rPr lang="nl-NL" sz="1000">
                <a:solidFill>
                  <a:prstClr val="black"/>
                </a:solidFill>
                <a:latin typeface="Lato regular"/>
                <a:ea typeface="Lato regular"/>
                <a:cs typeface="Lato regular"/>
              </a:rPr>
            </a:br>
            <a:endParaRPr lang="nl-NL" sz="1000">
              <a:solidFill>
                <a:prstClr val="black"/>
              </a:solidFill>
              <a:latin typeface="Lato regular" panose="020F0502020204030203" pitchFamily="34" charset="0"/>
              <a:ea typeface="Lato regular" panose="020F0502020204030203" pitchFamily="34" charset="0"/>
              <a:cs typeface="Lato regular" panose="020F0502020204030203" pitchFamily="34" charset="0"/>
            </a:endParaRPr>
          </a:p>
          <a:p>
            <a:pPr>
              <a:defRPr/>
            </a:pP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 is toegang tot steun en zorg geborgd voor wie dat nodig heeft</a:t>
            </a:r>
            <a:r>
              <a:rPr lang="nl-NL" sz="1000">
                <a:solidFill>
                  <a:prstClr val="black"/>
                </a:solidFill>
                <a:latin typeface="Lato regular"/>
                <a:ea typeface="Lato regular"/>
                <a:cs typeface="Lato regular"/>
              </a:rPr>
              <a:t>: wij</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 zorgen in de wijk dat álle inwoners die echt zorg of steun nodig hebben, hier </a:t>
            </a:r>
            <a:r>
              <a:rPr lang="nl-NL" sz="1000">
                <a:solidFill>
                  <a:prstClr val="black"/>
                </a:solidFill>
                <a:latin typeface="Lato regular"/>
                <a:ea typeface="Lato regular"/>
                <a:cs typeface="Lato regular"/>
              </a:rPr>
              <a:t>laagdrempelig</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 en </a:t>
            </a:r>
            <a:r>
              <a:rPr lang="nl-NL" sz="1000">
                <a:solidFill>
                  <a:prstClr val="black"/>
                </a:solidFill>
                <a:latin typeface="Lato regular"/>
                <a:ea typeface="Lato regular"/>
                <a:cs typeface="Lato regular"/>
              </a:rPr>
              <a:t>passend</a:t>
            </a:r>
            <a:r>
              <a:rPr kumimoji="0" lang="nl-NL" sz="1000" i="0" u="none" strike="noStrike" kern="1200" cap="none" spc="0" normalizeH="0" baseline="0" noProof="0">
                <a:ln>
                  <a:noFill/>
                </a:ln>
                <a:solidFill>
                  <a:prstClr val="black"/>
                </a:solidFill>
                <a:effectLst/>
                <a:uLnTx/>
                <a:uFillTx/>
                <a:latin typeface="Lato regular"/>
                <a:ea typeface="Lato regular"/>
                <a:cs typeface="Lato regular"/>
              </a:rPr>
              <a:t> toegang toe hebben</a:t>
            </a:r>
            <a:r>
              <a:rPr lang="nl-NL" sz="1000">
                <a:solidFill>
                  <a:prstClr val="black"/>
                </a:solidFill>
                <a:latin typeface="Lato regular"/>
                <a:ea typeface="Lato regular"/>
                <a:cs typeface="Lato regular"/>
              </a:rPr>
              <a:t>.</a:t>
            </a:r>
            <a:endParaRPr lang="nl-NL" sz="1000" i="0" u="none" strike="noStrike" kern="1200" cap="none" spc="0" normalizeH="0" baseline="0" noProof="0">
              <a:ln>
                <a:noFill/>
              </a:ln>
              <a:solidFill>
                <a:prstClr val="black"/>
              </a:solidFill>
              <a:effectLst/>
              <a:uLnTx/>
              <a:uFillTx/>
              <a:latin typeface="Lato regular"/>
              <a:ea typeface="Lato regular"/>
              <a:cs typeface="Lato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4" name="Rechthoek: afgeronde diagonale hoeken 6">
            <a:extLst>
              <a:ext uri="{FF2B5EF4-FFF2-40B4-BE49-F238E27FC236}">
                <a16:creationId xmlns:a16="http://schemas.microsoft.com/office/drawing/2014/main" id="{C8FA45EA-580E-D964-6C44-6C951DD26411}"/>
              </a:ext>
            </a:extLst>
          </p:cNvPr>
          <p:cNvSpPr/>
          <p:nvPr/>
        </p:nvSpPr>
        <p:spPr>
          <a:xfrm>
            <a:off x="7806088" y="1435266"/>
            <a:ext cx="3644767" cy="4619025"/>
          </a:xfrm>
          <a:prstGeom prst="rect">
            <a:avLst/>
          </a:prstGeom>
          <a:solidFill>
            <a:srgbClr val="DEF0FE"/>
          </a:solidFill>
          <a:ln w="12700">
            <a:noFill/>
          </a:ln>
          <a:effectLst/>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l-NL" sz="950" b="1" i="0" u="none" strike="noStrike" kern="1200" cap="none" spc="0" normalizeH="0" baseline="0" noProof="0">
                <a:ln>
                  <a:noFill/>
                </a:ln>
                <a:solidFill>
                  <a:prstClr val="black"/>
                </a:solidFill>
                <a:effectLst/>
                <a:uLnTx/>
                <a:uFillTx/>
                <a:latin typeface="Raleway"/>
                <a:ea typeface="Lato regular"/>
                <a:cs typeface="Lato regular"/>
              </a:rPr>
              <a:t>Doelstellingen</a:t>
            </a:r>
            <a:endParaRPr kumimoji="0" lang="nl-NL" sz="950" b="0" i="0" u="none" strike="noStrike" kern="1200" cap="none" spc="0" normalizeH="0" baseline="0" noProof="0">
              <a:ln>
                <a:noFill/>
              </a:ln>
              <a:solidFill>
                <a:prstClr val="black"/>
              </a:solidFill>
              <a:effectLst/>
              <a:uLnTx/>
              <a:uFillTx/>
              <a:latin typeface="Raleway"/>
              <a:ea typeface="Lato regular"/>
              <a:cs typeface="Lato regular"/>
            </a:endParaRPr>
          </a:p>
          <a:p>
            <a:pPr marL="171450" indent="-171450">
              <a:spcAft>
                <a:spcPts val="600"/>
              </a:spcAft>
              <a:buFont typeface="Arial" panose="020B0604020202020204" pitchFamily="34" charset="0"/>
              <a:buChar char="•"/>
              <a:defRPr/>
            </a:pPr>
            <a:r>
              <a:rPr lang="nl-NL" sz="900" b="1" err="1">
                <a:solidFill>
                  <a:prstClr val="black"/>
                </a:solidFill>
                <a:latin typeface="Lato Bold"/>
                <a:ea typeface="Lato Bold"/>
                <a:cs typeface="Lato Bold"/>
              </a:rPr>
              <a:t>Gelijkgebleven</a:t>
            </a:r>
            <a:r>
              <a:rPr lang="nl-NL" sz="900" b="1">
                <a:solidFill>
                  <a:prstClr val="black"/>
                </a:solidFill>
                <a:latin typeface="Lato Bold"/>
                <a:ea typeface="Lato Bold"/>
                <a:cs typeface="Lato Bold"/>
              </a:rPr>
              <a:t> of toegenomen inwonerstevredenheid </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t.a.v.</a:t>
            </a:r>
            <a:r>
              <a:rPr lang="nl-NL" sz="900">
                <a:solidFill>
                  <a:prstClr val="black"/>
                </a:solidFill>
                <a:latin typeface="Lato regular"/>
                <a:ea typeface="Lato regular"/>
                <a:cs typeface="Lato regular"/>
              </a:rPr>
              <a:t> </a:t>
            </a:r>
            <a:endParaRPr lang="nl-NL" sz="9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628650" lvl="1" indent="-171450">
              <a:spcAft>
                <a:spcPts val="600"/>
              </a:spcAft>
              <a:buFont typeface="Arial" panose="020B0604020202020204" pitchFamily="34" charset="0"/>
              <a:buChar char="•"/>
              <a:defRPr/>
            </a:pP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De </a:t>
            </a:r>
            <a:r>
              <a:rPr kumimoji="0" lang="nl-NL" sz="900" b="1" i="0" u="none" strike="noStrike" kern="1200" cap="none" spc="0" normalizeH="0" baseline="0" noProof="0">
                <a:ln>
                  <a:noFill/>
                </a:ln>
                <a:solidFill>
                  <a:prstClr val="black"/>
                </a:solidFill>
                <a:effectLst/>
                <a:uLnTx/>
                <a:uFillTx/>
                <a:latin typeface="Lato Bold"/>
                <a:ea typeface="Lato Bold"/>
                <a:cs typeface="Lato Bold"/>
              </a:rPr>
              <a:t>leefbaarheid in de wijk</a:t>
            </a:r>
            <a:r>
              <a:rPr lang="nl-NL" sz="900" b="1">
                <a:solidFill>
                  <a:prstClr val="black"/>
                </a:solidFill>
                <a:latin typeface="Lato Bold"/>
                <a:ea typeface="Lato Bold"/>
                <a:cs typeface="Lato Bold"/>
              </a:rPr>
              <a:t>, </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o.a. in termen van veiligheid en gezondheid</a:t>
            </a:r>
            <a:r>
              <a:rPr lang="nl-NL" sz="900">
                <a:solidFill>
                  <a:prstClr val="black"/>
                </a:solidFill>
                <a:latin typeface="Lato regular"/>
                <a:ea typeface="Lato regular"/>
                <a:cs typeface="Lato regular"/>
              </a:rPr>
              <a:t>.</a:t>
            </a:r>
            <a:endParaRPr lang="nl-NL" sz="900" b="0" i="0" u="none" strike="noStrike" kern="1200" cap="none" spc="0" normalizeH="0" baseline="0" noProof="0">
              <a:ln>
                <a:noFill/>
              </a:ln>
              <a:solidFill>
                <a:prstClr val="black"/>
              </a:solidFill>
              <a:effectLst/>
              <a:uLnTx/>
              <a:uFillTx/>
              <a:latin typeface="Lato regular"/>
              <a:ea typeface="Lato regular"/>
              <a:cs typeface="Lato regular"/>
            </a:endParaRPr>
          </a:p>
          <a:p>
            <a:pPr marL="628650" lvl="1" indent="-171450">
              <a:spcAft>
                <a:spcPts val="600"/>
              </a:spcAft>
              <a:buFont typeface="Arial" panose="020B0604020202020204" pitchFamily="34" charset="0"/>
              <a:buChar char="•"/>
              <a:defRPr/>
            </a:pPr>
            <a:r>
              <a:rPr kumimoji="0" lang="nl-NL" sz="900" b="1" i="0" u="none" strike="noStrike" kern="1200" cap="none" spc="0" normalizeH="0" baseline="0" noProof="0">
                <a:ln>
                  <a:noFill/>
                </a:ln>
                <a:solidFill>
                  <a:prstClr val="black"/>
                </a:solidFill>
                <a:effectLst/>
                <a:uLnTx/>
                <a:uFillTx/>
                <a:latin typeface="Lato Bold"/>
                <a:ea typeface="Lato Bold"/>
                <a:cs typeface="Lato Bold"/>
              </a:rPr>
              <a:t>Sociale cohesie</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Inwoners voelen zich onderdeel van een gemeenschap en kijken naar elkaar om</a:t>
            </a:r>
            <a:r>
              <a:rPr lang="nl-NL" sz="900">
                <a:solidFill>
                  <a:prstClr val="black"/>
                </a:solidFill>
                <a:latin typeface="Lato regular"/>
                <a:ea typeface="Lato regular"/>
                <a:cs typeface="Lato regular"/>
              </a:rPr>
              <a:t>.</a:t>
            </a:r>
            <a:endParaRPr lang="nl-NL" sz="900" b="0" i="0" u="none" strike="noStrike" kern="1200" cap="none" spc="0" normalizeH="0" baseline="0" noProof="0">
              <a:ln>
                <a:noFill/>
              </a:ln>
              <a:solidFill>
                <a:prstClr val="black"/>
              </a:solidFill>
              <a:effectLst/>
              <a:uLnTx/>
              <a:uFillTx/>
              <a:latin typeface="Lato regular"/>
              <a:ea typeface="Lato regular"/>
              <a:cs typeface="Lato regular"/>
            </a:endParaRPr>
          </a:p>
          <a:p>
            <a:pPr marL="628650" lvl="1" indent="-171450">
              <a:spcAft>
                <a:spcPts val="600"/>
              </a:spcAft>
              <a:buFont typeface="Arial" panose="020B0604020202020204" pitchFamily="34" charset="0"/>
              <a:buChar char="•"/>
              <a:defRPr/>
            </a:pPr>
            <a:r>
              <a:rPr kumimoji="0" lang="nl-NL" sz="900" b="1" i="0" u="none" strike="noStrike" kern="1200" cap="none" spc="0" normalizeH="0" baseline="0" noProof="0">
                <a:ln>
                  <a:noFill/>
                </a:ln>
                <a:solidFill>
                  <a:prstClr val="black"/>
                </a:solidFill>
                <a:effectLst/>
                <a:uLnTx/>
                <a:uFillTx/>
                <a:latin typeface="Lato Bold"/>
                <a:ea typeface="Lato Bold"/>
                <a:cs typeface="Lato Bold"/>
              </a:rPr>
              <a:t>Ontplooiing van inwonersinitiatieven</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Inwoners ervaren dat er geluisterd wordt en </a:t>
            </a:r>
            <a:r>
              <a:rPr lang="nl-NL" sz="900">
                <a:solidFill>
                  <a:prstClr val="black"/>
                </a:solidFill>
                <a:latin typeface="Lato regular"/>
                <a:ea typeface="Lato regular"/>
                <a:cs typeface="Lato regular"/>
              </a:rPr>
              <a:t>dat</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initiatieven vanuit inwoners worden gestimuleerd en ondersteund</a:t>
            </a:r>
            <a:r>
              <a:rPr lang="nl-NL" sz="900">
                <a:solidFill>
                  <a:prstClr val="black"/>
                </a:solidFill>
                <a:latin typeface="Lato regular"/>
                <a:ea typeface="Lato regular"/>
                <a:cs typeface="Lato regular"/>
              </a:rPr>
              <a:t>.</a:t>
            </a:r>
            <a:endParaRPr lang="nl-NL" sz="900" b="0" i="0" u="none" strike="noStrike" kern="1200" cap="none" spc="0" normalizeH="0" baseline="0" noProof="0">
              <a:ln>
                <a:noFill/>
              </a:ln>
              <a:solidFill>
                <a:prstClr val="black"/>
              </a:solidFill>
              <a:effectLst/>
              <a:uLnTx/>
              <a:uFillTx/>
              <a:latin typeface="Lato regular"/>
              <a:ea typeface="Lato regular"/>
              <a:cs typeface="Lato regular"/>
            </a:endParaRPr>
          </a:p>
          <a:p>
            <a:pPr marL="628650" lvl="1" indent="-171450">
              <a:spcAft>
                <a:spcPts val="600"/>
              </a:spcAft>
              <a:buFont typeface="Arial" panose="020B0604020202020204" pitchFamily="34" charset="0"/>
              <a:buChar char="•"/>
              <a:defRPr/>
            </a:pP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De </a:t>
            </a:r>
            <a:r>
              <a:rPr kumimoji="0" lang="nl-NL" sz="900" b="1" i="0" u="none" strike="noStrike" kern="1200" cap="none" spc="0" normalizeH="0" baseline="0" noProof="0">
                <a:ln>
                  <a:noFill/>
                </a:ln>
                <a:solidFill>
                  <a:prstClr val="black"/>
                </a:solidFill>
                <a:effectLst/>
                <a:uLnTx/>
                <a:uFillTx/>
                <a:latin typeface="Lato Bold"/>
                <a:ea typeface="Lato Bold"/>
                <a:cs typeface="Lato Bold"/>
              </a:rPr>
              <a:t>ontvangen ondersteuning en zorg</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a:t>
            </a:r>
            <a:r>
              <a:rPr lang="nl-NL" sz="900">
                <a:solidFill>
                  <a:prstClr val="black"/>
                </a:solidFill>
                <a:latin typeface="Lato regular"/>
                <a:ea typeface="Lato regular"/>
                <a:cs typeface="Lato regular"/>
              </a:rPr>
              <a:t>die</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dichtbij en passend is georganiseerd</a:t>
            </a:r>
            <a:r>
              <a:rPr lang="nl-NL" sz="900">
                <a:solidFill>
                  <a:prstClr val="black"/>
                </a:solidFill>
                <a:latin typeface="Lato regular"/>
                <a:ea typeface="Lato regular"/>
                <a:cs typeface="Lato regular"/>
              </a:rPr>
              <a:t>.</a:t>
            </a:r>
            <a:endParaRPr lang="nl-NL" sz="900" b="0" i="0" u="none" strike="noStrike" kern="1200" cap="none" spc="0" normalizeH="0" baseline="0" noProof="0">
              <a:ln>
                <a:noFill/>
              </a:ln>
              <a:solidFill>
                <a:prstClr val="black"/>
              </a:solidFill>
              <a:effectLst/>
              <a:uLnTx/>
              <a:uFillTx/>
              <a:latin typeface="Lato regular"/>
              <a:ea typeface="Lato regular"/>
              <a:cs typeface="Lato regular"/>
            </a:endParaRPr>
          </a:p>
          <a:p>
            <a:pPr marL="171450" indent="-171450" algn="just">
              <a:spcAft>
                <a:spcPts val="600"/>
              </a:spcAft>
              <a:buFont typeface="Arial" panose="020B0604020202020204" pitchFamily="34" charset="0"/>
              <a:buChar char="•"/>
              <a:defRPr/>
            </a:pP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Inwoners zijn beter in staat om zelf antwoorden te vinden op vragen en passende keuzes te maken. </a:t>
            </a:r>
            <a:r>
              <a:rPr lang="nl-NL" sz="900">
                <a:solidFill>
                  <a:prstClr val="black"/>
                </a:solidFill>
                <a:latin typeface="Lato regular"/>
                <a:ea typeface="Lato regular"/>
                <a:cs typeface="Lato regular"/>
              </a:rPr>
              <a:t>Lukt dit</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niet, </a:t>
            </a:r>
            <a:r>
              <a:rPr lang="nl-NL" sz="900">
                <a:solidFill>
                  <a:prstClr val="black"/>
                </a:solidFill>
                <a:latin typeface="Lato regular"/>
                <a:ea typeface="Lato regular"/>
                <a:cs typeface="Lato regular"/>
              </a:rPr>
              <a:t>dan ontvangen</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zij op de </a:t>
            </a:r>
            <a:r>
              <a:rPr kumimoji="0" lang="nl-NL" sz="900" b="1" i="0" u="none" strike="noStrike" kern="1200" cap="none" spc="0" normalizeH="0" baseline="0" noProof="0">
                <a:ln>
                  <a:noFill/>
                </a:ln>
                <a:solidFill>
                  <a:prstClr val="black"/>
                </a:solidFill>
                <a:effectLst/>
                <a:uLnTx/>
                <a:uFillTx/>
                <a:latin typeface="Lato Bold"/>
                <a:ea typeface="Lato Bold"/>
                <a:cs typeface="Lato Bold"/>
              </a:rPr>
              <a:t>juiste plek en passend ondersteuning en zorg</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Er vallen geen inwoners tussen wal en schip.</a:t>
            </a:r>
            <a:endParaRPr lang="nl-NL" sz="900">
              <a:solidFill>
                <a:prstClr val="black"/>
              </a:solidFill>
              <a:latin typeface="Lato regular"/>
              <a:ea typeface="Lato regular"/>
              <a:cs typeface="Lato regular"/>
            </a:endParaRPr>
          </a:p>
          <a:p>
            <a:pPr marL="171450" indent="-171450" algn="just">
              <a:spcAft>
                <a:spcPts val="600"/>
              </a:spcAft>
              <a:buFont typeface="Arial" panose="020B0604020202020204" pitchFamily="34" charset="0"/>
              <a:buChar char="•"/>
              <a:defRPr/>
            </a:pP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De </a:t>
            </a:r>
            <a:r>
              <a:rPr kumimoji="0" lang="nl-NL" sz="900" b="1" i="0" u="none" strike="noStrike" kern="1200" cap="none" spc="0" normalizeH="0" baseline="0" noProof="0">
                <a:ln>
                  <a:noFill/>
                </a:ln>
                <a:solidFill>
                  <a:prstClr val="black"/>
                </a:solidFill>
                <a:effectLst/>
                <a:uLnTx/>
                <a:uFillTx/>
                <a:latin typeface="Lato Bold"/>
                <a:ea typeface="Lato Bold"/>
                <a:cs typeface="Lato Bold"/>
              </a:rPr>
              <a:t>samenwerking tussen professionals in de wijk is sterk verbeterd</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o.a. </a:t>
            </a:r>
            <a:r>
              <a:rPr lang="nl-NL" sz="900">
                <a:solidFill>
                  <a:prstClr val="black"/>
                </a:solidFill>
                <a:latin typeface="Lato regular"/>
                <a:ea typeface="Lato regular"/>
                <a:cs typeface="Lato regular"/>
              </a:rPr>
              <a:t>dankzij</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een duidelijk aanspreekpunt en hechte samenwerking in wijkverbanden</a:t>
            </a:r>
            <a:r>
              <a:rPr lang="nl-NL" sz="900">
                <a:solidFill>
                  <a:prstClr val="black"/>
                </a:solidFill>
                <a:latin typeface="Lato regular"/>
                <a:ea typeface="Lato regular"/>
                <a:cs typeface="Lato regular"/>
              </a:rPr>
              <a:t>.</a:t>
            </a:r>
            <a:endParaRPr lang="nl-NL" sz="900" b="0" i="0" u="none" strike="noStrike" kern="1200" cap="none" spc="0" normalizeH="0" baseline="0" noProof="0">
              <a:ln>
                <a:noFill/>
              </a:ln>
              <a:solidFill>
                <a:prstClr val="black"/>
              </a:solidFill>
              <a:effectLst/>
              <a:uLnTx/>
              <a:uFillTx/>
              <a:latin typeface="Lato regular"/>
              <a:ea typeface="Lato regular"/>
              <a:cs typeface="Lato regular"/>
            </a:endParaRPr>
          </a:p>
          <a:p>
            <a:pPr marL="171450" indent="-171450" algn="just">
              <a:spcAft>
                <a:spcPts val="600"/>
              </a:spcAft>
              <a:buFont typeface="Arial" panose="020B0604020202020204" pitchFamily="34" charset="0"/>
              <a:buChar char="•"/>
              <a:defRPr/>
            </a:pPr>
            <a:r>
              <a:rPr kumimoji="0" lang="nl-NL" sz="900" b="1" i="0" u="none" strike="noStrike" kern="1200" cap="none" spc="0" normalizeH="0" baseline="0" noProof="0">
                <a:ln>
                  <a:noFill/>
                </a:ln>
                <a:solidFill>
                  <a:prstClr val="black"/>
                </a:solidFill>
                <a:effectLst/>
                <a:uLnTx/>
                <a:uFillTx/>
                <a:latin typeface="Lato Bold"/>
                <a:ea typeface="Lato Bold"/>
                <a:cs typeface="Lato Bold"/>
              </a:rPr>
              <a:t>Tevredenheid van medewerkers, mantelzorgers en vrijwilligers </a:t>
            </a:r>
            <a:r>
              <a:rPr lang="nl-NL" sz="900" b="1">
                <a:solidFill>
                  <a:prstClr val="black"/>
                </a:solidFill>
                <a:latin typeface="Lato Bold"/>
                <a:ea typeface="Lato Bold"/>
                <a:cs typeface="Lato Bold"/>
              </a:rPr>
              <a:t>is gelijk gebleven of toegenomen</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omdat de druk en overbelasting gelijk is gebleven of zelfs afneemt</a:t>
            </a:r>
            <a:r>
              <a:rPr lang="nl-NL" sz="900">
                <a:solidFill>
                  <a:prstClr val="black"/>
                </a:solidFill>
                <a:latin typeface="Lato regular"/>
                <a:ea typeface="Lato regular"/>
                <a:cs typeface="Lato regular"/>
              </a:rPr>
              <a:t>.</a:t>
            </a:r>
            <a:endParaRPr lang="nl-NL" sz="900" b="0" i="0" u="none" strike="noStrike" kern="1200" cap="none" spc="0" normalizeH="0" baseline="0" noProof="0">
              <a:ln>
                <a:noFill/>
              </a:ln>
              <a:solidFill>
                <a:prstClr val="black"/>
              </a:solidFill>
              <a:effectLst/>
              <a:uLnTx/>
              <a:uFillTx/>
              <a:latin typeface="Lato regular"/>
              <a:ea typeface="Lato regular"/>
              <a:cs typeface="Lato regular"/>
            </a:endParaRPr>
          </a:p>
          <a:p>
            <a:pPr marL="171450" indent="-171450" algn="just">
              <a:spcAft>
                <a:spcPts val="600"/>
              </a:spcAft>
              <a:buFont typeface="Arial" panose="020B0604020202020204" pitchFamily="34" charset="0"/>
              <a:buChar char="•"/>
              <a:defRPr/>
            </a:pP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Het </a:t>
            </a:r>
            <a:r>
              <a:rPr kumimoji="0" lang="nl-NL" sz="900" b="1" i="0" u="none" strike="noStrike" kern="1200" cap="none" spc="0" normalizeH="0" baseline="0" noProof="0">
                <a:ln>
                  <a:noFill/>
                </a:ln>
                <a:solidFill>
                  <a:prstClr val="black"/>
                </a:solidFill>
                <a:effectLst/>
                <a:uLnTx/>
                <a:uFillTx/>
                <a:latin typeface="Lato Bold"/>
                <a:ea typeface="Lato Bold"/>
                <a:cs typeface="Lato Bold"/>
              </a:rPr>
              <a:t>gemiddelde gebruik van zorg en ondersteuning per inwoner is afgenomen</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Inwoners kunnen langer zelfstandig thuis blijven wonen. Er </a:t>
            </a:r>
            <a:r>
              <a:rPr lang="nl-NL" sz="900">
                <a:solidFill>
                  <a:prstClr val="black"/>
                </a:solidFill>
                <a:latin typeface="Lato regular"/>
                <a:ea typeface="Lato regular"/>
                <a:cs typeface="Lato regular"/>
              </a:rPr>
              <a:t>wordt een</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a:t>
            </a:r>
            <a:r>
              <a:rPr lang="nl-NL" sz="900">
                <a:solidFill>
                  <a:prstClr val="black"/>
                </a:solidFill>
                <a:latin typeface="Lato regular"/>
                <a:ea typeface="Lato regular"/>
                <a:cs typeface="Lato regular"/>
              </a:rPr>
              <a:t>afnemend</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beroep </a:t>
            </a:r>
            <a:r>
              <a:rPr lang="nl-NL" sz="900">
                <a:solidFill>
                  <a:prstClr val="black"/>
                </a:solidFill>
                <a:latin typeface="Lato regular"/>
                <a:ea typeface="Lato regular"/>
                <a:cs typeface="Lato regular"/>
              </a:rPr>
              <a:t>gedaan op</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professionele ondersteuning en zorg, </a:t>
            </a:r>
            <a:r>
              <a:rPr lang="nl-NL" sz="900">
                <a:solidFill>
                  <a:prstClr val="black"/>
                </a:solidFill>
                <a:latin typeface="Lato regular"/>
                <a:ea typeface="Lato regular"/>
                <a:cs typeface="Lato regular"/>
              </a:rPr>
              <a:t>waaronder huishoudelijke</a:t>
            </a:r>
            <a:r>
              <a:rPr kumimoji="0" lang="nl-NL" sz="900" b="0" i="0" u="none" strike="noStrike" kern="1200" cap="none" spc="0" normalizeH="0" baseline="0" noProof="0">
                <a:ln>
                  <a:noFill/>
                </a:ln>
                <a:solidFill>
                  <a:prstClr val="black"/>
                </a:solidFill>
                <a:effectLst/>
                <a:uLnTx/>
                <a:uFillTx/>
                <a:latin typeface="Lato regular"/>
                <a:ea typeface="Lato regular"/>
                <a:cs typeface="Lato regular"/>
              </a:rPr>
              <a:t> hulp, begeleiding en dagbesteding, en paramedische, huisartsen- en wijkzorg.</a:t>
            </a:r>
            <a:r>
              <a:rPr lang="nl-NL" sz="900">
                <a:solidFill>
                  <a:prstClr val="black"/>
                </a:solidFill>
                <a:latin typeface="Lato regular"/>
                <a:ea typeface="Lato regular"/>
                <a:cs typeface="Lato regular"/>
              </a:rPr>
              <a:t> </a:t>
            </a:r>
            <a:endParaRPr lang="nl-NL" sz="9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171450" indent="-171450" algn="just">
              <a:spcAft>
                <a:spcPts val="600"/>
              </a:spcAft>
              <a:buFont typeface="Arial" panose="020B0604020202020204" pitchFamily="34" charset="0"/>
              <a:buChar char="•"/>
              <a:defRPr/>
            </a:pPr>
            <a:endParaRPr kumimoji="0" lang="nl-NL" sz="9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NL" sz="95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6" name="TextBox 5">
            <a:extLst>
              <a:ext uri="{FF2B5EF4-FFF2-40B4-BE49-F238E27FC236}">
                <a16:creationId xmlns:a16="http://schemas.microsoft.com/office/drawing/2014/main" id="{7D1F4EC5-DE17-39BF-D5BE-74646AD6EC52}"/>
              </a:ext>
            </a:extLst>
          </p:cNvPr>
          <p:cNvSpPr txBox="1"/>
          <p:nvPr/>
        </p:nvSpPr>
        <p:spPr>
          <a:xfrm>
            <a:off x="3464559" y="1435266"/>
            <a:ext cx="4165601" cy="36982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prstClr val="black"/>
                </a:solidFill>
                <a:effectLst/>
                <a:uLnTx/>
                <a:uFillTx/>
                <a:latin typeface="Raleway" pitchFamily="2" charset="0"/>
                <a:ea typeface="Lato regular" panose="020F0502020204030203" pitchFamily="34" charset="0"/>
                <a:cs typeface="Lato regular" panose="020F0502020204030203" pitchFamily="34" charset="0"/>
              </a:rPr>
              <a:t>Activiteiten</a:t>
            </a: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 Om de visie te realiseren zetten we binnen het transformatieplan in op twee onderdelen:</a:t>
            </a:r>
          </a:p>
        </p:txBody>
      </p:sp>
      <p:grpSp>
        <p:nvGrpSpPr>
          <p:cNvPr id="7" name="Group 6">
            <a:extLst>
              <a:ext uri="{FF2B5EF4-FFF2-40B4-BE49-F238E27FC236}">
                <a16:creationId xmlns:a16="http://schemas.microsoft.com/office/drawing/2014/main" id="{CC59E99A-3425-14C5-E932-906EDFA1090F}"/>
              </a:ext>
            </a:extLst>
          </p:cNvPr>
          <p:cNvGrpSpPr/>
          <p:nvPr/>
        </p:nvGrpSpPr>
        <p:grpSpPr>
          <a:xfrm>
            <a:off x="3610953" y="1920808"/>
            <a:ext cx="3598211" cy="504000"/>
            <a:chOff x="949033" y="2637981"/>
            <a:chExt cx="3044318" cy="504000"/>
          </a:xfrm>
        </p:grpSpPr>
        <p:sp>
          <p:nvSpPr>
            <p:cNvPr id="8" name="Pentagon 27">
              <a:extLst>
                <a:ext uri="{FF2B5EF4-FFF2-40B4-BE49-F238E27FC236}">
                  <a16:creationId xmlns:a16="http://schemas.microsoft.com/office/drawing/2014/main" id="{2B1C1D47-8926-7236-FCDB-E5D9D32B03B6}"/>
                </a:ext>
              </a:extLst>
            </p:cNvPr>
            <p:cNvSpPr/>
            <p:nvPr/>
          </p:nvSpPr>
          <p:spPr>
            <a:xfrm>
              <a:off x="949033" y="2637981"/>
              <a:ext cx="936000" cy="50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9" name="Rectangle 8">
              <a:extLst>
                <a:ext uri="{FF2B5EF4-FFF2-40B4-BE49-F238E27FC236}">
                  <a16:creationId xmlns:a16="http://schemas.microsoft.com/office/drawing/2014/main" id="{8256DB2D-3818-3821-D196-760D89D08697}"/>
                </a:ext>
              </a:extLst>
            </p:cNvPr>
            <p:cNvSpPr/>
            <p:nvPr/>
          </p:nvSpPr>
          <p:spPr>
            <a:xfrm>
              <a:off x="1885032" y="2637981"/>
              <a:ext cx="2108319" cy="50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srgbClr val="EF582A"/>
                  </a:solidFill>
                  <a:effectLst/>
                  <a:uLnTx/>
                  <a:uFillTx/>
                  <a:latin typeface="Raleway" pitchFamily="2" charset="0"/>
                  <a:ea typeface="+mn-ea"/>
                  <a:cs typeface="+mn-cs"/>
                </a:rPr>
                <a:t>Verkenning aanspreekpunten wijkverpleging en sociale partijen</a:t>
              </a:r>
            </a:p>
          </p:txBody>
        </p:sp>
      </p:grpSp>
      <p:grpSp>
        <p:nvGrpSpPr>
          <p:cNvPr id="10" name="Group 9">
            <a:extLst>
              <a:ext uri="{FF2B5EF4-FFF2-40B4-BE49-F238E27FC236}">
                <a16:creationId xmlns:a16="http://schemas.microsoft.com/office/drawing/2014/main" id="{4FBEC379-3F91-4FFE-6957-F52FAE192794}"/>
              </a:ext>
            </a:extLst>
          </p:cNvPr>
          <p:cNvGrpSpPr/>
          <p:nvPr/>
        </p:nvGrpSpPr>
        <p:grpSpPr>
          <a:xfrm>
            <a:off x="3610952" y="4311778"/>
            <a:ext cx="3598210" cy="504000"/>
            <a:chOff x="4436452" y="2637981"/>
            <a:chExt cx="3044317" cy="504000"/>
          </a:xfrm>
        </p:grpSpPr>
        <p:sp>
          <p:nvSpPr>
            <p:cNvPr id="11" name="Pentagon 28">
              <a:extLst>
                <a:ext uri="{FF2B5EF4-FFF2-40B4-BE49-F238E27FC236}">
                  <a16:creationId xmlns:a16="http://schemas.microsoft.com/office/drawing/2014/main" id="{9D2623B4-B599-3DCE-EC52-805E4B2D2F0E}"/>
                </a:ext>
              </a:extLst>
            </p:cNvPr>
            <p:cNvSpPr/>
            <p:nvPr/>
          </p:nvSpPr>
          <p:spPr>
            <a:xfrm>
              <a:off x="4436452" y="2637981"/>
              <a:ext cx="936000" cy="504000"/>
            </a:xfrm>
            <a:prstGeom prst="homePlat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2" name="Rectangle 11">
              <a:extLst>
                <a:ext uri="{FF2B5EF4-FFF2-40B4-BE49-F238E27FC236}">
                  <a16:creationId xmlns:a16="http://schemas.microsoft.com/office/drawing/2014/main" id="{A814402C-C725-F3C7-B7EE-F46E8134E0C8}"/>
                </a:ext>
              </a:extLst>
            </p:cNvPr>
            <p:cNvSpPr/>
            <p:nvPr/>
          </p:nvSpPr>
          <p:spPr>
            <a:xfrm>
              <a:off x="5372451" y="2637981"/>
              <a:ext cx="2108318" cy="50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srgbClr val="FFD429"/>
                  </a:solidFill>
                  <a:effectLst/>
                  <a:uLnTx/>
                  <a:uFillTx/>
                  <a:latin typeface="Raleway" pitchFamily="2" charset="0"/>
                  <a:ea typeface="+mn-ea"/>
                  <a:cs typeface="+mn-cs"/>
                </a:rPr>
                <a:t>Wijkgerichte projecten</a:t>
              </a:r>
            </a:p>
          </p:txBody>
        </p:sp>
      </p:grpSp>
      <p:pic>
        <p:nvPicPr>
          <p:cNvPr id="13" name="Graphic 12" descr="Neighborhood outline">
            <a:extLst>
              <a:ext uri="{FF2B5EF4-FFF2-40B4-BE49-F238E27FC236}">
                <a16:creationId xmlns:a16="http://schemas.microsoft.com/office/drawing/2014/main" id="{8DC09C2B-10E6-72B1-1039-99DF2883F2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2163" y="4403098"/>
            <a:ext cx="334800" cy="334800"/>
          </a:xfrm>
          <a:prstGeom prst="rect">
            <a:avLst/>
          </a:prstGeom>
        </p:spPr>
      </p:pic>
      <p:pic>
        <p:nvPicPr>
          <p:cNvPr id="14" name="Graphic 13" descr="Hierarchy outline">
            <a:extLst>
              <a:ext uri="{FF2B5EF4-FFF2-40B4-BE49-F238E27FC236}">
                <a16:creationId xmlns:a16="http://schemas.microsoft.com/office/drawing/2014/main" id="{B6326B1C-23B4-FDA2-B993-296A06EF44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2163" y="1986293"/>
            <a:ext cx="333375" cy="333375"/>
          </a:xfrm>
          <a:prstGeom prst="rect">
            <a:avLst/>
          </a:prstGeom>
        </p:spPr>
      </p:pic>
      <p:sp>
        <p:nvSpPr>
          <p:cNvPr id="15" name="TextBox 14">
            <a:extLst>
              <a:ext uri="{FF2B5EF4-FFF2-40B4-BE49-F238E27FC236}">
                <a16:creationId xmlns:a16="http://schemas.microsoft.com/office/drawing/2014/main" id="{2FAA751B-EF6A-29E8-18BF-8C12B5E458ED}"/>
              </a:ext>
            </a:extLst>
          </p:cNvPr>
          <p:cNvSpPr txBox="1"/>
          <p:nvPr/>
        </p:nvSpPr>
        <p:spPr>
          <a:xfrm>
            <a:off x="3610953" y="2429490"/>
            <a:ext cx="3846487" cy="563970"/>
          </a:xfrm>
          <a:prstGeom prst="rect">
            <a:avLst/>
          </a:prstGeom>
          <a:noFill/>
        </p:spPr>
        <p:txBody>
          <a:bodyPr wrap="square" lIns="91440" tIns="45720" rIns="91440" bIns="45720" rtlCol="0" anchor="t">
            <a:noAutofit/>
          </a:bodyPr>
          <a:lstStyle/>
          <a:p>
            <a:pPr>
              <a:defRPr/>
            </a:pPr>
            <a:r>
              <a:rPr kumimoji="0" lang="nl-NL" sz="1050" b="0" i="0" u="none" strike="noStrike" kern="1200" cap="none" spc="0" normalizeH="0" baseline="0" noProof="0">
                <a:ln>
                  <a:noFill/>
                </a:ln>
                <a:solidFill>
                  <a:prstClr val="black"/>
                </a:solidFill>
                <a:effectLst/>
                <a:uLnTx/>
                <a:uFillTx/>
                <a:latin typeface="Lato regular"/>
                <a:ea typeface="Lato regular"/>
                <a:cs typeface="Lato regular"/>
              </a:rPr>
              <a:t>Activiteiten om te komen tot besluitvorming (eind 2024) over organisatie en concentratie (bijv. in </a:t>
            </a:r>
            <a:r>
              <a:rPr lang="nl-NL" sz="1050">
                <a:solidFill>
                  <a:prstClr val="black"/>
                </a:solidFill>
                <a:latin typeface="Lato regular"/>
                <a:ea typeface="Lato regular"/>
                <a:cs typeface="Lato regular"/>
              </a:rPr>
              <a:t>de vorm </a:t>
            </a:r>
            <a:r>
              <a:rPr kumimoji="0" lang="nl-NL" sz="1050" b="0" i="0" u="none" strike="noStrike" kern="1200" cap="none" spc="0" normalizeH="0" baseline="0" noProof="0">
                <a:ln>
                  <a:noFill/>
                </a:ln>
                <a:solidFill>
                  <a:prstClr val="black"/>
                </a:solidFill>
                <a:effectLst/>
                <a:uLnTx/>
                <a:uFillTx/>
                <a:latin typeface="Lato regular"/>
                <a:ea typeface="Lato regular"/>
                <a:cs typeface="Lato regular"/>
              </a:rPr>
              <a:t>van één aanspreekpunt) van:</a:t>
            </a:r>
            <a:r>
              <a:rPr lang="nl-NL" sz="1050">
                <a:solidFill>
                  <a:prstClr val="black"/>
                </a:solidFill>
                <a:latin typeface="Lato regular"/>
                <a:ea typeface="Lato regular"/>
                <a:cs typeface="Lato regular"/>
              </a:rPr>
              <a:t> </a:t>
            </a:r>
            <a:endParaRPr kumimoji="0" lang="nl-NL" sz="105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sz="1050" b="1" err="1">
                <a:solidFill>
                  <a:schemeClr val="accent2"/>
                </a:solidFill>
                <a:latin typeface="Raleway"/>
                <a:ea typeface="Lato regular"/>
                <a:cs typeface="Lato regular"/>
              </a:rPr>
              <a:t>Eerstelijn</a:t>
            </a:r>
            <a:r>
              <a:rPr lang="nl-NL" sz="1050">
                <a:solidFill>
                  <a:prstClr val="black"/>
                </a:solidFill>
                <a:latin typeface="Lato regular"/>
                <a:ea typeface="Lato regular"/>
                <a:cs typeface="Lato regular"/>
              </a:rPr>
              <a:t> (stappen nader te bepalen o.b.v. uitkomsten traject eerstelijnsvisie)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sz="1050" b="1">
                <a:solidFill>
                  <a:schemeClr val="accent2"/>
                </a:solidFill>
                <a:latin typeface="Raleway"/>
                <a:ea typeface="Lato regular"/>
                <a:cs typeface="Lato regular"/>
              </a:rPr>
              <a:t>Wijkverpleging</a:t>
            </a:r>
          </a:p>
          <a:p>
            <a:pPr marL="228600" indent="-228600">
              <a:buFontTx/>
              <a:buAutoNum type="arabicPeriod"/>
              <a:defRPr/>
            </a:pPr>
            <a:r>
              <a:rPr lang="nl-NL" sz="1050" b="1">
                <a:solidFill>
                  <a:schemeClr val="accent2"/>
                </a:solidFill>
                <a:latin typeface="Raleway"/>
                <a:ea typeface="Lato regular"/>
                <a:cs typeface="Lato regular"/>
              </a:rPr>
              <a:t>Sociale partijen </a:t>
            </a:r>
            <a:r>
              <a:rPr lang="nl-NL" sz="1050">
                <a:solidFill>
                  <a:prstClr val="black"/>
                </a:solidFill>
                <a:latin typeface="Lato regular"/>
                <a:ea typeface="Lato regular"/>
                <a:cs typeface="Lato regular"/>
              </a:rPr>
              <a:t>Oprichting Coalitie Sociaal Domein Midden-Holland, uitwerking rol sociale organisaties bij samenwerken in de wijk en overige transformatieopgaven.</a:t>
            </a:r>
          </a:p>
          <a:p>
            <a:pPr marR="0" lvl="0" algn="l" defTabSz="914400" rtl="0" eaLnBrk="1" fontAlgn="auto" latinLnBrk="0" hangingPunct="1">
              <a:lnSpc>
                <a:spcPct val="100000"/>
              </a:lnSpc>
              <a:spcBef>
                <a:spcPts val="0"/>
              </a:spcBef>
              <a:spcAft>
                <a:spcPts val="0"/>
              </a:spcAft>
              <a:buClrTx/>
              <a:buSzTx/>
              <a:tabLst/>
              <a:defRPr/>
            </a:pPr>
            <a:r>
              <a:rPr lang="nl-NL" sz="800" i="1">
                <a:solidFill>
                  <a:prstClr val="black"/>
                </a:solidFill>
                <a:latin typeface="Lato regular"/>
                <a:ea typeface="Lato regular"/>
                <a:cs typeface="Lato regular"/>
              </a:rPr>
              <a:t>Evt. volgt a.d.h.v. bovenstaande een addendum op het huidige transformatieplan</a:t>
            </a:r>
            <a:endParaRPr lang="nl-NL" sz="800" b="0" i="1" u="none" strike="noStrike" kern="1200" cap="none" spc="0" normalizeH="0" baseline="0" noProof="0">
              <a:ln>
                <a:noFill/>
              </a:ln>
              <a:solidFill>
                <a:prstClr val="black"/>
              </a:solidFill>
              <a:effectLst/>
              <a:uLnTx/>
              <a:uFillTx/>
              <a:latin typeface="Lato regular"/>
              <a:ea typeface="Lato regular"/>
              <a:cs typeface="Lato regular"/>
            </a:endParaRPr>
          </a:p>
        </p:txBody>
      </p:sp>
      <p:sp>
        <p:nvSpPr>
          <p:cNvPr id="17" name="TextBox 16">
            <a:extLst>
              <a:ext uri="{FF2B5EF4-FFF2-40B4-BE49-F238E27FC236}">
                <a16:creationId xmlns:a16="http://schemas.microsoft.com/office/drawing/2014/main" id="{A11049D2-670B-3B23-F53D-431B9B2DCC64}"/>
              </a:ext>
            </a:extLst>
          </p:cNvPr>
          <p:cNvSpPr txBox="1"/>
          <p:nvPr/>
        </p:nvSpPr>
        <p:spPr>
          <a:xfrm>
            <a:off x="3621113" y="4862238"/>
            <a:ext cx="3846487" cy="402985"/>
          </a:xfrm>
          <a:prstGeom prst="rect">
            <a:avLst/>
          </a:prstGeom>
          <a:noFill/>
        </p:spPr>
        <p:txBody>
          <a:bodyPr wrap="square" lIns="91440" tIns="45720" rIns="91440" bIns="45720" rtlCol="0" anchor="t">
            <a:noAutofit/>
          </a:bodyPr>
          <a:lstStyle/>
          <a:p>
            <a:pPr marL="228600" indent="-228600" defTabSz="521156">
              <a:spcBef>
                <a:spcPct val="0"/>
              </a:spcBef>
              <a:spcAft>
                <a:spcPct val="0"/>
              </a:spcAft>
              <a:buFontTx/>
              <a:buAutoNum type="arabicPeriod"/>
              <a:defRPr kumimoji="0" sz="1800" b="0" i="0" u="none" strike="noStrike" cap="none" spc="0" normalizeH="0" baseline="0" noProof="0">
                <a:solidFill>
                  <a:srgbClr val="FFFFFF"/>
                </a:solidFill>
                <a:uLnTx/>
                <a:uFillTx/>
                <a:latin typeface="Calibri"/>
                <a:ea typeface="Arial" pitchFamily="34" charset="0"/>
                <a:cs typeface="Arial" pitchFamily="34" charset="0"/>
                <a:sym typeface="Wingdings" charset="2"/>
              </a:defRPr>
            </a:pPr>
            <a:r>
              <a:rPr lang="nl-NL" sz="1000">
                <a:solidFill>
                  <a:schemeClr val="accent6"/>
                </a:solidFill>
                <a:latin typeface="Lato regular"/>
                <a:ea typeface="Lato regular"/>
                <a:cs typeface="Lato regular"/>
                <a:sym typeface="Wingdings" charset="2"/>
              </a:rPr>
              <a:t>H</a:t>
            </a:r>
            <a:r>
              <a:rPr kumimoji="0" lang="nl-NL" sz="1000" b="0" u="none" strike="noStrike" kern="1200" cap="none" spc="0" normalizeH="0" baseline="0" noProof="0">
                <a:ln>
                  <a:noFill/>
                </a:ln>
                <a:solidFill>
                  <a:schemeClr val="accent6"/>
                </a:solidFill>
                <a:effectLst/>
                <a:uLnTx/>
                <a:uFillTx/>
                <a:latin typeface="Lato regular"/>
                <a:ea typeface="Lato regular"/>
                <a:cs typeface="Lato regular"/>
                <a:sym typeface="Wingdings" charset="2"/>
              </a:rPr>
              <a:t>et uitvoeren van een </a:t>
            </a:r>
            <a:r>
              <a:rPr kumimoji="0" lang="nl-NL" sz="1000" b="1" u="none" strike="noStrike" kern="1200" cap="none" spc="0" normalizeH="0" baseline="0" noProof="0">
                <a:ln>
                  <a:noFill/>
                </a:ln>
                <a:solidFill>
                  <a:schemeClr val="accent3"/>
                </a:solidFill>
                <a:effectLst/>
                <a:uLnTx/>
                <a:uFillTx/>
                <a:latin typeface="Raleway"/>
                <a:ea typeface="Lato regular"/>
                <a:cs typeface="Lato regular"/>
                <a:sym typeface="Wingdings" charset="2"/>
              </a:rPr>
              <a:t>wijkscan</a:t>
            </a:r>
            <a:r>
              <a:rPr lang="nl-NL" sz="1000">
                <a:solidFill>
                  <a:schemeClr val="accent6"/>
                </a:solidFill>
                <a:latin typeface="Lato regular"/>
                <a:ea typeface="Lato regular"/>
                <a:cs typeface="Lato regular"/>
                <a:sym typeface="Wingdings" charset="2"/>
              </a:rPr>
              <a:t> in geselecteerde wijken</a:t>
            </a:r>
            <a:endParaRPr lang="nl-NL" sz="1000">
              <a:solidFill>
                <a:schemeClr val="accent6"/>
              </a:solidFill>
              <a:latin typeface="Calibri"/>
              <a:ea typeface="Lato regular"/>
              <a:cs typeface="Calibri"/>
              <a:sym typeface="Wingdings" charset="2"/>
            </a:endParaRPr>
          </a:p>
          <a:p>
            <a:pPr marL="228600" indent="-228600" defTabSz="521156">
              <a:spcBef>
                <a:spcPct val="0"/>
              </a:spcBef>
              <a:spcAft>
                <a:spcPct val="0"/>
              </a:spcAft>
              <a:buFontTx/>
              <a:buAutoNum type="arabicPeriod"/>
              <a:defRPr kumimoji="0" sz="1800" b="0" i="0" u="none" strike="noStrike" cap="none" spc="0" normalizeH="0" baseline="0" noProof="0">
                <a:solidFill>
                  <a:srgbClr val="FFFFFF"/>
                </a:solidFill>
                <a:uLnTx/>
                <a:uFillTx/>
                <a:latin typeface="Calibri"/>
                <a:ea typeface="Arial" pitchFamily="34" charset="0"/>
                <a:cs typeface="Arial" pitchFamily="34" charset="0"/>
                <a:sym typeface="Wingdings" charset="2"/>
              </a:defRPr>
            </a:pPr>
            <a:r>
              <a:rPr lang="nl-NL" sz="1000">
                <a:solidFill>
                  <a:schemeClr val="accent6"/>
                </a:solidFill>
                <a:latin typeface="Lato regular"/>
                <a:ea typeface="Lato regular"/>
                <a:cs typeface="Lato regular"/>
                <a:sym typeface="Wingdings" charset="2"/>
              </a:rPr>
              <a:t>Start </a:t>
            </a:r>
            <a:r>
              <a:rPr lang="nl-NL" sz="1000">
                <a:solidFill>
                  <a:schemeClr val="accent6"/>
                </a:solidFill>
                <a:latin typeface="Lato regular"/>
                <a:ea typeface="+mn-lt"/>
                <a:cs typeface="+mn-lt"/>
                <a:sym typeface="Wingdings" charset="2"/>
              </a:rPr>
              <a:t>in de geselecteerde wijken met opstellen </a:t>
            </a:r>
            <a:r>
              <a:rPr lang="nl-NL" sz="1000" b="1">
                <a:solidFill>
                  <a:schemeClr val="accent3"/>
                </a:solidFill>
                <a:latin typeface="Lato regular"/>
                <a:ea typeface="+mn-lt"/>
                <a:cs typeface="+mn-lt"/>
                <a:sym typeface="Wingdings" charset="2"/>
              </a:rPr>
              <a:t>plan van aanpak en begroting </a:t>
            </a:r>
            <a:r>
              <a:rPr lang="nl-NL" sz="1000">
                <a:solidFill>
                  <a:schemeClr val="accent6"/>
                </a:solidFill>
                <a:latin typeface="Lato regular"/>
                <a:ea typeface="+mn-lt"/>
                <a:cs typeface="+mn-lt"/>
                <a:sym typeface="Wingdings" charset="2"/>
              </a:rPr>
              <a:t>a.d.h.v. de wijkscan</a:t>
            </a:r>
          </a:p>
          <a:p>
            <a:pPr marL="228600" indent="-228600" defTabSz="521156">
              <a:spcBef>
                <a:spcPct val="0"/>
              </a:spcBef>
              <a:spcAft>
                <a:spcPct val="0"/>
              </a:spcAft>
              <a:buFontTx/>
              <a:buAutoNum type="arabicPeriod"/>
              <a:defRPr kumimoji="0" sz="1800" b="0" i="0" u="none" strike="noStrike" cap="none" spc="0" normalizeH="0" baseline="0" noProof="0">
                <a:solidFill>
                  <a:srgbClr val="FFFFFF"/>
                </a:solidFill>
                <a:uLnTx/>
                <a:uFillTx/>
                <a:latin typeface="Calibri"/>
                <a:ea typeface="Arial" pitchFamily="34" charset="0"/>
                <a:cs typeface="Arial" pitchFamily="34" charset="0"/>
                <a:sym typeface="Wingdings" charset="2"/>
              </a:defRPr>
            </a:pPr>
            <a:r>
              <a:rPr lang="nl-NL" sz="1000">
                <a:solidFill>
                  <a:schemeClr val="accent6"/>
                </a:solidFill>
                <a:latin typeface="Lato regular"/>
                <a:ea typeface="+mn-lt"/>
                <a:cs typeface="+mn-lt"/>
                <a:sym typeface="Wingdings" charset="2"/>
              </a:rPr>
              <a:t>Het </a:t>
            </a:r>
            <a:r>
              <a:rPr lang="nl-NL" sz="1000">
                <a:solidFill>
                  <a:schemeClr val="accent6"/>
                </a:solidFill>
                <a:latin typeface="Lato regular"/>
                <a:ea typeface="Lato regular"/>
                <a:cs typeface="Lato regular"/>
                <a:sym typeface="Wingdings" charset="2"/>
              </a:rPr>
              <a:t>implementeren</a:t>
            </a:r>
            <a:r>
              <a:rPr kumimoji="0" lang="nl-NL" sz="1000" b="0" u="none" strike="noStrike" kern="1200" cap="none" spc="0" normalizeH="0" baseline="0" noProof="0">
                <a:ln>
                  <a:noFill/>
                </a:ln>
                <a:solidFill>
                  <a:schemeClr val="accent6"/>
                </a:solidFill>
                <a:effectLst/>
                <a:uLnTx/>
                <a:uFillTx/>
                <a:latin typeface="Lato regular"/>
                <a:ea typeface="Lato regular"/>
                <a:cs typeface="Lato regular"/>
                <a:sym typeface="Wingdings" charset="2"/>
              </a:rPr>
              <a:t> </a:t>
            </a:r>
            <a:r>
              <a:rPr lang="nl-NL" sz="1000">
                <a:solidFill>
                  <a:schemeClr val="accent6"/>
                </a:solidFill>
                <a:latin typeface="Lato regular"/>
                <a:ea typeface="Lato regular"/>
                <a:cs typeface="Lato regular"/>
                <a:sym typeface="Wingdings" charset="2"/>
              </a:rPr>
              <a:t>van </a:t>
            </a:r>
            <a:r>
              <a:rPr lang="nl-NL" sz="1000" b="1">
                <a:solidFill>
                  <a:schemeClr val="accent3"/>
                </a:solidFill>
                <a:latin typeface="Lato regular"/>
                <a:ea typeface="+mn-lt"/>
                <a:cs typeface="+mn-lt"/>
                <a:sym typeface="Wingdings" charset="2"/>
              </a:rPr>
              <a:t>projecten</a:t>
            </a:r>
            <a:r>
              <a:rPr lang="nl-NL" sz="1000">
                <a:solidFill>
                  <a:schemeClr val="accent6"/>
                </a:solidFill>
                <a:latin typeface="Lato regular"/>
                <a:ea typeface="+mn-lt"/>
                <a:cs typeface="+mn-lt"/>
                <a:sym typeface="Wingdings" charset="2"/>
              </a:rPr>
              <a:t> </a:t>
            </a:r>
            <a:r>
              <a:rPr kumimoji="0" lang="nl-NL" sz="1000" b="0" u="none" strike="noStrike" kern="1200" cap="none" spc="0" normalizeH="0" baseline="0" noProof="0">
                <a:ln>
                  <a:noFill/>
                </a:ln>
                <a:solidFill>
                  <a:schemeClr val="accent6"/>
                </a:solidFill>
                <a:effectLst/>
                <a:uLnTx/>
                <a:uFillTx/>
                <a:latin typeface="Lato regular"/>
                <a:ea typeface="Lato regular"/>
                <a:cs typeface="Lato regular"/>
                <a:sym typeface="Wingdings" charset="2"/>
              </a:rPr>
              <a:t>die o.a. leiden tot zorgzame buurten</a:t>
            </a:r>
            <a:r>
              <a:rPr lang="nl-NL" sz="1000">
                <a:solidFill>
                  <a:schemeClr val="accent6"/>
                </a:solidFill>
                <a:latin typeface="Lato regular"/>
                <a:ea typeface="Lato regular"/>
                <a:cs typeface="Lato regular"/>
                <a:sym typeface="Wingdings" charset="2"/>
              </a:rPr>
              <a:t>,</a:t>
            </a:r>
            <a:r>
              <a:rPr kumimoji="0" lang="nl-NL" sz="1000" b="0" u="none" strike="noStrike" kern="1200" cap="none" spc="0" normalizeH="0" baseline="0" noProof="0">
                <a:ln>
                  <a:noFill/>
                </a:ln>
                <a:solidFill>
                  <a:schemeClr val="accent6"/>
                </a:solidFill>
                <a:effectLst/>
                <a:uLnTx/>
                <a:uFillTx/>
                <a:latin typeface="Lato regular"/>
                <a:ea typeface="Lato regular"/>
                <a:cs typeface="Lato regular"/>
                <a:sym typeface="Wingdings" charset="2"/>
              </a:rPr>
              <a:t> onder regie van een </a:t>
            </a:r>
            <a:r>
              <a:rPr lang="nl-NL" sz="1000">
                <a:solidFill>
                  <a:schemeClr val="accent6"/>
                </a:solidFill>
                <a:latin typeface="Lato regular"/>
                <a:ea typeface="Lato regular"/>
                <a:cs typeface="Lato regular"/>
                <a:sym typeface="Wingdings" charset="2"/>
              </a:rPr>
              <a:t>wijkcoördinator.</a:t>
            </a:r>
            <a:endParaRPr lang="nl-NL" sz="1000">
              <a:solidFill>
                <a:schemeClr val="accent6"/>
              </a:solidFill>
              <a:latin typeface="Lato regular"/>
              <a:ea typeface="Lato regular"/>
              <a:cs typeface="Lato regular"/>
            </a:endParaRPr>
          </a:p>
          <a:p>
            <a:pPr marL="228600" indent="-228600" defTabSz="521156">
              <a:spcBef>
                <a:spcPct val="0"/>
              </a:spcBef>
              <a:spcAft>
                <a:spcPct val="0"/>
              </a:spcAft>
              <a:buFontTx/>
              <a:buAutoNum type="arabicPeriod"/>
              <a:defRPr kumimoji="0" sz="1800" b="0" i="0" u="none" strike="noStrike" cap="none" spc="0" normalizeH="0" baseline="0" noProof="0">
                <a:solidFill>
                  <a:srgbClr val="FFFFFF"/>
                </a:solidFill>
                <a:uLnTx/>
                <a:uFillTx/>
                <a:latin typeface="Calibri"/>
                <a:ea typeface="Arial" pitchFamily="34" charset="0"/>
                <a:cs typeface="Arial" pitchFamily="34" charset="0"/>
                <a:sym typeface="Wingdings" charset="2"/>
              </a:defRPr>
            </a:pPr>
            <a:r>
              <a:rPr lang="nl-NL" sz="1000">
                <a:solidFill>
                  <a:schemeClr val="accent6"/>
                </a:solidFill>
                <a:latin typeface="Lato regular"/>
                <a:ea typeface="Lato regular"/>
                <a:cs typeface="Lato regular"/>
                <a:sym typeface="Wingdings" charset="2"/>
              </a:rPr>
              <a:t>Start </a:t>
            </a:r>
            <a:r>
              <a:rPr lang="nl-NL" sz="1000" b="1">
                <a:solidFill>
                  <a:schemeClr val="accent3"/>
                </a:solidFill>
                <a:latin typeface="Lato regular"/>
                <a:ea typeface="Lato regular"/>
                <a:cs typeface="Lato regular"/>
                <a:sym typeface="Wingdings" charset="2"/>
              </a:rPr>
              <a:t>monitoring</a:t>
            </a:r>
            <a:r>
              <a:rPr lang="nl-NL" sz="1000">
                <a:solidFill>
                  <a:schemeClr val="accent6"/>
                </a:solidFill>
                <a:latin typeface="Lato regular"/>
                <a:ea typeface="Lato regular"/>
                <a:cs typeface="Lato regular"/>
                <a:sym typeface="Wingdings" charset="2"/>
              </a:rPr>
              <a:t> en evaluatie</a:t>
            </a:r>
          </a:p>
          <a:p>
            <a:pPr marL="228600" indent="-228600" defTabSz="521156">
              <a:spcBef>
                <a:spcPct val="0"/>
              </a:spcBef>
              <a:spcAft>
                <a:spcPct val="0"/>
              </a:spcAft>
              <a:buFontTx/>
              <a:buAutoNum type="arabicPeriod"/>
              <a:defRPr kumimoji="0" sz="1800" b="0" i="0" u="none" strike="noStrike" cap="none" spc="0" normalizeH="0" baseline="0" noProof="0">
                <a:solidFill>
                  <a:srgbClr val="FFFFFF"/>
                </a:solidFill>
                <a:uLnTx/>
                <a:uFillTx/>
                <a:latin typeface="Calibri"/>
                <a:ea typeface="Arial" pitchFamily="34" charset="0"/>
                <a:cs typeface="Arial" pitchFamily="34" charset="0"/>
                <a:sym typeface="Wingdings" charset="2"/>
              </a:defRPr>
            </a:pPr>
            <a:endParaRPr lang="nl-NL" sz="1000" b="0" u="none" strike="noStrike" kern="1200" cap="none" spc="0" normalizeH="0" baseline="0" noProof="0">
              <a:ln>
                <a:noFill/>
              </a:ln>
              <a:solidFill>
                <a:schemeClr val="accent6"/>
              </a:solidFill>
              <a:effectLst/>
              <a:uLnTx/>
              <a:uFillTx/>
              <a:latin typeface="Calibri"/>
              <a:ea typeface="Calibri"/>
              <a:cs typeface="Calibri"/>
            </a:endParaRPr>
          </a:p>
        </p:txBody>
      </p:sp>
      <p:sp>
        <p:nvSpPr>
          <p:cNvPr id="41" name="Rectangle 40">
            <a:hlinkClick r:id="rId7" action="ppaction://hlinksldjump"/>
            <a:extLst>
              <a:ext uri="{FF2B5EF4-FFF2-40B4-BE49-F238E27FC236}">
                <a16:creationId xmlns:a16="http://schemas.microsoft.com/office/drawing/2014/main" id="{675B7744-AD21-1682-ED8B-D7BBEA5BCDCB}"/>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a:hlinkClick r:id="rId8" action="ppaction://hlinksldjump"/>
            <a:extLst>
              <a:ext uri="{FF2B5EF4-FFF2-40B4-BE49-F238E27FC236}">
                <a16:creationId xmlns:a16="http://schemas.microsoft.com/office/drawing/2014/main" id="{4CD02D60-ED85-187A-B34A-019E37799674}"/>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a:hlinkClick r:id="rId9" action="ppaction://hlinksldjump"/>
            <a:extLst>
              <a:ext uri="{FF2B5EF4-FFF2-40B4-BE49-F238E27FC236}">
                <a16:creationId xmlns:a16="http://schemas.microsoft.com/office/drawing/2014/main" id="{8638722F-4D8A-A51D-0F5E-1FC1F8EC22FE}"/>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hlinkClick r:id="rId10" action="ppaction://hlinksldjump"/>
            <a:extLst>
              <a:ext uri="{FF2B5EF4-FFF2-40B4-BE49-F238E27FC236}">
                <a16:creationId xmlns:a16="http://schemas.microsoft.com/office/drawing/2014/main" id="{D9FC26A7-081A-74D9-A09F-0A4FAA8E140F}"/>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a:hlinkClick r:id="rId11" action="ppaction://hlinksldjump"/>
            <a:extLst>
              <a:ext uri="{FF2B5EF4-FFF2-40B4-BE49-F238E27FC236}">
                <a16:creationId xmlns:a16="http://schemas.microsoft.com/office/drawing/2014/main" id="{A3824C24-5BFF-F321-9A1B-86B285163C66}"/>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a:hlinkClick r:id="rId11" action="ppaction://hlinksldjump"/>
            <a:extLst>
              <a:ext uri="{FF2B5EF4-FFF2-40B4-BE49-F238E27FC236}">
                <a16:creationId xmlns:a16="http://schemas.microsoft.com/office/drawing/2014/main" id="{C0D982F2-B151-3B55-26B2-957137A03ABC}"/>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tangle 46">
            <a:hlinkClick r:id="rId12" action="ppaction://hlinksldjump"/>
            <a:extLst>
              <a:ext uri="{FF2B5EF4-FFF2-40B4-BE49-F238E27FC236}">
                <a16:creationId xmlns:a16="http://schemas.microsoft.com/office/drawing/2014/main" id="{729B4D3E-C54C-7AB2-66B5-13C555F26B36}"/>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tangle 47">
            <a:hlinkClick r:id="rId13" action="ppaction://hlinksldjump"/>
            <a:extLst>
              <a:ext uri="{FF2B5EF4-FFF2-40B4-BE49-F238E27FC236}">
                <a16:creationId xmlns:a16="http://schemas.microsoft.com/office/drawing/2014/main" id="{CB0AC390-2690-A998-6746-BD5F428FDD8E}"/>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tangle 48">
            <a:hlinkClick r:id="rId14" action="ppaction://hlinksldjump"/>
            <a:extLst>
              <a:ext uri="{FF2B5EF4-FFF2-40B4-BE49-F238E27FC236}">
                <a16:creationId xmlns:a16="http://schemas.microsoft.com/office/drawing/2014/main" id="{08BED194-7375-CE58-5284-38F95B0EC243}"/>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tangle 49">
            <a:hlinkClick r:id="rId15" action="ppaction://hlinksldjump"/>
            <a:extLst>
              <a:ext uri="{FF2B5EF4-FFF2-40B4-BE49-F238E27FC236}">
                <a16:creationId xmlns:a16="http://schemas.microsoft.com/office/drawing/2014/main" id="{6729B71D-7B13-69EC-8657-B24C1E85D817}"/>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tangle 50">
            <a:hlinkClick r:id="rId14" action="ppaction://hlinksldjump"/>
            <a:extLst>
              <a:ext uri="{FF2B5EF4-FFF2-40B4-BE49-F238E27FC236}">
                <a16:creationId xmlns:a16="http://schemas.microsoft.com/office/drawing/2014/main" id="{8188EE82-5132-50EE-8C24-7D0DA0631DEE}"/>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Rounded Corners 19">
            <a:hlinkClick r:id="rId16" action="ppaction://hlinksldjump"/>
            <a:extLst>
              <a:ext uri="{FF2B5EF4-FFF2-40B4-BE49-F238E27FC236}">
                <a16:creationId xmlns:a16="http://schemas.microsoft.com/office/drawing/2014/main" id="{06A4D55B-8D60-5A97-98F8-6B69B6DB7582}"/>
              </a:ext>
            </a:extLst>
          </p:cNvPr>
          <p:cNvSpPr/>
          <p:nvPr/>
        </p:nvSpPr>
        <p:spPr>
          <a:xfrm>
            <a:off x="6903433" y="486414"/>
            <a:ext cx="2044806"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Samenwerken in de wijk</a:t>
            </a:r>
          </a:p>
          <a:p>
            <a:pPr algn="ctr">
              <a:defRPr/>
            </a:pPr>
            <a:r>
              <a:rPr lang="nl-NL" sz="700">
                <a:solidFill>
                  <a:srgbClr val="5AB2F8"/>
                </a:solidFill>
                <a:latin typeface="Lato regular"/>
                <a:ea typeface="Lato regular"/>
                <a:cs typeface="Lato regular"/>
              </a:rPr>
              <a:t>Een sterke cohesie in de wijk, met verbinding tussen zowel inwoners als professionals, draagt bij aan het verlagen van de begeleidingsbehoefte van inwoners.</a:t>
            </a:r>
          </a:p>
        </p:txBody>
      </p:sp>
    </p:spTree>
    <p:extLst>
      <p:ext uri="{BB962C8B-B14F-4D97-AF65-F5344CB8AC3E}">
        <p14:creationId xmlns:p14="http://schemas.microsoft.com/office/powerpoint/2010/main" val="138183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3D05A5-9D62-FB30-5F7E-8688F1FD2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 Placeholder 3">
            <a:extLst>
              <a:ext uri="{FF2B5EF4-FFF2-40B4-BE49-F238E27FC236}">
                <a16:creationId xmlns:a16="http://schemas.microsoft.com/office/drawing/2014/main" id="{FE3AFA1E-E488-919B-BFA9-D9ED9928E88C}"/>
              </a:ext>
            </a:extLst>
          </p:cNvPr>
          <p:cNvSpPr>
            <a:spLocks noGrp="1"/>
          </p:cNvSpPr>
          <p:nvPr>
            <p:ph type="body" sz="quarter" idx="13"/>
          </p:nvPr>
        </p:nvSpPr>
        <p:spPr>
          <a:xfrm>
            <a:off x="3362325" y="1607900"/>
            <a:ext cx="7991475" cy="756000"/>
          </a:xfrm>
          <a:ln>
            <a:solidFill>
              <a:schemeClr val="accent2"/>
            </a:solidFill>
          </a:ln>
        </p:spPr>
        <p:txBody>
          <a:bodyPr vert="horz" lIns="91440" tIns="45720" rIns="91440" bIns="45720" rtlCol="0" anchor="t">
            <a:noAutofit/>
          </a:bodyPr>
          <a:lstStyle/>
          <a:p>
            <a:pPr marL="0" indent="0">
              <a:buNone/>
            </a:pPr>
            <a:r>
              <a:rPr lang="nl-NL" sz="1000" b="1">
                <a:latin typeface="Raleway"/>
                <a:ea typeface="Lato regular"/>
                <a:cs typeface="Lato regular"/>
              </a:rPr>
              <a:t>Visie</a:t>
            </a:r>
            <a:r>
              <a:rPr lang="nl-NL" sz="1000">
                <a:latin typeface="Lato regular"/>
                <a:ea typeface="Lato regular"/>
                <a:cs typeface="Lato regular"/>
              </a:rPr>
              <a:t> Door vroegtijdige signalering voorkomen we zorg voor kwetsbare ouderen. De rol- en taakverdeling in de keten is duidelijk voor alle zorgprofessionals.Hierdoor neemt de kans op een recidief af. Met de mogelijkheid tot gezamenlijke triage en goede gegevensuitwisseling in de keten kunnen we daarnaast passend inspelen op wat kwetsbare ouderen nodig hebben om nog veilig thuis te kunnen wonen. Alle betrokken professionals zijn bekend met de behandelwensen en kunnen hier naar handelen. Door het bevorderen van kennis en goede samenwerking in de wijk wordt de zorg ontlast waar nodig. </a:t>
            </a:r>
            <a:endParaRPr lang="nl-NL" sz="1000"/>
          </a:p>
        </p:txBody>
      </p:sp>
      <p:sp>
        <p:nvSpPr>
          <p:cNvPr id="5" name="Title 2">
            <a:extLst>
              <a:ext uri="{FF2B5EF4-FFF2-40B4-BE49-F238E27FC236}">
                <a16:creationId xmlns:a16="http://schemas.microsoft.com/office/drawing/2014/main" id="{174661BC-5990-81DE-4232-4A6CE1F0C880}"/>
              </a:ext>
            </a:extLst>
          </p:cNvPr>
          <p:cNvSpPr>
            <a:spLocks noGrp="1"/>
          </p:cNvSpPr>
          <p:nvPr>
            <p:ph type="title"/>
          </p:nvPr>
        </p:nvSpPr>
        <p:spPr>
          <a:xfrm>
            <a:off x="1731963" y="604838"/>
            <a:ext cx="7899400" cy="461962"/>
          </a:xfrm>
        </p:spPr>
        <p:txBody>
          <a:bodyPr>
            <a:normAutofit/>
          </a:bodyPr>
          <a:lstStyle/>
          <a:p>
            <a:r>
              <a:rPr lang="nl-NL">
                <a:latin typeface="Raleway"/>
              </a:rPr>
              <a:t>Opgave: kwetsbare ouderen</a:t>
            </a:r>
          </a:p>
        </p:txBody>
      </p:sp>
      <p:sp>
        <p:nvSpPr>
          <p:cNvPr id="6" name="Rechthoek: afgeronde diagonale hoeken 11 - 3">
            <a:extLst>
              <a:ext uri="{FF2B5EF4-FFF2-40B4-BE49-F238E27FC236}">
                <a16:creationId xmlns:a16="http://schemas.microsoft.com/office/drawing/2014/main" id="{4217C4DB-717B-1E09-ABD4-133CD120469A}"/>
              </a:ext>
            </a:extLst>
          </p:cNvPr>
          <p:cNvSpPr/>
          <p:nvPr/>
        </p:nvSpPr>
        <p:spPr>
          <a:xfrm>
            <a:off x="838200" y="1607900"/>
            <a:ext cx="2438400" cy="4225009"/>
          </a:xfrm>
          <a:prstGeom prst="rect">
            <a:avLst/>
          </a:prstGeom>
          <a:solidFill>
            <a:schemeClr val="accent1">
              <a:lumMod val="20000"/>
              <a:lumOff val="80000"/>
            </a:schemeClr>
          </a:solidFill>
          <a:ln w="3175">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nl-NL" sz="950" b="1" i="0" u="none" strike="noStrike" kern="1200" cap="none" spc="0" normalizeH="0" baseline="0" noProof="0">
                <a:ln>
                  <a:noFill/>
                </a:ln>
                <a:solidFill>
                  <a:prstClr val="black"/>
                </a:solidFill>
                <a:effectLst/>
                <a:uLnTx/>
                <a:uFillTx/>
                <a:latin typeface="Raleway"/>
                <a:ea typeface="Lato regular"/>
                <a:cs typeface="Lato regular"/>
              </a:rPr>
              <a:t>Doelstellingen</a:t>
            </a:r>
            <a:endParaRPr kumimoji="0" lang="nl-NL" sz="950" b="0" i="0" u="none" strike="noStrike" kern="1200" cap="none" spc="0" normalizeH="0" baseline="0" noProof="0">
              <a:ln>
                <a:noFill/>
              </a:ln>
              <a:solidFill>
                <a:prstClr val="black"/>
              </a:solidFill>
              <a:effectLst/>
              <a:uLnTx/>
              <a:uFillTx/>
              <a:latin typeface="Raleway"/>
              <a:ea typeface="Lato regular"/>
              <a:cs typeface="Lato regular"/>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l-NL" sz="950" b="1" i="0" u="none" strike="noStrike" kern="1200" cap="none" spc="0" normalizeH="0" baseline="0" noProof="0">
                <a:ln>
                  <a:noFill/>
                </a:ln>
                <a:solidFill>
                  <a:prstClr val="black"/>
                </a:solidFill>
                <a:effectLst/>
                <a:uLnTx/>
                <a:uFillTx/>
                <a:latin typeface="Lato Bold"/>
                <a:ea typeface="Lato Bold"/>
                <a:cs typeface="Lato Bold"/>
              </a:rPr>
              <a:t>Verlagen van het aantal ambulanceritten </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voor kwetsbare ouderen</a:t>
            </a:r>
            <a:r>
              <a:rPr lang="nl-NL" sz="950">
                <a:solidFill>
                  <a:prstClr val="black"/>
                </a:solidFill>
                <a:latin typeface="Lato regular"/>
                <a:ea typeface="Lato regular"/>
                <a:cs typeface="Lato regular"/>
              </a:rPr>
              <a:t>.</a:t>
            </a:r>
            <a:endParaRPr lang="nl-NL" sz="95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171450" indent="-171450">
              <a:spcBef>
                <a:spcPts val="600"/>
              </a:spcBef>
              <a:buFont typeface="Arial" panose="020B0604020202020204" pitchFamily="34" charset="0"/>
              <a:buChar char="•"/>
              <a:defRPr/>
            </a:pP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Instroom van kwetsbare ouderen op de </a:t>
            </a:r>
            <a:r>
              <a:rPr kumimoji="0" lang="nl-NL" sz="950" b="1" i="0" u="none" strike="noStrike" kern="1200" cap="none" spc="0" normalizeH="0" baseline="0" noProof="0">
                <a:ln>
                  <a:noFill/>
                </a:ln>
                <a:solidFill>
                  <a:prstClr val="black"/>
                </a:solidFill>
                <a:effectLst/>
                <a:uLnTx/>
                <a:uFillTx/>
                <a:latin typeface="Lato Bold"/>
                <a:ea typeface="Lato Bold"/>
                <a:cs typeface="Lato Bold"/>
              </a:rPr>
              <a:t>SEH en </a:t>
            </a:r>
            <a:r>
              <a:rPr lang="nl-NL" sz="950" b="1">
                <a:solidFill>
                  <a:prstClr val="black"/>
                </a:solidFill>
                <a:latin typeface="Lato Bold"/>
                <a:ea typeface="Lato Bold"/>
                <a:cs typeface="Lato Bold"/>
              </a:rPr>
              <a:t>onnodige opnames</a:t>
            </a:r>
            <a:r>
              <a:rPr kumimoji="0" lang="nl-NL" sz="950" b="1" i="0" u="none" strike="noStrike" kern="1200" cap="none" spc="0" normalizeH="0" baseline="0" noProof="0">
                <a:ln>
                  <a:noFill/>
                </a:ln>
                <a:solidFill>
                  <a:prstClr val="black"/>
                </a:solidFill>
                <a:effectLst/>
                <a:uLnTx/>
                <a:uFillTx/>
                <a:latin typeface="Lato Bold"/>
                <a:ea typeface="Lato Bold"/>
                <a:cs typeface="Lato Bold"/>
              </a:rPr>
              <a:t> in het ziekenhuis worden voorkomen</a:t>
            </a:r>
            <a:r>
              <a:rPr lang="nl-NL" sz="950" b="1">
                <a:solidFill>
                  <a:prstClr val="black"/>
                </a:solidFill>
                <a:latin typeface="Lato Bold"/>
                <a:ea typeface="Lato Bold"/>
                <a:cs typeface="Lato Bold"/>
              </a:rPr>
              <a:t>.</a:t>
            </a:r>
            <a:endParaRPr lang="nl-NL" sz="950" b="1" i="0" u="none" strike="noStrike" kern="1200" cap="none" spc="0" normalizeH="0" baseline="0" noProof="0">
              <a:ln>
                <a:noFill/>
              </a:ln>
              <a:solidFill>
                <a:prstClr val="black"/>
              </a:solidFill>
              <a:effectLst/>
              <a:uLnTx/>
              <a:uFillTx/>
              <a:latin typeface="Lato Bold"/>
              <a:ea typeface="Lato Bold"/>
              <a:cs typeface="Lato Bold"/>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l-NL" sz="950" b="1" i="0" u="none" strike="noStrike" kern="1200" cap="none" spc="0" normalizeH="0" baseline="0" noProof="0">
                <a:ln>
                  <a:noFill/>
                </a:ln>
                <a:solidFill>
                  <a:prstClr val="black"/>
                </a:solidFill>
                <a:effectLst/>
                <a:uLnTx/>
                <a:uFillTx/>
                <a:latin typeface="Lato Bold"/>
                <a:ea typeface="Lato Bold"/>
                <a:cs typeface="Lato Bold"/>
              </a:rPr>
              <a:t>Verlagen van het aantal (crisis)opnames in verpleeghuizen </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voor kwetsbare ouderen</a:t>
            </a:r>
            <a:r>
              <a:rPr lang="nl-NL" sz="950">
                <a:solidFill>
                  <a:prstClr val="black"/>
                </a:solidFill>
                <a:latin typeface="Lato regular"/>
                <a:ea typeface="Lato regular"/>
                <a:cs typeface="Lato regular"/>
              </a:rPr>
              <a:t>.</a:t>
            </a:r>
            <a:endParaRPr lang="nl-NL" sz="950" b="0" i="0" u="none" strike="noStrike" kern="1200" cap="none" spc="0" normalizeH="0" baseline="0" noProof="0">
              <a:ln>
                <a:noFill/>
              </a:ln>
              <a:solidFill>
                <a:prstClr val="black"/>
              </a:solidFill>
              <a:effectLst/>
              <a:uLnTx/>
              <a:uFillTx/>
              <a:latin typeface="Lato regular"/>
              <a:ea typeface="Lato regular"/>
              <a:cs typeface="Lato regular"/>
            </a:endParaRPr>
          </a:p>
          <a:p>
            <a:pPr marL="171450" indent="-171450">
              <a:spcBef>
                <a:spcPts val="600"/>
              </a:spcBef>
              <a:buFont typeface="Arial" panose="020B0604020202020204" pitchFamily="34" charset="0"/>
              <a:buChar char="•"/>
              <a:defRPr/>
            </a:pP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Het </a:t>
            </a:r>
            <a:r>
              <a:rPr kumimoji="0" lang="nl-NL" sz="950" b="1" i="0" u="none" strike="noStrike" kern="1200" cap="none" spc="0" normalizeH="0" baseline="0" noProof="0">
                <a:ln>
                  <a:noFill/>
                </a:ln>
                <a:solidFill>
                  <a:prstClr val="black"/>
                </a:solidFill>
                <a:effectLst/>
                <a:uLnTx/>
                <a:uFillTx/>
                <a:latin typeface="Lato Bold"/>
                <a:ea typeface="Lato Bold"/>
                <a:cs typeface="Lato Bold"/>
              </a:rPr>
              <a:t>verlagen van het aantal </a:t>
            </a:r>
            <a:r>
              <a:rPr lang="nl-NL" sz="950" b="1">
                <a:solidFill>
                  <a:prstClr val="black"/>
                </a:solidFill>
                <a:latin typeface="Lato Bold"/>
                <a:ea typeface="Lato Bold"/>
                <a:cs typeface="Lato Bold"/>
              </a:rPr>
              <a:t>HAP-bezoeken</a:t>
            </a:r>
            <a:r>
              <a:rPr kumimoji="0" lang="nl-NL" sz="950" b="1" i="0" u="none" strike="noStrike" kern="1200" cap="none" spc="0" normalizeH="0" baseline="0" noProof="0">
                <a:ln>
                  <a:noFill/>
                </a:ln>
                <a:solidFill>
                  <a:prstClr val="black"/>
                </a:solidFill>
                <a:effectLst/>
                <a:uLnTx/>
                <a:uFillTx/>
                <a:latin typeface="Lato Bold"/>
                <a:ea typeface="Lato Bold"/>
                <a:cs typeface="Lato Bold"/>
              </a:rPr>
              <a:t> </a:t>
            </a:r>
            <a:r>
              <a:rPr lang="nl-NL" sz="950">
                <a:solidFill>
                  <a:prstClr val="black"/>
                </a:solidFill>
                <a:latin typeface="Lato regular"/>
                <a:ea typeface="Lato regular"/>
                <a:cs typeface="Lato regular"/>
              </a:rPr>
              <a:t>van</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 kwetsbare ouderen</a:t>
            </a:r>
            <a:r>
              <a:rPr lang="nl-NL" sz="950">
                <a:solidFill>
                  <a:prstClr val="black"/>
                </a:solidFill>
                <a:latin typeface="Lato regular"/>
                <a:ea typeface="Lato regular"/>
                <a:cs typeface="Lato regular"/>
              </a:rPr>
              <a:t>.</a:t>
            </a:r>
          </a:p>
          <a:p>
            <a:pPr marL="171450" indent="-171450">
              <a:spcBef>
                <a:spcPts val="600"/>
              </a:spcBef>
              <a:buFont typeface="Arial" panose="020B0604020202020204" pitchFamily="34" charset="0"/>
              <a:buChar char="•"/>
              <a:defRPr/>
            </a:pP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Schaarse capaciteit wordt efficiënt ingezet. </a:t>
            </a:r>
            <a:r>
              <a:rPr kumimoji="0" lang="nl-NL" sz="950" b="1" i="0" u="none" strike="noStrike" kern="1200" cap="none" spc="0" normalizeH="0" baseline="0" noProof="0">
                <a:ln>
                  <a:noFill/>
                </a:ln>
                <a:solidFill>
                  <a:prstClr val="black"/>
                </a:solidFill>
                <a:effectLst/>
                <a:uLnTx/>
                <a:uFillTx/>
                <a:latin typeface="Lato Bold"/>
                <a:ea typeface="Lato Bold"/>
                <a:cs typeface="Lato Bold"/>
              </a:rPr>
              <a:t>Zorg </a:t>
            </a:r>
            <a:r>
              <a:rPr lang="nl-NL" sz="950" b="1">
                <a:solidFill>
                  <a:prstClr val="black"/>
                </a:solidFill>
                <a:latin typeface="Lato Bold"/>
                <a:ea typeface="Lato Bold"/>
                <a:cs typeface="Lato Bold"/>
              </a:rPr>
              <a:t>verschuift </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vanuit de </a:t>
            </a:r>
            <a:r>
              <a:rPr lang="nl-NL" sz="950">
                <a:solidFill>
                  <a:prstClr val="black"/>
                </a:solidFill>
                <a:latin typeface="Lato regular"/>
                <a:ea typeface="Lato regular"/>
                <a:cs typeface="Lato regular"/>
              </a:rPr>
              <a:t>medisch-specialistische</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 zorg naar de </a:t>
            </a:r>
            <a:r>
              <a:rPr lang="nl-NL" sz="950">
                <a:solidFill>
                  <a:prstClr val="black"/>
                </a:solidFill>
                <a:latin typeface="Lato regular"/>
                <a:ea typeface="Lato regular"/>
                <a:cs typeface="Lato regular"/>
              </a:rPr>
              <a:t>eerste lijn</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 en het informele netwerk</a:t>
            </a:r>
            <a:r>
              <a:rPr lang="nl-NL" sz="950">
                <a:solidFill>
                  <a:prstClr val="black"/>
                </a:solidFill>
                <a:latin typeface="Lato regular"/>
                <a:ea typeface="Lato regular"/>
                <a:cs typeface="Lato regular"/>
              </a:rPr>
              <a:t>.</a:t>
            </a:r>
            <a:endParaRPr lang="nl-NL" sz="95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171450" indent="-171450">
              <a:spcBef>
                <a:spcPts val="600"/>
              </a:spcBef>
              <a:buFont typeface="Arial" panose="020B0604020202020204" pitchFamily="34" charset="0"/>
              <a:buChar char="•"/>
              <a:defRPr/>
            </a:pP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We maken </a:t>
            </a:r>
            <a:r>
              <a:rPr kumimoji="0" lang="nl-NL" sz="950" b="1" i="0" u="none" strike="noStrike" kern="1200" cap="none" spc="0" normalizeH="0" baseline="0" noProof="0">
                <a:ln>
                  <a:noFill/>
                </a:ln>
                <a:solidFill>
                  <a:prstClr val="black"/>
                </a:solidFill>
                <a:effectLst/>
                <a:uLnTx/>
                <a:uFillTx/>
                <a:latin typeface="Lato Bold"/>
                <a:ea typeface="Lato Bold"/>
                <a:cs typeface="Lato Bold"/>
              </a:rPr>
              <a:t>efficiënt gebruik van kennis en expertise </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over kwetsbare ouderen </a:t>
            </a:r>
            <a:r>
              <a:rPr lang="nl-NL" sz="950">
                <a:solidFill>
                  <a:prstClr val="black"/>
                </a:solidFill>
                <a:latin typeface="Lato regular"/>
                <a:ea typeface="Lato regular"/>
                <a:cs typeface="Lato regular"/>
              </a:rPr>
              <a:t>van het</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 informele netwerk </a:t>
            </a:r>
            <a:r>
              <a:rPr lang="nl-NL" sz="950">
                <a:solidFill>
                  <a:prstClr val="black"/>
                </a:solidFill>
                <a:latin typeface="Lato regular"/>
                <a:ea typeface="Lato regular"/>
                <a:cs typeface="Lato regular"/>
              </a:rPr>
              <a:t>rond de oudere en</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 de keten</a:t>
            </a:r>
            <a:r>
              <a:rPr lang="nl-NL" sz="950">
                <a:solidFill>
                  <a:prstClr val="black"/>
                </a:solidFill>
                <a:latin typeface="Lato regular"/>
                <a:ea typeface="Lato regular"/>
                <a:cs typeface="Lato regular"/>
              </a:rPr>
              <a:t>.</a:t>
            </a:r>
            <a:endParaRPr lang="nl-NL" sz="950" b="0" i="0" u="none" strike="noStrike" kern="1200" cap="none" spc="0" normalizeH="0" baseline="0" noProof="0">
              <a:ln>
                <a:noFill/>
              </a:ln>
              <a:solidFill>
                <a:prstClr val="black"/>
              </a:solidFill>
              <a:effectLst/>
              <a:uLnTx/>
              <a:uFillTx/>
              <a:latin typeface="Lato regular"/>
              <a:ea typeface="Lato regular"/>
              <a:cs typeface="Lato regular"/>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Kwetsbare ouderen </a:t>
            </a:r>
            <a:r>
              <a:rPr kumimoji="0" lang="nl-NL" sz="950" b="1" i="0" u="none" strike="noStrike" kern="1200" cap="none" spc="0" normalizeH="0" baseline="0" noProof="0">
                <a:ln>
                  <a:noFill/>
                </a:ln>
                <a:solidFill>
                  <a:prstClr val="black"/>
                </a:solidFill>
                <a:effectLst/>
                <a:uLnTx/>
                <a:uFillTx/>
                <a:latin typeface="Lato Bold"/>
                <a:ea typeface="Lato Bold"/>
                <a:cs typeface="Lato Bold"/>
              </a:rPr>
              <a:t>kunnen langer (zelfstandig) thuis blijven wonen</a:t>
            </a:r>
            <a:r>
              <a:rPr lang="nl-NL" sz="950" b="1">
                <a:solidFill>
                  <a:prstClr val="black"/>
                </a:solidFill>
                <a:latin typeface="Lato Bold"/>
                <a:ea typeface="Lato Bold"/>
                <a:cs typeface="Lato Bold"/>
              </a:rPr>
              <a:t>.</a:t>
            </a:r>
            <a:endParaRPr lang="nl-NL" sz="950" b="1" i="0" u="none" strike="noStrike" kern="1200" cap="none" spc="0" normalizeH="0" baseline="0" noProof="0">
              <a:ln>
                <a:noFill/>
              </a:ln>
              <a:solidFill>
                <a:prstClr val="black"/>
              </a:solidFill>
              <a:effectLst/>
              <a:uLnTx/>
              <a:uFillTx/>
              <a:latin typeface="Lato Bold"/>
              <a:ea typeface="Lato Bold"/>
              <a:cs typeface="Lato Bold"/>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Ketenpartners in </a:t>
            </a:r>
            <a:r>
              <a:rPr kumimoji="0" lang="nl-NL" sz="950" b="1" i="0" u="none" strike="noStrike" kern="1200" cap="none" spc="0" normalizeH="0" baseline="0" noProof="0">
                <a:ln>
                  <a:noFill/>
                </a:ln>
                <a:solidFill>
                  <a:prstClr val="black"/>
                </a:solidFill>
                <a:effectLst/>
                <a:uLnTx/>
                <a:uFillTx/>
                <a:latin typeface="Lato Bold"/>
                <a:ea typeface="Lato Bold"/>
                <a:cs typeface="Lato Bold"/>
              </a:rPr>
              <a:t>welzijn en zorg </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werken optimaal samen</a:t>
            </a:r>
            <a:r>
              <a:rPr lang="nl-NL" sz="950">
                <a:solidFill>
                  <a:prstClr val="black"/>
                </a:solidFill>
                <a:latin typeface="Lato regular"/>
                <a:ea typeface="Lato regular"/>
                <a:cs typeface="Lato regular"/>
              </a:rPr>
              <a:t>.</a:t>
            </a:r>
            <a:endParaRPr lang="nl-NL" sz="950" b="0" i="0" u="none" strike="noStrike" kern="1200" cap="none" spc="0" normalizeH="0" baseline="0" noProof="0">
              <a:ln>
                <a:noFill/>
              </a:ln>
              <a:solidFill>
                <a:prstClr val="black"/>
              </a:solidFill>
              <a:effectLst/>
              <a:uLnTx/>
              <a:uFillTx/>
              <a:latin typeface="Lato regular"/>
              <a:ea typeface="Lato regular"/>
              <a:cs typeface="Lato regular"/>
            </a:endParaRPr>
          </a:p>
        </p:txBody>
      </p:sp>
      <p:sp>
        <p:nvSpPr>
          <p:cNvPr id="20" name="Oval 19">
            <a:extLst>
              <a:ext uri="{FF2B5EF4-FFF2-40B4-BE49-F238E27FC236}">
                <a16:creationId xmlns:a16="http://schemas.microsoft.com/office/drawing/2014/main" id="{C7BC4001-C82D-8ABF-8010-AB1F9357E512}"/>
              </a:ext>
            </a:extLst>
          </p:cNvPr>
          <p:cNvSpPr/>
          <p:nvPr/>
        </p:nvSpPr>
        <p:spPr>
          <a:xfrm>
            <a:off x="3540154" y="3832199"/>
            <a:ext cx="864000" cy="864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A346B8AF-0F19-BEE0-C6B2-916EA0ABB992}"/>
              </a:ext>
            </a:extLst>
          </p:cNvPr>
          <p:cNvSpPr/>
          <p:nvPr/>
        </p:nvSpPr>
        <p:spPr>
          <a:xfrm>
            <a:off x="3540154" y="2690759"/>
            <a:ext cx="864000" cy="86400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ontent Placeholder 2">
            <a:extLst>
              <a:ext uri="{FF2B5EF4-FFF2-40B4-BE49-F238E27FC236}">
                <a16:creationId xmlns:a16="http://schemas.microsoft.com/office/drawing/2014/main" id="{2D5599C2-4497-A7FB-75AA-E164897AAF8A}"/>
              </a:ext>
            </a:extLst>
          </p:cNvPr>
          <p:cNvSpPr txBox="1">
            <a:spLocks/>
          </p:cNvSpPr>
          <p:nvPr/>
        </p:nvSpPr>
        <p:spPr>
          <a:xfrm>
            <a:off x="4405628" y="2690758"/>
            <a:ext cx="4665320" cy="1173573"/>
          </a:xfrm>
          <a:prstGeom prst="rect">
            <a:avLst/>
          </a:prstGeom>
          <a:noFill/>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200" b="1" i="0" u="none" strike="noStrike" kern="1200" cap="none" spc="0" normalizeH="0" baseline="0" noProof="0" err="1">
                <a:ln>
                  <a:noFill/>
                </a:ln>
                <a:solidFill>
                  <a:prstClr val="black"/>
                </a:solidFill>
                <a:effectLst/>
                <a:uLnTx/>
                <a:uFillTx/>
                <a:latin typeface="Raleway" pitchFamily="2" charset="0"/>
                <a:ea typeface="Lato regular" panose="020F0502020204030203" pitchFamily="34" charset="0"/>
                <a:cs typeface="Lato regular" panose="020F0502020204030203" pitchFamily="34" charset="0"/>
              </a:rPr>
              <a:t>Vroegsignalering</a:t>
            </a:r>
            <a:endParaRPr kumimoji="0" lang="nl-NL" sz="1200" b="1" i="0" u="none" strike="noStrike" kern="1200" cap="none" spc="0" normalizeH="0" baseline="0" noProof="0">
              <a:ln>
                <a:noFill/>
              </a:ln>
              <a:solidFill>
                <a:prstClr val="black"/>
              </a:solidFill>
              <a:effectLst/>
              <a:uLnTx/>
              <a:uFillTx/>
              <a:latin typeface="Raleway" pitchFamily="2" charset="0"/>
              <a:ea typeface="Lato regular" panose="020F0502020204030203" pitchFamily="34" charset="0"/>
              <a:cs typeface="Lato regular" panose="020F0502020204030203" pitchFamily="34" charset="0"/>
            </a:endParaRPr>
          </a:p>
          <a:p>
            <a:pPr marL="0" indent="0">
              <a:lnSpc>
                <a:spcPct val="100000"/>
              </a:lnSpc>
              <a:spcBef>
                <a:spcPts val="0"/>
              </a:spcBef>
              <a:buNone/>
              <a:defRPr/>
            </a:pPr>
            <a:r>
              <a:rPr lang="nl-NL" sz="900" i="1">
                <a:solidFill>
                  <a:prstClr val="black">
                    <a:lumMod val="50000"/>
                    <a:lumOff val="50000"/>
                  </a:prstClr>
                </a:solidFill>
                <a:latin typeface="Lato regular"/>
                <a:ea typeface="Lato regular"/>
                <a:cs typeface="Lato regular"/>
              </a:rPr>
              <a:t>We brengen kwetsbare</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ouderen proactief in beeld en</a:t>
            </a:r>
            <a:r>
              <a:rPr lang="nl-NL" sz="900" i="1">
                <a:solidFill>
                  <a:prstClr val="black">
                    <a:lumMod val="50000"/>
                    <a:lumOff val="50000"/>
                  </a:prstClr>
                </a:solidFill>
                <a:latin typeface="Lato regular"/>
                <a:ea typeface="Lato regular"/>
                <a:cs typeface="Lato regular"/>
              </a:rPr>
              <a:t> acteren</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a:t>
            </a:r>
            <a:r>
              <a:rPr lang="nl-NL" sz="900" i="1">
                <a:solidFill>
                  <a:prstClr val="black">
                    <a:lumMod val="50000"/>
                    <a:lumOff val="50000"/>
                  </a:prstClr>
                </a:solidFill>
                <a:latin typeface="Lato regular"/>
                <a:ea typeface="Lato regular"/>
                <a:cs typeface="Lato regular"/>
              </a:rPr>
              <a:t>er </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vroegtijdig op. Zo </a:t>
            </a:r>
            <a:r>
              <a:rPr lang="nl-NL" sz="900" i="1">
                <a:solidFill>
                  <a:prstClr val="black">
                    <a:lumMod val="50000"/>
                    <a:lumOff val="50000"/>
                  </a:prstClr>
                </a:solidFill>
                <a:latin typeface="Lato regular"/>
                <a:ea typeface="Lato regular"/>
                <a:cs typeface="Lato regular"/>
              </a:rPr>
              <a:t>herkennen we</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samenhang tussen verschillende symptomen en </a:t>
            </a:r>
            <a:r>
              <a:rPr lang="nl-NL" sz="900" i="1">
                <a:solidFill>
                  <a:prstClr val="black">
                    <a:lumMod val="50000"/>
                    <a:lumOff val="50000"/>
                  </a:prstClr>
                </a:solidFill>
                <a:latin typeface="Lato regular"/>
                <a:ea typeface="Lato regular"/>
                <a:cs typeface="Lato regular"/>
              </a:rPr>
              <a:t>voorkomen we</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het verergeren van klachten en een acute zorgvraag. Bij </a:t>
            </a:r>
            <a:r>
              <a:rPr lang="nl-NL" sz="900" i="1">
                <a:solidFill>
                  <a:prstClr val="black">
                    <a:lumMod val="50000"/>
                    <a:lumOff val="50000"/>
                  </a:prstClr>
                </a:solidFill>
                <a:latin typeface="Lato regular"/>
                <a:ea typeface="Lato regular"/>
                <a:cs typeface="Lato regular"/>
              </a:rPr>
              <a:t>het signaleren</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van kwetsbaarheid zorgen we voor een goede vastlegging en communicatie </a:t>
            </a:r>
            <a:r>
              <a:rPr lang="nl-NL" sz="900" i="1">
                <a:solidFill>
                  <a:prstClr val="black">
                    <a:lumMod val="50000"/>
                    <a:lumOff val="50000"/>
                  </a:prstClr>
                </a:solidFill>
                <a:latin typeface="Lato regular"/>
                <a:ea typeface="Lato regular"/>
                <a:cs typeface="Lato regular"/>
              </a:rPr>
              <a:t>in de</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keten, zodat vanuit alle domeinen passende zorg en ondersteuning geboden kan worden. Het maken van goede regionale werkafspraken over de opvolging is van groot belang.</a:t>
            </a:r>
            <a:r>
              <a:rPr lang="nl-NL" sz="900" i="1">
                <a:solidFill>
                  <a:prstClr val="black">
                    <a:lumMod val="50000"/>
                    <a:lumOff val="50000"/>
                  </a:prstClr>
                </a:solidFill>
                <a:latin typeface="Lato regular"/>
                <a:ea typeface="Lato regular"/>
                <a:cs typeface="Lato regular"/>
              </a:rPr>
              <a:t> </a:t>
            </a:r>
            <a:endParaRPr kumimoji="0" lang="nl-NL" sz="1050" b="0" i="0" u="none" strike="noStrike" kern="1200" cap="none" spc="0" normalizeH="0" baseline="0" noProof="0">
              <a:ln>
                <a:noFill/>
              </a:ln>
              <a:solidFill>
                <a:prstClr val="black">
                  <a:lumMod val="50000"/>
                  <a:lumOff val="50000"/>
                </a:prst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4" name="Content Placeholder 2">
            <a:extLst>
              <a:ext uri="{FF2B5EF4-FFF2-40B4-BE49-F238E27FC236}">
                <a16:creationId xmlns:a16="http://schemas.microsoft.com/office/drawing/2014/main" id="{23C84F68-0B53-F068-D169-FDF9A4CA01AE}"/>
              </a:ext>
            </a:extLst>
          </p:cNvPr>
          <p:cNvSpPr txBox="1">
            <a:spLocks/>
          </p:cNvSpPr>
          <p:nvPr/>
        </p:nvSpPr>
        <p:spPr>
          <a:xfrm>
            <a:off x="4405628" y="3832198"/>
            <a:ext cx="4665320" cy="1106249"/>
          </a:xfrm>
          <a:prstGeom prst="rect">
            <a:avLst/>
          </a:prstGeom>
          <a:noFill/>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200" b="1" i="0" u="none" strike="noStrike" kern="1200" cap="none" spc="0" normalizeH="0" baseline="0" noProof="0">
                <a:ln>
                  <a:noFill/>
                </a:ln>
                <a:solidFill>
                  <a:prstClr val="black"/>
                </a:solidFill>
                <a:effectLst/>
                <a:uLnTx/>
                <a:uFillTx/>
                <a:latin typeface="Raleway"/>
                <a:ea typeface="Lato regular"/>
                <a:cs typeface="Lato regular"/>
              </a:rPr>
              <a:t>Passende zorginzet</a:t>
            </a:r>
          </a:p>
          <a:p>
            <a:pPr marL="0" indent="0">
              <a:lnSpc>
                <a:spcPct val="100000"/>
              </a:lnSpc>
              <a:spcBef>
                <a:spcPts val="0"/>
              </a:spcBef>
              <a:buNone/>
              <a:defRPr/>
            </a:pPr>
            <a:r>
              <a:rPr kumimoji="0" lang="nl-NL" sz="900" b="0" i="1" u="none" strike="noStrike" kern="1200" cap="none" spc="0" normalizeH="0" baseline="0" noProof="0">
                <a:ln>
                  <a:noFill/>
                </a:ln>
                <a:solidFill>
                  <a:prstClr val="black">
                    <a:lumMod val="50000"/>
                    <a:lumOff val="50000"/>
                  </a:prstClr>
                </a:solidFill>
                <a:effectLst/>
                <a:uLnTx/>
                <a:uFillTx/>
                <a:latin typeface="Lato"/>
                <a:ea typeface="Lato regular"/>
                <a:cs typeface="Lato regular"/>
              </a:rPr>
              <a:t>Er wordt passend gebruik gemaakt van de beschikbare capaciteit in het medische domein en we verminderen de uitstroomproblematiek van kwetsbare ouderen uit het ziekenhuis. Daarnaast maken we gebruik van het </a:t>
            </a:r>
            <a:r>
              <a:rPr lang="nl-NL" sz="900" i="1">
                <a:solidFill>
                  <a:prstClr val="black">
                    <a:lumMod val="50000"/>
                    <a:lumOff val="50000"/>
                  </a:prstClr>
                </a:solidFill>
                <a:latin typeface="Lato"/>
                <a:ea typeface="Lato regular"/>
                <a:cs typeface="Lato regular"/>
              </a:rPr>
              <a:t>consultatie-</a:t>
            </a:r>
            <a:r>
              <a:rPr kumimoji="0" lang="nl-NL" sz="900" b="0" i="1" u="none" strike="noStrike" kern="1200" cap="none" spc="0" normalizeH="0" baseline="0" noProof="0">
                <a:ln>
                  <a:noFill/>
                </a:ln>
                <a:solidFill>
                  <a:prstClr val="black">
                    <a:lumMod val="50000"/>
                    <a:lumOff val="50000"/>
                  </a:prstClr>
                </a:solidFill>
                <a:effectLst/>
                <a:uLnTx/>
                <a:uFillTx/>
                <a:latin typeface="Lato"/>
                <a:ea typeface="Lato regular"/>
                <a:cs typeface="Lato regular"/>
              </a:rPr>
              <a:t> en behandelteam ouderen</a:t>
            </a:r>
            <a:r>
              <a:rPr lang="nl-NL" sz="900" i="1">
                <a:solidFill>
                  <a:prstClr val="black">
                    <a:lumMod val="50000"/>
                    <a:lumOff val="50000"/>
                  </a:prstClr>
                </a:solidFill>
                <a:latin typeface="Lato"/>
                <a:ea typeface="Lato regular"/>
                <a:cs typeface="Lato regular"/>
              </a:rPr>
              <a:t>,</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a:t>
            </a:r>
            <a:r>
              <a:rPr lang="nl-NL" sz="900" i="1">
                <a:solidFill>
                  <a:prstClr val="black">
                    <a:lumMod val="50000"/>
                    <a:lumOff val="50000"/>
                  </a:prstClr>
                </a:solidFill>
                <a:latin typeface="Lato regular"/>
                <a:ea typeface="Lato regular"/>
                <a:cs typeface="Lato regular"/>
              </a:rPr>
              <a:t>gericht op langer</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en veilig thuis wonen</a:t>
            </a:r>
            <a:r>
              <a:rPr lang="nl-NL" sz="900" i="1">
                <a:solidFill>
                  <a:prstClr val="black">
                    <a:lumMod val="50000"/>
                    <a:lumOff val="50000"/>
                  </a:prstClr>
                </a:solidFill>
                <a:latin typeface="Lato regular"/>
                <a:ea typeface="Lato regular"/>
                <a:cs typeface="Lato regular"/>
              </a:rPr>
              <a:t>. Ook </a:t>
            </a:r>
            <a:r>
              <a:rPr kumimoji="0" lang="nl-NL" sz="9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wordt (vervolg)zorg gecoördineerd via het Regionaal Transferpunt Midden-Holland. </a:t>
            </a:r>
            <a:endParaRPr kumimoji="0" lang="nl-NL" sz="900" b="0" i="1" u="none" strike="noStrike" kern="1200" cap="none" spc="0" normalizeH="0" baseline="0" noProof="0">
              <a:ln>
                <a:noFill/>
              </a:ln>
              <a:solidFill>
                <a:prstClr val="black">
                  <a:lumMod val="50000"/>
                  <a:lumOff val="50000"/>
                </a:prst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pic>
        <p:nvPicPr>
          <p:cNvPr id="26" name="Graphic 25" descr="Siren outline">
            <a:extLst>
              <a:ext uri="{FF2B5EF4-FFF2-40B4-BE49-F238E27FC236}">
                <a16:creationId xmlns:a16="http://schemas.microsoft.com/office/drawing/2014/main" id="{7DA682EC-D8DD-BBFF-03CD-3ABB39DE46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66154" y="2816759"/>
            <a:ext cx="612000" cy="612000"/>
          </a:xfrm>
          <a:prstGeom prst="rect">
            <a:avLst/>
          </a:prstGeom>
        </p:spPr>
      </p:pic>
      <p:pic>
        <p:nvPicPr>
          <p:cNvPr id="27" name="Graphic 26" descr="Inpatient outline">
            <a:extLst>
              <a:ext uri="{FF2B5EF4-FFF2-40B4-BE49-F238E27FC236}">
                <a16:creationId xmlns:a16="http://schemas.microsoft.com/office/drawing/2014/main" id="{474A8F31-906D-CCB0-D970-3F408EEA26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6154" y="3958199"/>
            <a:ext cx="612000" cy="612000"/>
          </a:xfrm>
          <a:prstGeom prst="rect">
            <a:avLst/>
          </a:prstGeom>
        </p:spPr>
      </p:pic>
      <p:sp>
        <p:nvSpPr>
          <p:cNvPr id="8" name="Text Placeholder 3">
            <a:extLst>
              <a:ext uri="{FF2B5EF4-FFF2-40B4-BE49-F238E27FC236}">
                <a16:creationId xmlns:a16="http://schemas.microsoft.com/office/drawing/2014/main" id="{FB062062-79FF-4664-3598-EF727B20AF18}"/>
              </a:ext>
            </a:extLst>
          </p:cNvPr>
          <p:cNvSpPr txBox="1">
            <a:spLocks/>
          </p:cNvSpPr>
          <p:nvPr/>
        </p:nvSpPr>
        <p:spPr>
          <a:xfrm>
            <a:off x="3362325" y="2421287"/>
            <a:ext cx="7813646" cy="1232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Om dit te bereiken zetten we in op drie </a:t>
            </a:r>
            <a:r>
              <a:rPr kumimoji="0" lang="nl-NL" sz="1000" b="1" i="0" u="none" strike="noStrike" kern="1200" cap="none" spc="0" normalizeH="0" baseline="0" noProof="0">
                <a:ln>
                  <a:noFill/>
                </a:ln>
                <a:solidFill>
                  <a:prstClr val="black"/>
                </a:solidFill>
                <a:effectLst/>
                <a:uLnTx/>
                <a:uFillTx/>
                <a:latin typeface="Raleway" pitchFamily="2" charset="0"/>
                <a:ea typeface="Lato regular" panose="020F0502020204030203" pitchFamily="34" charset="0"/>
                <a:cs typeface="Lato regular" panose="020F0502020204030203" pitchFamily="34" charset="0"/>
              </a:rPr>
              <a:t>activiteiten</a:t>
            </a: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2" name="Content Placeholder 2">
            <a:extLst>
              <a:ext uri="{FF2B5EF4-FFF2-40B4-BE49-F238E27FC236}">
                <a16:creationId xmlns:a16="http://schemas.microsoft.com/office/drawing/2014/main" id="{F02A194F-F12D-CB17-853B-5FCEFC946BFA}"/>
              </a:ext>
            </a:extLst>
          </p:cNvPr>
          <p:cNvSpPr txBox="1">
            <a:spLocks/>
          </p:cNvSpPr>
          <p:nvPr/>
        </p:nvSpPr>
        <p:spPr>
          <a:xfrm>
            <a:off x="9248775" y="2573811"/>
            <a:ext cx="2105023" cy="3679351"/>
          </a:xfrm>
          <a:prstGeom prst="rect">
            <a:avLst/>
          </a:prstGeom>
          <a:noFill/>
          <a:ln>
            <a:solidFill>
              <a:schemeClr val="accent5">
                <a:lumMod val="20000"/>
                <a:lumOff val="80000"/>
              </a:schemeClr>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nl-NL" sz="800">
                <a:solidFill>
                  <a:prstClr val="white">
                    <a:lumMod val="50000"/>
                  </a:prstClr>
                </a:solidFill>
                <a:latin typeface="Lato regular"/>
                <a:ea typeface="Lato regular"/>
                <a:cs typeface="Lato regular"/>
              </a:rPr>
              <a:t>Voor</a:t>
            </a: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 kwetsbare ouderen</a:t>
            </a:r>
            <a:r>
              <a:rPr lang="nl-NL" sz="800">
                <a:solidFill>
                  <a:prstClr val="white">
                    <a:lumMod val="50000"/>
                  </a:prstClr>
                </a:solidFill>
                <a:latin typeface="Lato regular"/>
                <a:ea typeface="Lato regular"/>
                <a:cs typeface="Lato regular"/>
              </a:rPr>
              <a:t> zetten we ook</a:t>
            </a: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 in op andere transformaties</a:t>
            </a:r>
            <a:r>
              <a:rPr lang="nl-NL" sz="800">
                <a:solidFill>
                  <a:prstClr val="white">
                    <a:lumMod val="50000"/>
                  </a:prstClr>
                </a:solidFill>
                <a:latin typeface="Lato regular"/>
                <a:ea typeface="Lato regular"/>
                <a:cs typeface="Lato regular"/>
              </a:rPr>
              <a:t> (deze</a:t>
            </a: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 zijn in andere hoofdstukken in dit plan ondergebracht</a:t>
            </a:r>
            <a:r>
              <a:rPr lang="nl-NL" sz="800">
                <a:solidFill>
                  <a:prstClr val="white">
                    <a:lumMod val="50000"/>
                  </a:prstClr>
                </a:solidFill>
                <a:latin typeface="Lato regular"/>
                <a:ea typeface="Lato regular"/>
                <a:cs typeface="Lato regular"/>
              </a:rPr>
              <a:t>):</a:t>
            </a: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 </a:t>
            </a:r>
            <a:endParaRPr kumimoji="0" lang="nl-NL" sz="800" b="0" i="0" u="none" strike="noStrike" kern="1200" cap="none" spc="0" normalizeH="0" baseline="0" noProof="0">
              <a:ln>
                <a:noFill/>
              </a:ln>
              <a:solidFill>
                <a:prstClr val="white">
                  <a:lumMod val="50000"/>
                </a:prst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l-NL" sz="800" b="0" i="0" u="none" strike="noStrike" kern="1200" cap="none" spc="0" normalizeH="0" baseline="0" noProof="0">
              <a:ln>
                <a:noFill/>
              </a:ln>
              <a:solidFill>
                <a:prstClr val="white">
                  <a:lumMod val="50000"/>
                </a:prst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a:lnSpc>
                <a:spcPct val="100000"/>
              </a:lnSpc>
              <a:spcBef>
                <a:spcPts val="0"/>
              </a:spcBef>
              <a:spcAft>
                <a:spcPts val="600"/>
              </a:spcAft>
              <a:defRPr/>
            </a:pPr>
            <a:r>
              <a:rPr kumimoji="0" lang="nl-NL" sz="800" b="0" i="0" u="none" strike="noStrike" kern="1200" cap="none" spc="0" normalizeH="0" baseline="0" noProof="0">
                <a:ln>
                  <a:noFill/>
                </a:ln>
                <a:solidFill>
                  <a:prstClr val="white">
                    <a:lumMod val="50000"/>
                  </a:prstClr>
                </a:solidFill>
                <a:effectLst/>
                <a:uLnTx/>
                <a:uFillTx/>
                <a:latin typeface="Lato Bold"/>
                <a:ea typeface="Lato Bold"/>
                <a:cs typeface="Lato Bold"/>
              </a:rPr>
              <a:t>Preventie, voorlichting en zelf- en samenredzaamheid, proactieve zorgplanning </a:t>
            </a: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a:t>
            </a:r>
            <a:r>
              <a:rPr lang="nl-NL" sz="800">
                <a:solidFill>
                  <a:prstClr val="white">
                    <a:lumMod val="50000"/>
                  </a:prstClr>
                </a:solidFill>
                <a:latin typeface="Lato regular"/>
                <a:ea typeface="Lato regular"/>
                <a:cs typeface="Lato regular"/>
              </a:rPr>
              <a:t>opgave </a:t>
            </a: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preventief werken en stimuleren </a:t>
            </a:r>
            <a:r>
              <a:rPr lang="nl-NL" sz="800">
                <a:solidFill>
                  <a:prstClr val="white">
                    <a:lumMod val="50000"/>
                  </a:prstClr>
                </a:solidFill>
                <a:latin typeface="Lato regular"/>
                <a:ea typeface="Lato regular"/>
                <a:cs typeface="Lato regular"/>
              </a:rPr>
              <a:t>zelfstandigheid).</a:t>
            </a:r>
            <a:endParaRPr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l-NL" sz="800" b="0" i="0" u="none" strike="noStrike" kern="1200" cap="none" spc="0" normalizeH="0" baseline="0" noProof="0">
                <a:ln>
                  <a:noFill/>
                </a:ln>
                <a:solidFill>
                  <a:prstClr val="white">
                    <a:lumMod val="50000"/>
                  </a:prstClr>
                </a:solidFill>
                <a:effectLst/>
                <a:uLnTx/>
                <a:uFillTx/>
                <a:latin typeface="Lato Bold"/>
                <a:ea typeface="Lato Bold"/>
                <a:cs typeface="Lato Bold"/>
              </a:rPr>
              <a:t>Kennis bevorderen </a:t>
            </a: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(opgave personeel</a:t>
            </a:r>
            <a:r>
              <a:rPr lang="nl-NL" sz="800">
                <a:solidFill>
                  <a:prstClr val="white">
                    <a:lumMod val="50000"/>
                  </a:prstClr>
                </a:solidFill>
                <a:latin typeface="Lato regular"/>
                <a:ea typeface="Lato regular"/>
                <a:cs typeface="Lato regular"/>
              </a:rPr>
              <a:t>).</a:t>
            </a:r>
            <a:endParaRPr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l-NL" sz="800" b="0" i="0" u="none" strike="noStrike" kern="1200" cap="none" spc="0" normalizeH="0" baseline="0" noProof="0">
                <a:ln>
                  <a:noFill/>
                </a:ln>
                <a:solidFill>
                  <a:prstClr val="white">
                    <a:lumMod val="50000"/>
                  </a:prstClr>
                </a:solidFill>
                <a:effectLst/>
                <a:uLnTx/>
                <a:uFillTx/>
                <a:latin typeface="Lato Bold"/>
                <a:ea typeface="Lato Bold"/>
                <a:cs typeface="Lato Bold"/>
              </a:rPr>
              <a:t>Triage en coördinatie in de acute situatie </a:t>
            </a: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(opgave samenwerken rondom het spoedplein</a:t>
            </a:r>
            <a:r>
              <a:rPr lang="nl-NL" sz="800">
                <a:solidFill>
                  <a:prstClr val="white">
                    <a:lumMod val="50000"/>
                  </a:prstClr>
                </a:solidFill>
                <a:latin typeface="Lato regular"/>
                <a:ea typeface="Lato regular"/>
                <a:cs typeface="Lato regular"/>
              </a:rPr>
              <a:t>).</a:t>
            </a:r>
            <a:endParaRPr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l-NL" sz="800" b="0" i="0" u="none" strike="noStrike" kern="1200" cap="none" spc="0" normalizeH="0" baseline="0" noProof="0">
                <a:ln>
                  <a:noFill/>
                </a:ln>
                <a:solidFill>
                  <a:prstClr val="white">
                    <a:lumMod val="50000"/>
                  </a:prstClr>
                </a:solidFill>
                <a:effectLst/>
                <a:uLnTx/>
                <a:uFillTx/>
                <a:latin typeface="Lato Bold"/>
                <a:ea typeface="Lato Bold"/>
                <a:cs typeface="Lato Bold"/>
              </a:rPr>
              <a:t>Netwerksamenwerking en passende inzet in ondersteuning en welzijn </a:t>
            </a: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(opgave samenwerken in de wijk</a:t>
            </a:r>
            <a:r>
              <a:rPr lang="nl-NL" sz="800">
                <a:solidFill>
                  <a:prstClr val="white">
                    <a:lumMod val="50000"/>
                  </a:prstClr>
                </a:solidFill>
                <a:latin typeface="Lato regular"/>
                <a:ea typeface="Lato regular"/>
                <a:cs typeface="Lato regular"/>
              </a:rPr>
              <a:t>).</a:t>
            </a:r>
            <a:endParaRPr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endParaRPr>
          </a:p>
          <a:p>
            <a:pPr>
              <a:lnSpc>
                <a:spcPct val="100000"/>
              </a:lnSpc>
              <a:spcBef>
                <a:spcPts val="0"/>
              </a:spcBef>
              <a:spcAft>
                <a:spcPts val="600"/>
              </a:spcAft>
              <a:defRPr/>
            </a:pP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Kunnen </a:t>
            </a:r>
            <a:r>
              <a:rPr kumimoji="0" lang="nl-NL" sz="800" b="0" i="0" u="none" strike="noStrike" kern="1200" cap="none" spc="0" normalizeH="0" baseline="0" noProof="0">
                <a:ln>
                  <a:noFill/>
                </a:ln>
                <a:solidFill>
                  <a:prstClr val="white">
                    <a:lumMod val="50000"/>
                  </a:prstClr>
                </a:solidFill>
                <a:effectLst/>
                <a:uLnTx/>
                <a:uFillTx/>
                <a:latin typeface="Lato Bold"/>
                <a:ea typeface="Lato Bold"/>
                <a:cs typeface="Lato Bold"/>
              </a:rPr>
              <a:t>inschakelen van </a:t>
            </a:r>
            <a:r>
              <a:rPr lang="nl-NL" sz="800">
                <a:solidFill>
                  <a:prstClr val="white">
                    <a:lumMod val="50000"/>
                  </a:prstClr>
                </a:solidFill>
                <a:latin typeface="Lato Bold"/>
                <a:ea typeface="Lato Bold"/>
                <a:cs typeface="Lato Bold"/>
              </a:rPr>
              <a:t>de </a:t>
            </a:r>
            <a:r>
              <a:rPr kumimoji="0" lang="nl-NL" sz="800" b="0" i="0" u="none" strike="noStrike" kern="1200" cap="none" spc="0" normalizeH="0" baseline="0" noProof="0">
                <a:ln>
                  <a:noFill/>
                </a:ln>
                <a:solidFill>
                  <a:prstClr val="white">
                    <a:lumMod val="50000"/>
                  </a:prstClr>
                </a:solidFill>
                <a:effectLst/>
                <a:uLnTx/>
                <a:uFillTx/>
                <a:latin typeface="Lato Bold"/>
                <a:ea typeface="Lato Bold"/>
                <a:cs typeface="Lato Bold"/>
              </a:rPr>
              <a:t>juiste expertise </a:t>
            </a: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voor advies en/of behandeling (opgave digitale innovatie</a:t>
            </a:r>
            <a:r>
              <a:rPr lang="nl-NL" sz="800">
                <a:solidFill>
                  <a:prstClr val="white">
                    <a:lumMod val="50000"/>
                  </a:prstClr>
                </a:solidFill>
                <a:latin typeface="Lato regular"/>
                <a:ea typeface="Lato regular"/>
                <a:cs typeface="Lato regular"/>
              </a:rPr>
              <a:t>).</a:t>
            </a:r>
            <a:endParaRPr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l-NL" sz="800" b="0" i="0" u="none" strike="noStrike" kern="1200" cap="none" spc="0" normalizeH="0" baseline="0" noProof="0">
                <a:ln>
                  <a:noFill/>
                </a:ln>
                <a:solidFill>
                  <a:prstClr val="white">
                    <a:lumMod val="50000"/>
                  </a:prstClr>
                </a:solidFill>
                <a:effectLst/>
                <a:uLnTx/>
                <a:uFillTx/>
                <a:latin typeface="Lato Bold"/>
                <a:ea typeface="Lato Bold"/>
                <a:cs typeface="Lato Bold"/>
              </a:rPr>
              <a:t>Gegevensbeschikbaarheid</a:t>
            </a:r>
            <a:r>
              <a:rPr kumimoji="0"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rPr>
              <a:t> (opgaven gegevensbeschikbaarheid acute zorg en Gedeelde Zorgnetwerkomgeving</a:t>
            </a:r>
            <a:r>
              <a:rPr lang="nl-NL" sz="800">
                <a:solidFill>
                  <a:prstClr val="white">
                    <a:lumMod val="50000"/>
                  </a:prstClr>
                </a:solidFill>
                <a:latin typeface="Lato regular"/>
                <a:ea typeface="Lato regular"/>
                <a:cs typeface="Lato regular"/>
              </a:rPr>
              <a:t>).</a:t>
            </a:r>
            <a:endParaRPr lang="nl-NL" sz="800" b="0" i="0" u="none" strike="noStrike" kern="1200" cap="none" spc="0" normalizeH="0" baseline="0" noProof="0">
              <a:ln>
                <a:noFill/>
              </a:ln>
              <a:solidFill>
                <a:prstClr val="white">
                  <a:lumMod val="50000"/>
                </a:prstClr>
              </a:solidFill>
              <a:effectLst/>
              <a:uLnTx/>
              <a:uFillTx/>
              <a:latin typeface="Lato regular"/>
              <a:ea typeface="Lato regular"/>
              <a:cs typeface="Lato regular"/>
            </a:endParaRPr>
          </a:p>
          <a:p>
            <a:pPr>
              <a:lnSpc>
                <a:spcPct val="100000"/>
              </a:lnSpc>
              <a:spcBef>
                <a:spcPts val="0"/>
              </a:spcBef>
              <a:spcAft>
                <a:spcPts val="600"/>
              </a:spcAft>
              <a:defRPr/>
            </a:pPr>
            <a:r>
              <a:rPr lang="nl-NL" sz="800">
                <a:solidFill>
                  <a:prstClr val="white">
                    <a:lumMod val="50000"/>
                  </a:prstClr>
                </a:solidFill>
                <a:latin typeface="Lato Bold"/>
                <a:ea typeface="Lato Bold"/>
                <a:cs typeface="Lato Bold"/>
              </a:rPr>
              <a:t>(Digitale) innovatie.</a:t>
            </a:r>
            <a:endParaRPr lang="nl-NL" sz="800" b="0" i="0" u="none" strike="noStrike" kern="1200" cap="none" spc="0" normalizeH="0" baseline="0" noProof="0">
              <a:ln>
                <a:noFill/>
              </a:ln>
              <a:solidFill>
                <a:prstClr val="white">
                  <a:lumMod val="50000"/>
                </a:prst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grpSp>
        <p:nvGrpSpPr>
          <p:cNvPr id="10" name="Group 9">
            <a:extLst>
              <a:ext uri="{FF2B5EF4-FFF2-40B4-BE49-F238E27FC236}">
                <a16:creationId xmlns:a16="http://schemas.microsoft.com/office/drawing/2014/main" id="{4AD74C5C-C156-AEAF-D17E-188441A9D02B}"/>
              </a:ext>
            </a:extLst>
          </p:cNvPr>
          <p:cNvGrpSpPr/>
          <p:nvPr/>
        </p:nvGrpSpPr>
        <p:grpSpPr>
          <a:xfrm>
            <a:off x="0" y="128016"/>
            <a:ext cx="12191999" cy="225978"/>
            <a:chOff x="0" y="128016"/>
            <a:chExt cx="12191999" cy="225978"/>
          </a:xfrm>
        </p:grpSpPr>
        <p:sp>
          <p:nvSpPr>
            <p:cNvPr id="39" name="Rectangle 38">
              <a:extLst>
                <a:ext uri="{FF2B5EF4-FFF2-40B4-BE49-F238E27FC236}">
                  <a16:creationId xmlns:a16="http://schemas.microsoft.com/office/drawing/2014/main" id="{3919B5C4-3CBD-04D2-CA3A-EDC9BFF2B35A}"/>
                </a:ext>
              </a:extLst>
            </p:cNvPr>
            <p:cNvSpPr/>
            <p:nvPr/>
          </p:nvSpPr>
          <p:spPr>
            <a:xfrm>
              <a:off x="8531088" y="128016"/>
              <a:ext cx="3660911" cy="207461"/>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tangle 39">
              <a:extLst>
                <a:ext uri="{FF2B5EF4-FFF2-40B4-BE49-F238E27FC236}">
                  <a16:creationId xmlns:a16="http://schemas.microsoft.com/office/drawing/2014/main" id="{F41120BF-8B11-1DA0-CC6B-AD6EF75E0C37}"/>
                </a:ext>
              </a:extLst>
            </p:cNvPr>
            <p:cNvSpPr/>
            <p:nvPr/>
          </p:nvSpPr>
          <p:spPr>
            <a:xfrm>
              <a:off x="0" y="128016"/>
              <a:ext cx="7308574" cy="225978"/>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1" name="Rectangle 40">
            <a:hlinkClick r:id="rId7" action="ppaction://hlinksldjump"/>
            <a:extLst>
              <a:ext uri="{FF2B5EF4-FFF2-40B4-BE49-F238E27FC236}">
                <a16:creationId xmlns:a16="http://schemas.microsoft.com/office/drawing/2014/main" id="{8256685B-2525-B6AD-A782-FA14AAE24768}"/>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a:hlinkClick r:id="rId8" action="ppaction://hlinksldjump"/>
            <a:extLst>
              <a:ext uri="{FF2B5EF4-FFF2-40B4-BE49-F238E27FC236}">
                <a16:creationId xmlns:a16="http://schemas.microsoft.com/office/drawing/2014/main" id="{0CDDB95F-08B3-C5DF-D2FB-DB7579E73D4D}"/>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a:hlinkClick r:id="rId9" action="ppaction://hlinksldjump"/>
            <a:extLst>
              <a:ext uri="{FF2B5EF4-FFF2-40B4-BE49-F238E27FC236}">
                <a16:creationId xmlns:a16="http://schemas.microsoft.com/office/drawing/2014/main" id="{5FA1D660-D236-3322-2D0F-B18CE9CE9E66}"/>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hlinkClick r:id="rId10" action="ppaction://hlinksldjump"/>
            <a:extLst>
              <a:ext uri="{FF2B5EF4-FFF2-40B4-BE49-F238E27FC236}">
                <a16:creationId xmlns:a16="http://schemas.microsoft.com/office/drawing/2014/main" id="{9B3ACCA7-D983-35FC-96C8-84794B6FEFCD}"/>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a:hlinkClick r:id="rId11" action="ppaction://hlinksldjump"/>
            <a:extLst>
              <a:ext uri="{FF2B5EF4-FFF2-40B4-BE49-F238E27FC236}">
                <a16:creationId xmlns:a16="http://schemas.microsoft.com/office/drawing/2014/main" id="{31DBDC0C-6E69-C6A9-D600-288136180099}"/>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a:hlinkClick r:id="rId11" action="ppaction://hlinksldjump"/>
            <a:extLst>
              <a:ext uri="{FF2B5EF4-FFF2-40B4-BE49-F238E27FC236}">
                <a16:creationId xmlns:a16="http://schemas.microsoft.com/office/drawing/2014/main" id="{E6785B8A-5A7E-F591-C1C9-3A0F96A0C4D5}"/>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tangle 46">
            <a:hlinkClick r:id="rId12" action="ppaction://hlinksldjump"/>
            <a:extLst>
              <a:ext uri="{FF2B5EF4-FFF2-40B4-BE49-F238E27FC236}">
                <a16:creationId xmlns:a16="http://schemas.microsoft.com/office/drawing/2014/main" id="{9BA8904A-DF82-2825-E550-54265D05B5EE}"/>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tangle 47">
            <a:hlinkClick r:id="rId13" action="ppaction://hlinksldjump"/>
            <a:extLst>
              <a:ext uri="{FF2B5EF4-FFF2-40B4-BE49-F238E27FC236}">
                <a16:creationId xmlns:a16="http://schemas.microsoft.com/office/drawing/2014/main" id="{32B1509C-A61E-12E4-73D1-DED224BD9C94}"/>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tangle 48">
            <a:hlinkClick r:id="rId14" action="ppaction://hlinksldjump"/>
            <a:extLst>
              <a:ext uri="{FF2B5EF4-FFF2-40B4-BE49-F238E27FC236}">
                <a16:creationId xmlns:a16="http://schemas.microsoft.com/office/drawing/2014/main" id="{B304A82C-FE74-E388-0474-944026776DF2}"/>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tangle 49">
            <a:hlinkClick r:id="rId15" action="ppaction://hlinksldjump"/>
            <a:extLst>
              <a:ext uri="{FF2B5EF4-FFF2-40B4-BE49-F238E27FC236}">
                <a16:creationId xmlns:a16="http://schemas.microsoft.com/office/drawing/2014/main" id="{77382C41-06DC-A337-1B21-EE049A0CD6C9}"/>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tangle 50">
            <a:hlinkClick r:id="rId14" action="ppaction://hlinksldjump"/>
            <a:extLst>
              <a:ext uri="{FF2B5EF4-FFF2-40B4-BE49-F238E27FC236}">
                <a16:creationId xmlns:a16="http://schemas.microsoft.com/office/drawing/2014/main" id="{DCABA6F3-BC90-0D34-DA53-3D83388583A4}"/>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Rounded Corners 10">
            <a:hlinkClick r:id="rId16" action="ppaction://hlinksldjump"/>
            <a:extLst>
              <a:ext uri="{FF2B5EF4-FFF2-40B4-BE49-F238E27FC236}">
                <a16:creationId xmlns:a16="http://schemas.microsoft.com/office/drawing/2014/main" id="{3F2376CA-A8E2-C53B-E4F2-7BA909CE198B}"/>
              </a:ext>
            </a:extLst>
          </p:cNvPr>
          <p:cNvSpPr/>
          <p:nvPr/>
        </p:nvSpPr>
        <p:spPr>
          <a:xfrm>
            <a:off x="6200048" y="514641"/>
            <a:ext cx="3052475" cy="648831"/>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Kwetsbare ouderen</a:t>
            </a:r>
          </a:p>
          <a:p>
            <a:pPr algn="ctr">
              <a:defRPr/>
            </a:pPr>
            <a:r>
              <a:rPr lang="nl-NL" sz="700">
                <a:solidFill>
                  <a:srgbClr val="5AB2F8"/>
                </a:solidFill>
                <a:latin typeface="Lato regular"/>
                <a:ea typeface="Lato regular"/>
                <a:cs typeface="Lato regular"/>
              </a:rPr>
              <a:t>De</a:t>
            </a:r>
            <a:r>
              <a:rPr lang="nl-NL" sz="600">
                <a:solidFill>
                  <a:srgbClr val="5AB2F8"/>
                </a:solidFill>
                <a:latin typeface="Raleway"/>
              </a:rPr>
              <a:t> </a:t>
            </a:r>
            <a:r>
              <a:rPr lang="nl-NL" sz="700">
                <a:solidFill>
                  <a:srgbClr val="5AB2F8"/>
                </a:solidFill>
                <a:latin typeface="Lato regular"/>
                <a:ea typeface="Lato regular"/>
                <a:cs typeface="Lato regular"/>
              </a:rPr>
              <a:t>toenemende groep ouderen verdient aandacht. Kwetsbare ouderen komen veelal onnodig in de zorg terecht, waarna zij moeilijk weer zelfstandig worden. Centraal staat het vroegtijdig in beeld krijgen van deze ouderen en het bieden van passende zorg bieden wanneer nodig.</a:t>
            </a:r>
          </a:p>
        </p:txBody>
      </p:sp>
    </p:spTree>
    <p:extLst>
      <p:ext uri="{BB962C8B-B14F-4D97-AF65-F5344CB8AC3E}">
        <p14:creationId xmlns:p14="http://schemas.microsoft.com/office/powerpoint/2010/main" val="352526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0B3331-AD08-9BBA-F805-2577799E66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 name="Title 2">
            <a:extLst>
              <a:ext uri="{FF2B5EF4-FFF2-40B4-BE49-F238E27FC236}">
                <a16:creationId xmlns:a16="http://schemas.microsoft.com/office/drawing/2014/main" id="{F149D314-87B9-6FCB-C19D-5CB79DF348BB}"/>
              </a:ext>
            </a:extLst>
          </p:cNvPr>
          <p:cNvSpPr>
            <a:spLocks noGrp="1"/>
          </p:cNvSpPr>
          <p:nvPr>
            <p:ph type="title"/>
          </p:nvPr>
        </p:nvSpPr>
        <p:spPr/>
        <p:txBody>
          <a:bodyPr>
            <a:normAutofit/>
          </a:bodyPr>
          <a:lstStyle/>
          <a:p>
            <a:r>
              <a:rPr lang="nl-NL">
                <a:latin typeface="Raleway"/>
              </a:rPr>
              <a:t>Opgave: mentale gezondheid</a:t>
            </a:r>
          </a:p>
        </p:txBody>
      </p:sp>
      <p:sp>
        <p:nvSpPr>
          <p:cNvPr id="33" name="TextBox 32">
            <a:extLst>
              <a:ext uri="{FF2B5EF4-FFF2-40B4-BE49-F238E27FC236}">
                <a16:creationId xmlns:a16="http://schemas.microsoft.com/office/drawing/2014/main" id="{6F0203C2-CCE4-777C-E0EA-4243F2A94296}"/>
              </a:ext>
            </a:extLst>
          </p:cNvPr>
          <p:cNvSpPr txBox="1"/>
          <p:nvPr/>
        </p:nvSpPr>
        <p:spPr>
          <a:xfrm>
            <a:off x="741145" y="1435266"/>
            <a:ext cx="7582240" cy="940708"/>
          </a:xfrm>
          <a:prstGeom prst="rect">
            <a:avLst/>
          </a:prstGeom>
          <a:noFill/>
          <a:ln>
            <a:solidFill>
              <a:schemeClr val="accent2"/>
            </a:solidFill>
          </a:ln>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prstClr val="black"/>
                </a:solidFill>
                <a:effectLst/>
                <a:uLnTx/>
                <a:uFillTx/>
                <a:latin typeface="Raleway" pitchFamily="2" charset="0"/>
                <a:ea typeface="Lato regular" panose="020F0502020204030203" pitchFamily="34" charset="0"/>
                <a:cs typeface="Lato regular" panose="020F0502020204030203" pitchFamily="34" charset="0"/>
              </a:rPr>
              <a:t>Visie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rPr>
              <a:t>Om ggz-zorg (inclusief cruciale ggz) beschikbaar, toegankelijk en betaalbaar te houden, is het nodig om met een andere blik te kijken naar zorg en begeleiding. Met elkaar moeten we een beweging maken van ziekte naar gezondheid (mentaal weerbare inwoners), naar meedoen in de maatschappij, naar een integrale benadering van de hulpvraag en naar </a:t>
            </a:r>
            <a:r>
              <a:rPr kumimoji="0" lang="nl-NL" sz="1000" b="0" i="0" u="none" strike="noStrike" kern="1200" cap="none" spc="0" normalizeH="0" baseline="0" noProof="0" err="1">
                <a:ln>
                  <a:noFill/>
                </a:ln>
                <a:effectLst/>
                <a:uLnTx/>
                <a:uFillTx/>
                <a:latin typeface="Lato regular" panose="020F0502020204030203" pitchFamily="34" charset="0"/>
                <a:ea typeface="Lato regular" panose="020F0502020204030203" pitchFamily="34" charset="0"/>
                <a:cs typeface="Lato regular" panose="020F0502020204030203" pitchFamily="34" charset="0"/>
              </a:rPr>
              <a:t>domeinoverstijgende</a:t>
            </a:r>
            <a:r>
              <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rPr>
              <a:t> samenwerking (juiste zorg op de juiste plek op het juiste moment).</a:t>
            </a:r>
            <a:endParaRPr kumimoji="0" lang="nl-NL" sz="1000" b="0" i="0" u="none" strike="noStrike" kern="1200" cap="none" spc="0" normalizeH="0" baseline="0" noProof="0">
              <a:ln>
                <a:noFill/>
              </a:ln>
              <a:effectLst/>
              <a:uLnTx/>
              <a:uFillTx/>
              <a:latin typeface="Lato regular"/>
              <a:ea typeface="Lato regular"/>
              <a:cs typeface="Lato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 name="Rechthoek: afgeronde diagonale hoeken 6">
            <a:extLst>
              <a:ext uri="{FF2B5EF4-FFF2-40B4-BE49-F238E27FC236}">
                <a16:creationId xmlns:a16="http://schemas.microsoft.com/office/drawing/2014/main" id="{C8FA45EA-580E-D964-6C44-6C951DD26411}"/>
              </a:ext>
            </a:extLst>
          </p:cNvPr>
          <p:cNvSpPr/>
          <p:nvPr/>
        </p:nvSpPr>
        <p:spPr>
          <a:xfrm>
            <a:off x="8499231" y="1435265"/>
            <a:ext cx="2951624" cy="4525323"/>
          </a:xfrm>
          <a:prstGeom prst="rect">
            <a:avLst/>
          </a:prstGeom>
          <a:solidFill>
            <a:srgbClr val="DEF0FE"/>
          </a:solidFill>
          <a:ln w="12700">
            <a:noFill/>
          </a:ln>
          <a:effectLst/>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nl-NL" sz="1000" b="1" i="0" u="none" strike="noStrike" kern="1200" cap="none" spc="0" normalizeH="0" baseline="0" noProof="0">
                <a:ln>
                  <a:noFill/>
                </a:ln>
                <a:solidFill>
                  <a:prstClr val="black"/>
                </a:solidFill>
                <a:effectLst/>
                <a:uLnTx/>
                <a:uFillTx/>
                <a:latin typeface="Raleway" pitchFamily="2" charset="0"/>
                <a:ea typeface="Lato regular" panose="020F0502020204030203" pitchFamily="34" charset="0"/>
                <a:cs typeface="Lato regular" panose="020F0502020204030203" pitchFamily="34" charset="0"/>
              </a:rPr>
              <a:t>Doelstellingen</a:t>
            </a:r>
            <a:endParaRPr kumimoji="0" lang="nl-NL" sz="1000" b="0" i="0" u="none" strike="noStrike" kern="1200" cap="none" spc="0" normalizeH="0" baseline="0" noProof="0">
              <a:ln>
                <a:noFill/>
              </a:ln>
              <a:solidFill>
                <a:prstClr val="black"/>
              </a:solidFill>
              <a:effectLst/>
              <a:uLnTx/>
              <a:uFillTx/>
              <a:latin typeface="Raleway" pitchFamily="2" charset="0"/>
              <a:ea typeface="Lato regular" panose="020F0502020204030203" pitchFamily="34" charset="0"/>
              <a:cs typeface="Lato regular" panose="020F0502020204030203"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nl-NL" sz="1000" b="0" i="0" u="none" strike="noStrike" kern="1200" cap="none" spc="0" normalizeH="0" baseline="0" noProof="0">
              <a:ln>
                <a:noFill/>
              </a:ln>
              <a:solidFill>
                <a:srgbClr val="000000"/>
              </a:solidFill>
              <a:effectLst/>
              <a:uLnTx/>
              <a:uFillTx/>
              <a:latin typeface="Lato regular"/>
              <a:ea typeface="Lato regular"/>
              <a:cs typeface="Lato regular"/>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000000"/>
                </a:solidFill>
                <a:effectLst/>
                <a:uLnTx/>
                <a:uFillTx/>
                <a:latin typeface="Lato regular"/>
                <a:ea typeface="Lato regular"/>
                <a:cs typeface="Lato regular"/>
              </a:rPr>
              <a:t>Inwoners melden zich met hun hulp en/of ondersteuningsvraag op de juiste plek en worden waar nodig hierbij ondersteund.</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solidFill>
                <a:srgbClr val="000000"/>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000000"/>
                </a:solidFill>
                <a:effectLst/>
                <a:uLnTx/>
                <a:uFillTx/>
                <a:latin typeface="Lato regular"/>
                <a:ea typeface="Lato regular"/>
                <a:cs typeface="Lato regular"/>
              </a:rPr>
              <a:t>Er is een toenemende mate van bewustzijn en begrip voor de mentale gezondheid(</a:t>
            </a:r>
            <a:r>
              <a:rPr kumimoji="0" lang="nl-NL" sz="1000" b="0" i="0" u="none" strike="noStrike" kern="1200" cap="none" spc="0" normalizeH="0" baseline="0" noProof="0" err="1">
                <a:ln>
                  <a:noFill/>
                </a:ln>
                <a:solidFill>
                  <a:srgbClr val="000000"/>
                </a:solidFill>
                <a:effectLst/>
                <a:uLnTx/>
                <a:uFillTx/>
                <a:latin typeface="Lato regular"/>
                <a:ea typeface="Lato regular"/>
                <a:cs typeface="Lato regular"/>
              </a:rPr>
              <a:t>sproblemen</a:t>
            </a:r>
            <a:r>
              <a:rPr kumimoji="0" lang="nl-NL" sz="1000" b="0" i="0" u="none" strike="noStrike" kern="1200" cap="none" spc="0" normalizeH="0" baseline="0" noProof="0">
                <a:ln>
                  <a:noFill/>
                </a:ln>
                <a:solidFill>
                  <a:srgbClr val="000000"/>
                </a:solidFill>
                <a:effectLst/>
                <a:uLnTx/>
                <a:uFillTx/>
                <a:latin typeface="Lato regular"/>
                <a:ea typeface="Lato regular"/>
                <a:cs typeface="Lato regular"/>
              </a:rPr>
              <a:t>) in de samenleving en we helpen elkaar hierbij.</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solidFill>
                <a:srgbClr val="000000"/>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000000"/>
                </a:solidFill>
                <a:effectLst/>
                <a:uLnTx/>
                <a:uFillTx/>
                <a:latin typeface="Lato regular"/>
                <a:ea typeface="Lato regular"/>
                <a:cs typeface="Lato regular"/>
              </a:rPr>
              <a:t>Vraag en aanbod in de regio van sociaal domein, publiek domein en de ggz is goed in beeld (inclusief wachttijden), zodat mensen gebruik kunnen maken van het juiste aanbod.</a:t>
            </a:r>
            <a:r>
              <a:rPr kumimoji="0" lang="en-US" sz="1000" b="0" i="0" u="none" strike="noStrike" kern="1200" cap="none" spc="0" normalizeH="0" baseline="0" noProof="0">
                <a:ln>
                  <a:noFill/>
                </a:ln>
                <a:solidFill>
                  <a:srgbClr val="000000"/>
                </a:solidFill>
                <a:effectLst/>
                <a:uLnTx/>
                <a:uFillTx/>
                <a:latin typeface="Lato regular"/>
                <a:ea typeface="Lato regular"/>
                <a:cs typeface="Lato regular"/>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000000"/>
                </a:solidFill>
                <a:effectLst/>
                <a:uLnTx/>
                <a:uFillTx/>
                <a:latin typeface="Lato regular"/>
                <a:ea typeface="Lato regular"/>
                <a:cs typeface="Lato regular"/>
              </a:rPr>
              <a:t>Elke hulpvraag in de regio Hollands-Midden wordt bekeken met een integrale en holistische blik, vanuit het fundament positieve gezondheid. Hierbij richten we ons op veerkracht. Van zorg naar welzijn!</a:t>
            </a:r>
            <a:r>
              <a:rPr kumimoji="0" lang="en-US" sz="1000" b="0" i="0" u="none" strike="noStrike" kern="1200" cap="none" spc="0" normalizeH="0" baseline="0" noProof="0">
                <a:ln>
                  <a:noFill/>
                </a:ln>
                <a:solidFill>
                  <a:srgbClr val="000000"/>
                </a:solidFill>
                <a:effectLst/>
                <a:uLnTx/>
                <a:uFillTx/>
                <a:latin typeface="Lato regular"/>
                <a:ea typeface="Lato regular"/>
                <a:cs typeface="Lato regular"/>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000000"/>
                </a:solidFill>
                <a:effectLst/>
                <a:uLnTx/>
                <a:uFillTx/>
                <a:latin typeface="Lato regular" panose="020F0502020204030203" pitchFamily="34" charset="0"/>
                <a:ea typeface="Lato regular" panose="020F0502020204030203" pitchFamily="34" charset="0"/>
                <a:cs typeface="Lato regular" panose="020F0502020204030203" pitchFamily="34" charset="0"/>
              </a:rPr>
              <a:t>Er ligt een regionale samenwerkingsstructuur zodat de benodigde kennis en kunde snel aangesloten kan worden op de hulpvraag van de inwoner.</a:t>
            </a:r>
            <a:endParaRPr kumimoji="0" lang="en-US" sz="1000" b="0" i="0" u="none" strike="noStrike" kern="1200" cap="none" spc="0" normalizeH="0" baseline="0" noProof="0">
              <a:ln>
                <a:noFill/>
              </a:ln>
              <a:solidFill>
                <a:srgbClr val="000000"/>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NL" sz="95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6" name="TextBox 5">
            <a:extLst>
              <a:ext uri="{FF2B5EF4-FFF2-40B4-BE49-F238E27FC236}">
                <a16:creationId xmlns:a16="http://schemas.microsoft.com/office/drawing/2014/main" id="{7D1F4EC5-DE17-39BF-D5BE-74646AD6EC52}"/>
              </a:ext>
            </a:extLst>
          </p:cNvPr>
          <p:cNvSpPr txBox="1"/>
          <p:nvPr/>
        </p:nvSpPr>
        <p:spPr>
          <a:xfrm>
            <a:off x="741145" y="2420359"/>
            <a:ext cx="7582240" cy="4022439"/>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effectLst/>
                <a:uLnTx/>
                <a:uFillTx/>
                <a:latin typeface="Raleway" pitchFamily="2" charset="0"/>
                <a:ea typeface="Lato regular" panose="020F0502020204030203" pitchFamily="34" charset="0"/>
                <a:cs typeface="Lato regular" panose="020F0502020204030203" pitchFamily="34" charset="0"/>
              </a:rPr>
              <a:t>Mentaal Gezondheidsnetwerk​</a:t>
            </a:r>
          </a:p>
          <a:p>
            <a:pPr algn="l"/>
            <a:r>
              <a:rPr kumimoji="0" lang="nl-NL" sz="9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rPr>
              <a:t>Het mentaal gezondheidsnetwerk is een samenwerkingsverband met vier onderdelen; de overlegtafel, het verkennend gesprek, een gezamenlijk consultatienetwerk en dekkend en toegankelijk preventief aanbod. We onderzoeken en bepalen met betrokken partijen welke structuur en vorm het netwerk moet krijgen. Een coördinerende functie is belangrijk, voor het bevorderen en bewaken van de voortgang in de ontwikkeling van onderdelen en de verbinding daartussen. </a:t>
            </a:r>
            <a:r>
              <a:rPr kumimoji="0" lang="nl-NL" sz="900" u="none" strike="noStrike" kern="1200" cap="none" spc="0" normalizeH="0" baseline="0" noProof="0">
                <a:ln>
                  <a:noFill/>
                </a:ln>
                <a:uLnTx/>
                <a:uFillTx/>
                <a:latin typeface="Roboto" panose="02000000000000000000" pitchFamily="2" charset="0"/>
                <a:ea typeface="Lato regular" panose="020F0502020204030203" pitchFamily="34" charset="0"/>
                <a:cs typeface="Lato regular" panose="020F0502020204030203" pitchFamily="34" charset="0"/>
              </a:rPr>
              <a:t>Het </a:t>
            </a:r>
            <a:r>
              <a:rPr lang="nl-NL" sz="900" i="0">
                <a:effectLst/>
                <a:latin typeface="Roboto" panose="02000000000000000000" pitchFamily="2" charset="0"/>
              </a:rPr>
              <a:t>mentale gezondheidsnetwerk kent 4 functies:</a:t>
            </a:r>
          </a:p>
          <a:p>
            <a:pPr algn="l">
              <a:buFont typeface="+mj-lt"/>
              <a:buAutoNum type="arabicPeriod"/>
            </a:pPr>
            <a:r>
              <a:rPr lang="nl-NL" sz="900" b="0" i="0">
                <a:effectLst/>
                <a:latin typeface="Roboto" panose="02000000000000000000" pitchFamily="2" charset="0"/>
              </a:rPr>
              <a:t>Het verkennend gesprek, 2 Transfermechanisme, 3 Informatievoorziening wachttijden en aanbod, 4 </a:t>
            </a:r>
            <a:r>
              <a:rPr lang="nl-NL" sz="900" b="0" i="0" err="1">
                <a:effectLst/>
                <a:latin typeface="Roboto" panose="02000000000000000000" pitchFamily="2" charset="0"/>
              </a:rPr>
              <a:t>Domeinoverstijgend</a:t>
            </a:r>
            <a:r>
              <a:rPr lang="nl-NL" sz="900" b="0" i="0">
                <a:effectLst/>
                <a:latin typeface="Roboto" panose="02000000000000000000" pitchFamily="2" charset="0"/>
              </a:rPr>
              <a:t> casusoverleg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a:ln>
                <a:noFill/>
              </a:ln>
              <a:effectLst/>
              <a:uLnTx/>
              <a:uFillTx/>
              <a:latin typeface="Raleway" pitchFamily="2" charset="0"/>
              <a:ea typeface="Lato regular" panose="020F0502020204030203" pitchFamily="34" charset="0"/>
              <a:cs typeface="Lato regular" panose="020F0502020204030203"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effectLst/>
                <a:uLnTx/>
                <a:uFillTx/>
                <a:latin typeface="Raleway" pitchFamily="2" charset="0"/>
                <a:ea typeface="Lato regular" panose="020F0502020204030203" pitchFamily="34" charset="0"/>
                <a:cs typeface="Lato regular" panose="020F0502020204030203" pitchFamily="34" charset="0"/>
              </a:rPr>
              <a:t>Overlegtafel 2.0​</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rPr>
              <a:t>De overlegtafel is een samenwerking tussen alle partners en heeft </a:t>
            </a:r>
            <a:r>
              <a:rPr lang="nl-NL" sz="1000">
                <a:latin typeface="Lato regular" panose="020F0502020204030203" pitchFamily="34" charset="0"/>
                <a:ea typeface="Lato regular" panose="020F0502020204030203" pitchFamily="34" charset="0"/>
                <a:cs typeface="Lato regular" panose="020F0502020204030203" pitchFamily="34" charset="0"/>
              </a:rPr>
              <a:t>drie</a:t>
            </a:r>
            <a:r>
              <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rPr>
              <a:t> functies: consultatie bij casuïstiek, de cliënt zo snel mogelijk op de juiste plek van zorg, begeleiding of een combinatie en signaleren van knelpunten in werkprocessen of samenwerking in de regio. (functie II transfermechanisme en functie IV </a:t>
            </a:r>
            <a:r>
              <a:rPr kumimoji="0" lang="nl-NL" sz="1000" b="0" i="0" u="none" strike="noStrike" kern="1200" cap="none" spc="0" normalizeH="0" baseline="0" noProof="0" err="1">
                <a:ln>
                  <a:noFill/>
                </a:ln>
                <a:effectLst/>
                <a:uLnTx/>
                <a:uFillTx/>
                <a:latin typeface="Lato regular" panose="020F0502020204030203" pitchFamily="34" charset="0"/>
                <a:ea typeface="Lato regular" panose="020F0502020204030203" pitchFamily="34" charset="0"/>
                <a:cs typeface="Lato regular" panose="020F0502020204030203" pitchFamily="34" charset="0"/>
              </a:rPr>
              <a:t>domeinoverstijgend</a:t>
            </a:r>
            <a:r>
              <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rPr>
              <a:t> casusoverleg)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effectLst/>
                <a:uLnTx/>
                <a:uFillTx/>
                <a:latin typeface="Raleway" pitchFamily="2" charset="0"/>
                <a:ea typeface="Lato regular" panose="020F0502020204030203" pitchFamily="34" charset="0"/>
                <a:cs typeface="Lato regular" panose="020F0502020204030203" pitchFamily="34" charset="0"/>
              </a:rPr>
              <a:t>Verkennend gesprek​</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rPr>
              <a:t>In een gesprek verkent de persoon die is aangemeld samen met de hulpverleners uit ggz en/of sociaal domein en/of een ervaringsdeskundige de hulpvraag. De persoon krijgt door het gesprek inzicht in eigen kracht en kwetsbaarheid en handvatten om zijn mentale evenwicht te hervinden. Waar nodig leiden we de inwoner naar de juiste zorg en/of ondersteuning. (functie I verkennend gesprek)</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effectLst/>
                <a:uLnTx/>
                <a:uFillTx/>
                <a:latin typeface="Raleway" pitchFamily="2" charset="0"/>
                <a:ea typeface="Lato regular" panose="020F0502020204030203" pitchFamily="34" charset="0"/>
                <a:cs typeface="Lato regular" panose="020F0502020204030203" pitchFamily="34" charset="0"/>
              </a:rPr>
              <a:t>Gezamenlijke consultatie netwerk </a:t>
            </a:r>
            <a:r>
              <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rPr>
              <a:t>(zicht op vraag en aanbod publiek &amp; sociaal domein en de ggz)​</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rPr>
              <a:t>Inzicht krijgen in de zorg- en ondersteuningsvraag (regioplan), het aanbod van de regio en in de wachtlijsten van zowel ggz (inclusief verslaving en LVB) als het sociaal en publiek domein en de mogelijkheid om snel en laagdrempelig consultatief te overleggen. (functie III informatievoorziening wachttijden en aanbod)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effectLst/>
                <a:uLnTx/>
                <a:uFillTx/>
                <a:latin typeface="Raleway" pitchFamily="2" charset="0"/>
                <a:ea typeface="Lato regular" panose="020F0502020204030203" pitchFamily="34" charset="0"/>
                <a:cs typeface="Lato regular" panose="020F0502020204030203" pitchFamily="34" charset="0"/>
              </a:rPr>
              <a:t>Door ontwikkelen van het preventieve aanbod. </a:t>
            </a:r>
            <a:r>
              <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rPr>
              <a:t>Een dekkend en preventief aanbod.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rPr>
              <a:t>Bevorderen van vrij toegankelijk preventief aanbod voor alle inwoners, Gebruik van bestaand aanbod en (als nodig) ontwikkelen van nieuwe vormen van ondersteuning.</a:t>
            </a:r>
            <a:endParaRPr kumimoji="0" lang="en-US" sz="1000" b="0" i="0" u="none" strike="noStrike" kern="1200" cap="none" spc="0" normalizeH="0" baseline="0" noProof="0">
              <a:ln>
                <a:noFill/>
              </a:ln>
              <a:effectLst/>
              <a:highlight>
                <a:srgbClr val="F5F5F5"/>
              </a:highligh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6" name="Arrow: Chevron 15">
            <a:extLst>
              <a:ext uri="{FF2B5EF4-FFF2-40B4-BE49-F238E27FC236}">
                <a16:creationId xmlns:a16="http://schemas.microsoft.com/office/drawing/2014/main" id="{3D2CBA9F-06DE-76B4-366B-06D0BCD566DC}"/>
              </a:ext>
            </a:extLst>
          </p:cNvPr>
          <p:cNvSpPr/>
          <p:nvPr/>
        </p:nvSpPr>
        <p:spPr>
          <a:xfrm>
            <a:off x="904672" y="3498509"/>
            <a:ext cx="301558" cy="398834"/>
          </a:xfrm>
          <a:prstGeom prst="chevron">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Chevron 16">
            <a:extLst>
              <a:ext uri="{FF2B5EF4-FFF2-40B4-BE49-F238E27FC236}">
                <a16:creationId xmlns:a16="http://schemas.microsoft.com/office/drawing/2014/main" id="{CBE7ED04-BD53-247A-11B7-7CB49AFD2603}"/>
              </a:ext>
            </a:extLst>
          </p:cNvPr>
          <p:cNvSpPr/>
          <p:nvPr/>
        </p:nvSpPr>
        <p:spPr>
          <a:xfrm>
            <a:off x="904672" y="4232161"/>
            <a:ext cx="301558" cy="398834"/>
          </a:xfrm>
          <a:prstGeom prst="chevron">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rrow: Chevron 17">
            <a:extLst>
              <a:ext uri="{FF2B5EF4-FFF2-40B4-BE49-F238E27FC236}">
                <a16:creationId xmlns:a16="http://schemas.microsoft.com/office/drawing/2014/main" id="{74DC64CB-316C-AB51-552B-1999EDCE99D3}"/>
              </a:ext>
            </a:extLst>
          </p:cNvPr>
          <p:cNvSpPr/>
          <p:nvPr/>
        </p:nvSpPr>
        <p:spPr>
          <a:xfrm>
            <a:off x="904672" y="5194563"/>
            <a:ext cx="301558" cy="398834"/>
          </a:xfrm>
          <a:prstGeom prst="chevron">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Arrow: Chevron 20">
            <a:extLst>
              <a:ext uri="{FF2B5EF4-FFF2-40B4-BE49-F238E27FC236}">
                <a16:creationId xmlns:a16="http://schemas.microsoft.com/office/drawing/2014/main" id="{3152F17B-2C05-588D-73CE-EE01BC59B7B6}"/>
              </a:ext>
            </a:extLst>
          </p:cNvPr>
          <p:cNvSpPr/>
          <p:nvPr/>
        </p:nvSpPr>
        <p:spPr>
          <a:xfrm>
            <a:off x="904672" y="5962454"/>
            <a:ext cx="301558" cy="398834"/>
          </a:xfrm>
          <a:prstGeom prst="chevron">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422D521B-A370-B5EE-DED1-34CD3E154C52}"/>
              </a:ext>
            </a:extLst>
          </p:cNvPr>
          <p:cNvGrpSpPr/>
          <p:nvPr/>
        </p:nvGrpSpPr>
        <p:grpSpPr>
          <a:xfrm>
            <a:off x="0" y="128016"/>
            <a:ext cx="12191999" cy="225978"/>
            <a:chOff x="0" y="128016"/>
            <a:chExt cx="12191999" cy="225978"/>
          </a:xfrm>
        </p:grpSpPr>
        <p:sp>
          <p:nvSpPr>
            <p:cNvPr id="32" name="Rectangle 31">
              <a:extLst>
                <a:ext uri="{FF2B5EF4-FFF2-40B4-BE49-F238E27FC236}">
                  <a16:creationId xmlns:a16="http://schemas.microsoft.com/office/drawing/2014/main" id="{B59FEBBF-2D55-CBD9-5506-7269F5A26DA2}"/>
                </a:ext>
              </a:extLst>
            </p:cNvPr>
            <p:cNvSpPr/>
            <p:nvPr/>
          </p:nvSpPr>
          <p:spPr>
            <a:xfrm>
              <a:off x="8531088" y="128016"/>
              <a:ext cx="3660911" cy="207461"/>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5FFE880-06A4-78A2-F67D-F06A199CBAC1}"/>
                </a:ext>
              </a:extLst>
            </p:cNvPr>
            <p:cNvSpPr/>
            <p:nvPr/>
          </p:nvSpPr>
          <p:spPr>
            <a:xfrm>
              <a:off x="0" y="128016"/>
              <a:ext cx="7308574" cy="225978"/>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Rectangle 34">
            <a:hlinkClick r:id="" action="ppaction://noaction"/>
            <a:extLst>
              <a:ext uri="{FF2B5EF4-FFF2-40B4-BE49-F238E27FC236}">
                <a16:creationId xmlns:a16="http://schemas.microsoft.com/office/drawing/2014/main" id="{DD06FC34-E91F-ECF4-D8BB-A39952C713EF}"/>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hlinkClick r:id="" action="ppaction://noaction"/>
            <a:extLst>
              <a:ext uri="{FF2B5EF4-FFF2-40B4-BE49-F238E27FC236}">
                <a16:creationId xmlns:a16="http://schemas.microsoft.com/office/drawing/2014/main" id="{DB6C814D-933B-4EB9-18AA-A23B7B7D3260}"/>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hlinkClick r:id="" action="ppaction://noaction"/>
            <a:extLst>
              <a:ext uri="{FF2B5EF4-FFF2-40B4-BE49-F238E27FC236}">
                <a16:creationId xmlns:a16="http://schemas.microsoft.com/office/drawing/2014/main" id="{742019F8-3E33-BA4A-E4D0-2AF874E50E52}"/>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hlinkClick r:id="" action="ppaction://noaction"/>
            <a:extLst>
              <a:ext uri="{FF2B5EF4-FFF2-40B4-BE49-F238E27FC236}">
                <a16:creationId xmlns:a16="http://schemas.microsoft.com/office/drawing/2014/main" id="{FBCD6803-8D25-B8C0-508E-C711A37203DA}"/>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hlinkClick r:id="" action="ppaction://noaction"/>
            <a:extLst>
              <a:ext uri="{FF2B5EF4-FFF2-40B4-BE49-F238E27FC236}">
                <a16:creationId xmlns:a16="http://schemas.microsoft.com/office/drawing/2014/main" id="{3067CBFC-BEE8-C50E-DB74-B1394E9414E7}"/>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hlinkClick r:id="" action="ppaction://noaction"/>
            <a:extLst>
              <a:ext uri="{FF2B5EF4-FFF2-40B4-BE49-F238E27FC236}">
                <a16:creationId xmlns:a16="http://schemas.microsoft.com/office/drawing/2014/main" id="{B608D6DD-58A9-8D76-9ADF-F12A54E39E3E}"/>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hlinkClick r:id="" action="ppaction://noaction"/>
            <a:extLst>
              <a:ext uri="{FF2B5EF4-FFF2-40B4-BE49-F238E27FC236}">
                <a16:creationId xmlns:a16="http://schemas.microsoft.com/office/drawing/2014/main" id="{17FC3532-76BB-9CB3-6BDB-D45E4B215FCD}"/>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hlinkClick r:id="" action="ppaction://noaction"/>
            <a:extLst>
              <a:ext uri="{FF2B5EF4-FFF2-40B4-BE49-F238E27FC236}">
                <a16:creationId xmlns:a16="http://schemas.microsoft.com/office/drawing/2014/main" id="{9CA0450F-607D-3927-1A44-4ED01AF9D918}"/>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hlinkClick r:id="" action="ppaction://noaction"/>
            <a:extLst>
              <a:ext uri="{FF2B5EF4-FFF2-40B4-BE49-F238E27FC236}">
                <a16:creationId xmlns:a16="http://schemas.microsoft.com/office/drawing/2014/main" id="{18061EA8-31F3-9637-82E2-174DF795BB83}"/>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hlinkClick r:id="" action="ppaction://noaction"/>
            <a:extLst>
              <a:ext uri="{FF2B5EF4-FFF2-40B4-BE49-F238E27FC236}">
                <a16:creationId xmlns:a16="http://schemas.microsoft.com/office/drawing/2014/main" id="{A3504D0B-98A5-83D9-EF3C-F48D2B8E47C8}"/>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hlinkClick r:id="" action="ppaction://noaction"/>
            <a:extLst>
              <a:ext uri="{FF2B5EF4-FFF2-40B4-BE49-F238E27FC236}">
                <a16:creationId xmlns:a16="http://schemas.microsoft.com/office/drawing/2014/main" id="{8D099FBB-D679-BDFF-7856-1D599B23DDFB}"/>
              </a:ext>
            </a:extLst>
          </p:cNvPr>
          <p:cNvSpPr/>
          <p:nvPr/>
        </p:nvSpPr>
        <p:spPr>
          <a:xfrm>
            <a:off x="6316243" y="486353"/>
            <a:ext cx="2044806"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Mentale Gezondheid</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700">
                <a:solidFill>
                  <a:srgbClr val="5AB2F8"/>
                </a:solidFill>
                <a:latin typeface="Lato regular"/>
                <a:ea typeface="Lato regular"/>
                <a:cs typeface="Lato regular"/>
              </a:rPr>
              <a:t>Het bevorderen van de mentale gezondheid in onze regio, waarbij de toegankelijkheid van zorg een belangrijk aandachtspunt is.</a:t>
            </a:r>
          </a:p>
        </p:txBody>
      </p:sp>
    </p:spTree>
    <p:extLst>
      <p:ext uri="{BB962C8B-B14F-4D97-AF65-F5344CB8AC3E}">
        <p14:creationId xmlns:p14="http://schemas.microsoft.com/office/powerpoint/2010/main" val="186546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3D05A5-9D62-FB30-5F7E-8688F1FD2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 Placeholder 3">
            <a:extLst>
              <a:ext uri="{FF2B5EF4-FFF2-40B4-BE49-F238E27FC236}">
                <a16:creationId xmlns:a16="http://schemas.microsoft.com/office/drawing/2014/main" id="{FE3AFA1E-E488-919B-BFA9-D9ED9928E88C}"/>
              </a:ext>
            </a:extLst>
          </p:cNvPr>
          <p:cNvSpPr>
            <a:spLocks noGrp="1"/>
          </p:cNvSpPr>
          <p:nvPr>
            <p:ph type="body" sz="quarter" idx="13"/>
          </p:nvPr>
        </p:nvSpPr>
        <p:spPr>
          <a:xfrm>
            <a:off x="838201" y="1607900"/>
            <a:ext cx="1670306" cy="2482319"/>
          </a:xfrm>
          <a:ln>
            <a:solidFill>
              <a:schemeClr val="accent2"/>
            </a:solidFill>
          </a:ln>
        </p:spPr>
        <p:txBody>
          <a:bodyPr vert="horz" lIns="91440" tIns="45720" rIns="91440" bIns="45720" rtlCol="0" anchor="t">
            <a:noAutofit/>
          </a:bodyPr>
          <a:lstStyle/>
          <a:p>
            <a:pPr marL="0" indent="0">
              <a:buNone/>
            </a:pPr>
            <a:r>
              <a:rPr lang="nl-NL" sz="1000" b="1">
                <a:latin typeface="Raleway"/>
                <a:ea typeface="Lato regular"/>
                <a:cs typeface="Lato regular"/>
              </a:rPr>
              <a:t>Visie</a:t>
            </a:r>
            <a:r>
              <a:rPr lang="nl-NL" sz="1000">
                <a:latin typeface="Lato regular"/>
                <a:ea typeface="Lato regular"/>
                <a:cs typeface="Lato regular"/>
              </a:rPr>
              <a:t> </a:t>
            </a:r>
            <a:endParaRPr lang="nl-NL" sz="1000"/>
          </a:p>
          <a:p>
            <a:pPr marL="0" indent="0">
              <a:buNone/>
            </a:pPr>
            <a:r>
              <a:rPr lang="nl-NL" sz="1000">
                <a:latin typeface="Lato regular"/>
                <a:ea typeface="Lato regular"/>
                <a:cs typeface="Lato regular"/>
              </a:rPr>
              <a:t>We zetten in op het zo veel mogelijk oplossen van het arbeidsmarkttekort. Hierbij richten we ons op het verlagen van de uitstroom uit de sector. We focussen ons hierbij op een aantal doelgroepen: huidige werknemers in zorg en welzijn, mantelzorgers, vrijwilligers en werkgevers.</a:t>
            </a:r>
            <a:endParaRPr lang="nl-NL" sz="1000" i="1">
              <a:latin typeface="Lato regular"/>
              <a:ea typeface="Lato regular"/>
              <a:cs typeface="Lato regular"/>
            </a:endParaRPr>
          </a:p>
        </p:txBody>
      </p:sp>
      <p:sp>
        <p:nvSpPr>
          <p:cNvPr id="5" name="Title 2">
            <a:extLst>
              <a:ext uri="{FF2B5EF4-FFF2-40B4-BE49-F238E27FC236}">
                <a16:creationId xmlns:a16="http://schemas.microsoft.com/office/drawing/2014/main" id="{174661BC-5990-81DE-4232-4A6CE1F0C880}"/>
              </a:ext>
            </a:extLst>
          </p:cNvPr>
          <p:cNvSpPr>
            <a:spLocks noGrp="1"/>
          </p:cNvSpPr>
          <p:nvPr>
            <p:ph type="title"/>
          </p:nvPr>
        </p:nvSpPr>
        <p:spPr>
          <a:xfrm>
            <a:off x="1731963" y="604838"/>
            <a:ext cx="7899400" cy="461962"/>
          </a:xfrm>
        </p:spPr>
        <p:txBody>
          <a:bodyPr>
            <a:normAutofit/>
          </a:bodyPr>
          <a:lstStyle/>
          <a:p>
            <a:r>
              <a:rPr lang="nl-NL">
                <a:latin typeface="Raleway"/>
              </a:rPr>
              <a:t>Opgave: personeel</a:t>
            </a:r>
          </a:p>
        </p:txBody>
      </p:sp>
      <p:sp>
        <p:nvSpPr>
          <p:cNvPr id="6" name="Rechthoek: afgeronde diagonale hoeken 11 - 3">
            <a:extLst>
              <a:ext uri="{FF2B5EF4-FFF2-40B4-BE49-F238E27FC236}">
                <a16:creationId xmlns:a16="http://schemas.microsoft.com/office/drawing/2014/main" id="{4217C4DB-717B-1E09-ABD4-133CD120469A}"/>
              </a:ext>
            </a:extLst>
          </p:cNvPr>
          <p:cNvSpPr/>
          <p:nvPr/>
        </p:nvSpPr>
        <p:spPr>
          <a:xfrm>
            <a:off x="838200" y="5037550"/>
            <a:ext cx="10515600" cy="795358"/>
          </a:xfrm>
          <a:prstGeom prst="rect">
            <a:avLst/>
          </a:prstGeom>
          <a:solidFill>
            <a:schemeClr val="accent1">
              <a:lumMod val="20000"/>
              <a:lumOff val="80000"/>
            </a:schemeClr>
          </a:solidFill>
          <a:ln w="3175">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5AB2F8"/>
                </a:solidFill>
                <a:effectLst/>
                <a:uLnTx/>
                <a:uFillTx/>
                <a:latin typeface="Raleway"/>
                <a:ea typeface="Lato regular"/>
                <a:cs typeface="Lato regular"/>
              </a:rPr>
              <a:t>Verwachte impact personeel o.b.v. activiteiten transformatieplan</a:t>
            </a:r>
            <a:endParaRPr kumimoji="0" lang="nl-NL" sz="1000" b="0" i="0" u="none" strike="noStrike" kern="1200" cap="none" spc="0" normalizeH="0" baseline="0" noProof="0">
              <a:ln>
                <a:noFill/>
              </a:ln>
              <a:solidFill>
                <a:srgbClr val="5AB2F8"/>
              </a:solidFill>
              <a:effectLst/>
              <a:uLnTx/>
              <a:uFillTx/>
              <a:latin typeface="Raleway"/>
              <a:ea typeface="Lato regular"/>
              <a:cs typeface="Lato regular"/>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000" b="0" i="0" u="none" strike="noStrike" kern="1200" cap="none" spc="0" normalizeH="0" baseline="0" noProof="0">
                <a:ln>
                  <a:noFill/>
                </a:ln>
                <a:solidFill>
                  <a:prstClr val="black"/>
                </a:solidFill>
                <a:effectLst/>
                <a:uLnTx/>
                <a:uFillTx/>
                <a:latin typeface="Lato regular"/>
                <a:ea typeface="Lato regular"/>
                <a:cs typeface="Lato regular"/>
                <a:sym typeface="+mn-lt"/>
              </a:rPr>
              <a:t>De </a:t>
            </a:r>
            <a:r>
              <a:rPr lang="nl-NL" sz="1000" b="1">
                <a:solidFill>
                  <a:srgbClr val="333333"/>
                </a:solidFill>
                <a:latin typeface="Lato Bold"/>
                <a:ea typeface="Lato Bold"/>
                <a:cs typeface="Lato Bold"/>
                <a:sym typeface="+mn-lt"/>
              </a:rPr>
              <a:t>instroom</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sym typeface="+mn-lt"/>
              </a:rPr>
              <a:t> van zorg- en welzijnsmedewerkers in de regio Midden-Holland </a:t>
            </a:r>
            <a:r>
              <a:rPr lang="nl-NL" sz="1000">
                <a:solidFill>
                  <a:prstClr val="black"/>
                </a:solidFill>
                <a:latin typeface="Lato regular"/>
                <a:ea typeface="Lato regular"/>
                <a:cs typeface="Lato regular"/>
                <a:sym typeface="+mn-lt"/>
              </a:rPr>
              <a:t>wordt </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sym typeface="+mn-lt"/>
              </a:rPr>
              <a:t>met ongeveer </a:t>
            </a:r>
            <a:r>
              <a:rPr lang="nl-NL" sz="1000" b="1">
                <a:solidFill>
                  <a:srgbClr val="333333"/>
                </a:solidFill>
                <a:latin typeface="Lato Bold"/>
                <a:ea typeface="Lato Bold"/>
                <a:cs typeface="Lato Bold"/>
                <a:sym typeface="+mn-lt"/>
              </a:rPr>
              <a:t>1% verhoogd</a:t>
            </a:r>
            <a:r>
              <a:rPr kumimoji="0" lang="nl-NL" sz="1000" b="1" i="0" u="none" strike="noStrike" kern="1200" cap="none" spc="0" normalizeH="0" baseline="0" noProof="0">
                <a:ln>
                  <a:noFill/>
                </a:ln>
                <a:solidFill>
                  <a:prstClr val="black"/>
                </a:solidFill>
                <a:effectLst/>
                <a:uLnTx/>
                <a:uFillTx/>
                <a:latin typeface="Lato regular"/>
                <a:ea typeface="Lato regular"/>
                <a:cs typeface="Lato regular"/>
                <a:sym typeface="+mn-lt"/>
              </a:rPr>
              <a:t> </a:t>
            </a:r>
            <a:endParaRPr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228600" indent="-228600">
              <a:buFont typeface="+mj-lt"/>
              <a:buAutoNum type="arabicPeriod"/>
              <a:defRPr/>
            </a:pPr>
            <a:r>
              <a:rPr kumimoji="0" lang="nl-NL" sz="1000" b="0" i="0" u="none" strike="noStrike" kern="1200" cap="none" spc="0" normalizeH="0" baseline="0" noProof="0">
                <a:ln>
                  <a:noFill/>
                </a:ln>
                <a:solidFill>
                  <a:prstClr val="black"/>
                </a:solidFill>
                <a:effectLst/>
                <a:uLnTx/>
                <a:uFillTx/>
                <a:latin typeface="Lato regular"/>
                <a:ea typeface="Lato regular"/>
                <a:cs typeface="Lato regular"/>
                <a:sym typeface="+mn-lt"/>
              </a:rPr>
              <a:t>De </a:t>
            </a:r>
            <a:r>
              <a:rPr lang="nl-NL" sz="1000" b="1">
                <a:solidFill>
                  <a:srgbClr val="333333"/>
                </a:solidFill>
                <a:latin typeface="Lato Bold"/>
                <a:ea typeface="Lato Bold"/>
                <a:cs typeface="Lato Bold"/>
                <a:sym typeface="+mn-lt"/>
              </a:rPr>
              <a:t>uitstroom</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sym typeface="+mn-lt"/>
              </a:rPr>
              <a:t> van zorg- en welzijnsmedewerkers in de regio Midden-Holland wordt met ongeveer </a:t>
            </a:r>
            <a:r>
              <a:rPr lang="nl-NL" sz="1000">
                <a:solidFill>
                  <a:prstClr val="black"/>
                </a:solidFill>
                <a:latin typeface="Lato regular"/>
                <a:ea typeface="Lato regular"/>
                <a:cs typeface="Lato regular"/>
                <a:sym typeface="+mn-lt"/>
              </a:rPr>
              <a:t>1</a:t>
            </a:r>
            <a:r>
              <a:rPr lang="nl-NL" sz="1000" b="1">
                <a:solidFill>
                  <a:srgbClr val="333333"/>
                </a:solidFill>
                <a:latin typeface="Lato Bold"/>
                <a:ea typeface="Lato Bold"/>
                <a:cs typeface="Lato Bold"/>
                <a:sym typeface="+mn-lt"/>
              </a:rPr>
              <a:t>% verlaagd</a:t>
            </a:r>
            <a:r>
              <a:rPr kumimoji="0" lang="nl-NL" sz="1000" b="1" i="0" u="none" strike="noStrike" kern="1200" cap="none" spc="0" normalizeH="0" baseline="0" noProof="0">
                <a:ln>
                  <a:noFill/>
                </a:ln>
                <a:solidFill>
                  <a:prstClr val="black"/>
                </a:solidFill>
                <a:effectLst/>
                <a:uLnTx/>
                <a:uFillTx/>
                <a:latin typeface="Lato regular"/>
                <a:ea typeface="Lato regular"/>
                <a:cs typeface="Lato regular"/>
                <a:sym typeface="+mn-lt"/>
              </a:rPr>
              <a:t> </a:t>
            </a:r>
            <a:endParaRPr lang="nl-NL" sz="100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228600" indent="-228600">
              <a:buFont typeface="+mj-lt"/>
              <a:buAutoNum type="arabicPeriod"/>
              <a:defRPr/>
            </a:pPr>
            <a:r>
              <a:rPr kumimoji="0" lang="nl-NL" sz="1000" b="0" i="0" u="none" strike="noStrike" kern="1200" cap="none" spc="0" normalizeH="0" baseline="0" noProof="0">
                <a:ln>
                  <a:noFill/>
                </a:ln>
                <a:solidFill>
                  <a:prstClr val="black"/>
                </a:solidFill>
                <a:effectLst/>
                <a:uLnTx/>
                <a:uFillTx/>
                <a:latin typeface="Lato regular"/>
                <a:ea typeface="Lato regular"/>
                <a:cs typeface="Lato regular"/>
                <a:sym typeface="+mn-lt"/>
              </a:rPr>
              <a:t>Het </a:t>
            </a:r>
            <a:r>
              <a:rPr lang="nl-NL" sz="1000" b="1">
                <a:solidFill>
                  <a:srgbClr val="333333"/>
                </a:solidFill>
                <a:latin typeface="Lato Bold"/>
                <a:ea typeface="Lato Bold"/>
                <a:cs typeface="Lato Bold"/>
                <a:sym typeface="+mn-lt"/>
              </a:rPr>
              <a:t>huidige</a:t>
            </a:r>
            <a:r>
              <a:rPr kumimoji="0" lang="nl-NL" sz="1000" b="1" i="0" u="none" strike="noStrike" kern="1200" cap="none" spc="0" normalizeH="0" baseline="0" noProof="0">
                <a:ln>
                  <a:noFill/>
                </a:ln>
                <a:solidFill>
                  <a:prstClr val="black"/>
                </a:solidFill>
                <a:effectLst/>
                <a:uLnTx/>
                <a:uFillTx/>
                <a:latin typeface="Lato regular"/>
                <a:ea typeface="Lato regular"/>
                <a:cs typeface="Lato regular"/>
                <a:sym typeface="+mn-lt"/>
              </a:rPr>
              <a:t> </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sym typeface="+mn-lt"/>
              </a:rPr>
              <a:t>(informele)</a:t>
            </a:r>
            <a:r>
              <a:rPr kumimoji="0" lang="nl-NL" sz="1000" b="1" i="0" u="none" strike="noStrike" kern="1200" cap="none" spc="0" normalizeH="0" baseline="0" noProof="0">
                <a:ln>
                  <a:noFill/>
                </a:ln>
                <a:solidFill>
                  <a:prstClr val="black"/>
                </a:solidFill>
                <a:effectLst/>
                <a:uLnTx/>
                <a:uFillTx/>
                <a:latin typeface="Lato regular"/>
                <a:ea typeface="Lato regular"/>
                <a:cs typeface="Lato regular"/>
                <a:sym typeface="+mn-lt"/>
              </a:rPr>
              <a:t> </a:t>
            </a:r>
            <a:r>
              <a:rPr lang="nl-NL" sz="1000" b="1">
                <a:solidFill>
                  <a:srgbClr val="333333"/>
                </a:solidFill>
                <a:latin typeface="Lato Bold"/>
                <a:ea typeface="Lato Bold"/>
                <a:cs typeface="Lato Bold"/>
                <a:sym typeface="+mn-lt"/>
              </a:rPr>
              <a:t>potentieel</a:t>
            </a:r>
            <a:r>
              <a:rPr kumimoji="0" lang="nl-NL" sz="1000" b="1" i="0" u="none" strike="noStrike" kern="1200" cap="none" spc="0" normalizeH="0" baseline="0" noProof="0">
                <a:ln>
                  <a:noFill/>
                </a:ln>
                <a:solidFill>
                  <a:prstClr val="black"/>
                </a:solidFill>
                <a:effectLst/>
                <a:uLnTx/>
                <a:uFillTx/>
                <a:latin typeface="Lato regular"/>
                <a:ea typeface="Lato regular"/>
                <a:cs typeface="Lato regular"/>
                <a:sym typeface="+mn-lt"/>
              </a:rPr>
              <a:t> </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sym typeface="+mn-lt"/>
              </a:rPr>
              <a:t>wordt maximaal benut, wat resulteert in </a:t>
            </a:r>
            <a:r>
              <a:rPr kumimoji="0" lang="nl-NL" sz="1000" b="1" i="0" u="none" strike="noStrike" kern="1200" cap="none" spc="0" normalizeH="0" baseline="0" noProof="0">
                <a:ln>
                  <a:noFill/>
                </a:ln>
                <a:solidFill>
                  <a:prstClr val="black"/>
                </a:solidFill>
                <a:effectLst/>
                <a:uLnTx/>
                <a:uFillTx/>
                <a:latin typeface="Lato regular"/>
                <a:ea typeface="Lato regular"/>
                <a:cs typeface="Lato regular"/>
                <a:sym typeface="+mn-lt"/>
              </a:rPr>
              <a:t>~</a:t>
            </a:r>
            <a:r>
              <a:rPr lang="nl-NL" sz="1000" b="1">
                <a:solidFill>
                  <a:srgbClr val="333333"/>
                </a:solidFill>
                <a:latin typeface="Lato Bold"/>
                <a:ea typeface="Lato Bold"/>
                <a:cs typeface="Lato Bold"/>
                <a:sym typeface="+mn-lt"/>
              </a:rPr>
              <a:t>10 fte </a:t>
            </a:r>
            <a:r>
              <a:rPr lang="nl-NL" sz="1000">
                <a:solidFill>
                  <a:prstClr val="black"/>
                </a:solidFill>
                <a:latin typeface="Lato regular"/>
                <a:ea typeface="Lato regular"/>
                <a:cs typeface="Lato regular"/>
                <a:sym typeface="+mn-lt"/>
              </a:rPr>
              <a:t>dat aan ruimte wordt gecreëerd onder huidig personeel </a:t>
            </a:r>
            <a:r>
              <a:rPr kumimoji="0" lang="nl-NL" sz="1000" i="0" u="none" strike="noStrike" kern="1200" cap="none" spc="0" normalizeH="0" baseline="0" noProof="0">
                <a:ln>
                  <a:noFill/>
                </a:ln>
                <a:solidFill>
                  <a:prstClr val="black"/>
                </a:solidFill>
                <a:effectLst/>
                <a:uLnTx/>
                <a:uFillTx/>
                <a:latin typeface="Lato regular"/>
                <a:ea typeface="Lato regular"/>
                <a:cs typeface="Lato regular"/>
                <a:sym typeface="+mn-lt"/>
              </a:rPr>
              <a:t>(</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sym typeface="+mn-lt"/>
              </a:rPr>
              <a:t>t.o.v. het aantal medewerkers in 2023)</a:t>
            </a:r>
            <a:r>
              <a:rPr lang="nl-NL" sz="1000">
                <a:solidFill>
                  <a:prstClr val="black"/>
                </a:solidFill>
                <a:latin typeface="Lato regular"/>
                <a:ea typeface="Lato regular"/>
                <a:cs typeface="Lato regular"/>
                <a:sym typeface="+mn-lt"/>
              </a:rPr>
              <a:t>. </a:t>
            </a:r>
            <a:endParaRPr lang="nl-NL" sz="1000" i="1">
              <a:solidFill>
                <a:prstClr val="black"/>
              </a:solidFill>
              <a:latin typeface="Lato regular"/>
              <a:ea typeface="Lato regular"/>
              <a:cs typeface="Lato regular"/>
              <a:sym typeface="+mn-lt"/>
            </a:endParaRPr>
          </a:p>
        </p:txBody>
      </p:sp>
      <p:sp>
        <p:nvSpPr>
          <p:cNvPr id="8" name="Text Placeholder 3">
            <a:extLst>
              <a:ext uri="{FF2B5EF4-FFF2-40B4-BE49-F238E27FC236}">
                <a16:creationId xmlns:a16="http://schemas.microsoft.com/office/drawing/2014/main" id="{FB062062-79FF-4664-3598-EF727B20AF18}"/>
              </a:ext>
            </a:extLst>
          </p:cNvPr>
          <p:cNvSpPr txBox="1">
            <a:spLocks/>
          </p:cNvSpPr>
          <p:nvPr/>
        </p:nvSpPr>
        <p:spPr>
          <a:xfrm>
            <a:off x="2671949" y="1607900"/>
            <a:ext cx="8873489" cy="7948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Om dit te bereiken zetten we</a:t>
            </a:r>
            <a:r>
              <a:rPr lang="nl-NL" sz="1000">
                <a:solidFill>
                  <a:prstClr val="black"/>
                </a:solidFill>
                <a:latin typeface="Lato regular"/>
                <a:ea typeface="Lato regular"/>
                <a:cs typeface="Lato regular"/>
              </a:rPr>
              <a:t> in het Programmateam 'Personeel'</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 in op de </a:t>
            </a:r>
            <a:r>
              <a:rPr lang="nl-NL" sz="1000">
                <a:solidFill>
                  <a:prstClr val="black"/>
                </a:solidFill>
                <a:latin typeface="Lato regular"/>
                <a:ea typeface="Lato regular"/>
                <a:cs typeface="Lato regular"/>
              </a:rPr>
              <a:t>onderstaande</a:t>
            </a:r>
            <a:r>
              <a:rPr kumimoji="0" lang="nl-NL" sz="1000" b="0" i="0" u="none" strike="noStrike" kern="1200" cap="none" spc="0" normalizeH="0" baseline="0" noProof="0">
                <a:ln>
                  <a:noFill/>
                </a:ln>
                <a:solidFill>
                  <a:prstClr val="black"/>
                </a:solidFill>
                <a:effectLst/>
                <a:uLnTx/>
                <a:uFillTx/>
                <a:latin typeface="Lato regular"/>
                <a:ea typeface="Lato regular"/>
                <a:cs typeface="Lato regular"/>
              </a:rPr>
              <a:t> </a:t>
            </a:r>
            <a:r>
              <a:rPr kumimoji="0" lang="nl-NL" sz="1000" b="1" i="0" u="none" strike="noStrike" kern="1200" cap="none" spc="0" normalizeH="0" baseline="0" noProof="0">
                <a:ln>
                  <a:noFill/>
                </a:ln>
                <a:solidFill>
                  <a:prstClr val="black"/>
                </a:solidFill>
                <a:effectLst/>
                <a:uLnTx/>
                <a:uFillTx/>
                <a:latin typeface="Raleway"/>
                <a:ea typeface="Lato regular"/>
                <a:cs typeface="Lato regular"/>
              </a:rPr>
              <a:t>activiteiten</a:t>
            </a:r>
            <a:r>
              <a:rPr lang="nl-NL" sz="1000" b="1">
                <a:solidFill>
                  <a:prstClr val="black"/>
                </a:solidFill>
                <a:latin typeface="Raleway"/>
                <a:ea typeface="Lato regular"/>
                <a:cs typeface="Lato regular"/>
              </a:rPr>
              <a:t>. </a:t>
            </a:r>
            <a:r>
              <a:rPr lang="nl-NL" sz="1000">
                <a:solidFill>
                  <a:prstClr val="black"/>
                </a:solidFill>
                <a:latin typeface="Lato regular"/>
                <a:ea typeface="Lato regular"/>
                <a:cs typeface="Lato regular"/>
              </a:rPr>
              <a:t>Het programmateam, geleid door </a:t>
            </a:r>
            <a:r>
              <a:rPr lang="nl-NL" sz="1000" err="1">
                <a:solidFill>
                  <a:prstClr val="black"/>
                </a:solidFill>
                <a:latin typeface="Lato regular"/>
                <a:ea typeface="Lato regular"/>
                <a:cs typeface="Lato regular"/>
              </a:rPr>
              <a:t>ZWconnect</a:t>
            </a:r>
            <a:r>
              <a:rPr lang="nl-NL" sz="1000">
                <a:solidFill>
                  <a:prstClr val="black"/>
                </a:solidFill>
                <a:latin typeface="Lato regular"/>
                <a:ea typeface="Lato regular"/>
                <a:cs typeface="Lato regular"/>
              </a:rPr>
              <a:t>, speelt in op de behoefte en kansen in de regio Midden-Holland. Waar mogelijk wordt geprofiteerd van de bovenregionale functie van </a:t>
            </a:r>
            <a:r>
              <a:rPr lang="nl-NL" sz="1000" err="1">
                <a:solidFill>
                  <a:prstClr val="black"/>
                </a:solidFill>
                <a:latin typeface="Lato regular"/>
                <a:ea typeface="Lato regular"/>
                <a:cs typeface="Lato regular"/>
              </a:rPr>
              <a:t>ZWconnect</a:t>
            </a:r>
            <a:r>
              <a:rPr lang="nl-NL" sz="1000">
                <a:solidFill>
                  <a:prstClr val="black"/>
                </a:solidFill>
                <a:latin typeface="Lato regular"/>
                <a:ea typeface="Lato regular"/>
                <a:cs typeface="Lato regular"/>
              </a:rPr>
              <a:t>. De opleidingsbehoefte binnen de inhoudelijke onderdelen van Gedeelde Zorg staat centraal. Deze opleiding(en) worden ontwikkeld door lokale onderwijsinstellingen. De voortgang van de projecten en de ontwikkelingen op de arbeidsmarkt worden gemonitord en bijgestuurd waar nodig.</a:t>
            </a:r>
          </a:p>
        </p:txBody>
      </p:sp>
      <p:sp>
        <p:nvSpPr>
          <p:cNvPr id="21" name="TextBox 20">
            <a:hlinkClick r:id="" action="ppaction://noaction"/>
            <a:extLst>
              <a:ext uri="{FF2B5EF4-FFF2-40B4-BE49-F238E27FC236}">
                <a16:creationId xmlns:a16="http://schemas.microsoft.com/office/drawing/2014/main" id="{2138A6CF-0086-CA18-594B-1897B0BA1998}"/>
              </a:ext>
            </a:extLst>
          </p:cNvPr>
          <p:cNvSpPr txBox="1"/>
          <p:nvPr/>
        </p:nvSpPr>
        <p:spPr>
          <a:xfrm>
            <a:off x="3354477" y="2407530"/>
            <a:ext cx="7726946" cy="680705"/>
          </a:xfrm>
          <a:prstGeom prst="rect">
            <a:avLst/>
          </a:prstGeom>
          <a:noFill/>
        </p:spPr>
        <p:txBody>
          <a:bodyPr wrap="square" lIns="91440" tIns="45720" rIns="91440" bIns="45720" rtlCol="0" anchor="t">
            <a:noAutofit/>
          </a:bodyPr>
          <a:lstStyle>
            <a:defPPr>
              <a:defRPr lang="nl-NL"/>
            </a:defPPr>
            <a:lvl1pPr marR="0" lvl="0" indent="0" algn="just" fontAlgn="auto">
              <a:lnSpc>
                <a:spcPct val="100000"/>
              </a:lnSpc>
              <a:spcBef>
                <a:spcPts val="0"/>
              </a:spcBef>
              <a:spcAft>
                <a:spcPts val="0"/>
              </a:spcAft>
              <a:buClrTx/>
              <a:buSzTx/>
              <a:buFontTx/>
              <a:buNone/>
              <a:tabLst/>
              <a:defRPr sz="1200" b="1" kern="0">
                <a:latin typeface="Raleway" pitchFamily="2" charset="0"/>
                <a:ea typeface="Lato regular" panose="020F0502020204030203" pitchFamily="34" charset="0"/>
                <a:cs typeface="Lato regular" panose="020F0502020204030203"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a:ln>
                  <a:noFill/>
                </a:ln>
                <a:solidFill>
                  <a:prstClr val="black"/>
                </a:solidFill>
                <a:effectLst/>
                <a:uLnTx/>
                <a:uFillTx/>
                <a:latin typeface="Raleway"/>
                <a:ea typeface="Lato regular"/>
                <a:cs typeface="Lato regular"/>
              </a:rPr>
              <a:t>Regionaal opleiden en begeleiden in en naar de sector</a:t>
            </a:r>
          </a:p>
          <a:p>
            <a:pPr>
              <a:defRPr/>
            </a:pPr>
            <a:r>
              <a:rPr kumimoji="0" lang="nl-NL" sz="10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Als regio begeleiden we </a:t>
            </a:r>
            <a:r>
              <a:rPr lang="nl-NL" sz="1000" b="0" i="1" kern="1200">
                <a:solidFill>
                  <a:prstClr val="black">
                    <a:lumMod val="50000"/>
                    <a:lumOff val="50000"/>
                  </a:prstClr>
                </a:solidFill>
                <a:latin typeface="Lato regular"/>
                <a:ea typeface="Lato regular"/>
                <a:cs typeface="Lato regular"/>
              </a:rPr>
              <a:t>zorg-</a:t>
            </a:r>
            <a:r>
              <a:rPr kumimoji="0" lang="nl-NL" sz="10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en </a:t>
            </a:r>
            <a:r>
              <a:rPr lang="nl-NL" sz="1000" b="0" i="1" kern="1200">
                <a:solidFill>
                  <a:prstClr val="black">
                    <a:lumMod val="50000"/>
                    <a:lumOff val="50000"/>
                  </a:prstClr>
                </a:solidFill>
                <a:latin typeface="Lato regular"/>
                <a:ea typeface="Lato regular"/>
                <a:cs typeface="Lato regular"/>
              </a:rPr>
              <a:t>welzijnsprofessonals in hun</a:t>
            </a:r>
            <a:r>
              <a:rPr kumimoji="0" lang="nl-NL" sz="10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a:t>
            </a:r>
            <a:r>
              <a:rPr lang="nl-NL" sz="1000" b="0" i="1" kern="1200">
                <a:solidFill>
                  <a:prstClr val="black">
                    <a:lumMod val="50000"/>
                    <a:lumOff val="50000"/>
                  </a:prstClr>
                </a:solidFill>
                <a:latin typeface="Lato regular"/>
                <a:ea typeface="Lato regular"/>
                <a:cs typeface="Lato regular"/>
              </a:rPr>
              <a:t>loopbaan </a:t>
            </a:r>
            <a:r>
              <a:rPr kumimoji="0" lang="nl-NL" sz="10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in de sector. Centraal staan het passend opleiden en professioneel begeleiden</a:t>
            </a:r>
            <a:r>
              <a:rPr lang="nl-NL" sz="1000" b="0" i="1" kern="1200">
                <a:solidFill>
                  <a:prstClr val="black">
                    <a:lumMod val="50000"/>
                    <a:lumOff val="50000"/>
                  </a:prstClr>
                </a:solidFill>
                <a:latin typeface="Lato regular"/>
                <a:ea typeface="Lato regular"/>
                <a:cs typeface="Lato regular"/>
              </a:rPr>
              <a:t> </a:t>
            </a:r>
            <a:r>
              <a:rPr kumimoji="0" lang="nl-NL" sz="10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naar hun </a:t>
            </a:r>
            <a:r>
              <a:rPr lang="nl-NL" sz="1000" b="0" i="1" kern="1200">
                <a:solidFill>
                  <a:prstClr val="black">
                    <a:lumMod val="50000"/>
                    <a:lumOff val="50000"/>
                  </a:prstClr>
                </a:solidFill>
                <a:latin typeface="Lato regular"/>
                <a:ea typeface="Lato regular"/>
                <a:cs typeface="Lato regular"/>
              </a:rPr>
              <a:t>volgende stap</a:t>
            </a:r>
            <a:r>
              <a:rPr kumimoji="0" lang="nl-NL" sz="10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in de zorg en welzijn.</a:t>
            </a:r>
            <a:endParaRPr lang="nl-NL" sz="10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a:ln>
                <a:noFill/>
              </a:ln>
              <a:solidFill>
                <a:prstClr val="black"/>
              </a:solidFill>
              <a:effectLst/>
              <a:uLnTx/>
              <a:uFillTx/>
              <a:latin typeface="Raleway" pitchFamily="2" charset="0"/>
              <a:ea typeface="Lato regular" panose="020F0502020204030203" pitchFamily="34" charset="0"/>
              <a:cs typeface="Lato regular" panose="020F0502020204030203" pitchFamily="34" charset="0"/>
            </a:endParaRPr>
          </a:p>
        </p:txBody>
      </p:sp>
      <p:pic>
        <p:nvPicPr>
          <p:cNvPr id="24" name="Graphic 23">
            <a:extLst>
              <a:ext uri="{FF2B5EF4-FFF2-40B4-BE49-F238E27FC236}">
                <a16:creationId xmlns:a16="http://schemas.microsoft.com/office/drawing/2014/main" id="{4940D90E-508D-3F4E-D4B2-00ED520E83AE}"/>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2811772" y="2402929"/>
            <a:ext cx="476250" cy="476250"/>
          </a:xfrm>
          <a:prstGeom prst="rect">
            <a:avLst/>
          </a:prstGeom>
        </p:spPr>
      </p:pic>
      <p:pic>
        <p:nvPicPr>
          <p:cNvPr id="25" name="Graphic 24">
            <a:extLst>
              <a:ext uri="{FF2B5EF4-FFF2-40B4-BE49-F238E27FC236}">
                <a16:creationId xmlns:a16="http://schemas.microsoft.com/office/drawing/2014/main" id="{426D891F-55F0-DC98-CECA-2AC5F00B2781}"/>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tretch>
            <a:fillRect/>
          </a:stretch>
        </p:blipFill>
        <p:spPr>
          <a:xfrm>
            <a:off x="2811312" y="3432401"/>
            <a:ext cx="476250" cy="476250"/>
          </a:xfrm>
          <a:prstGeom prst="rect">
            <a:avLst/>
          </a:prstGeom>
        </p:spPr>
      </p:pic>
      <p:sp>
        <p:nvSpPr>
          <p:cNvPr id="29" name="TextBox 28">
            <a:hlinkClick r:id="" action="ppaction://noaction"/>
            <a:extLst>
              <a:ext uri="{FF2B5EF4-FFF2-40B4-BE49-F238E27FC236}">
                <a16:creationId xmlns:a16="http://schemas.microsoft.com/office/drawing/2014/main" id="{B06B73ED-32C3-79EB-3B2D-0EC0F529301E}"/>
              </a:ext>
            </a:extLst>
          </p:cNvPr>
          <p:cNvSpPr txBox="1"/>
          <p:nvPr/>
        </p:nvSpPr>
        <p:spPr>
          <a:xfrm>
            <a:off x="3354477" y="3432401"/>
            <a:ext cx="7726946" cy="680705"/>
          </a:xfrm>
          <a:prstGeom prst="rect">
            <a:avLst/>
          </a:prstGeom>
          <a:noFill/>
        </p:spPr>
        <p:txBody>
          <a:bodyPr wrap="square" lIns="91440" tIns="45720" rIns="91440" bIns="45720" rtlCol="0" anchor="t">
            <a:noAutofit/>
          </a:bodyPr>
          <a:lstStyle>
            <a:defPPr>
              <a:defRPr lang="nl-NL"/>
            </a:defPPr>
            <a:lvl1pPr marR="0" lvl="0" indent="0" algn="just" fontAlgn="auto">
              <a:lnSpc>
                <a:spcPct val="100000"/>
              </a:lnSpc>
              <a:spcBef>
                <a:spcPts val="0"/>
              </a:spcBef>
              <a:spcAft>
                <a:spcPts val="0"/>
              </a:spcAft>
              <a:buClrTx/>
              <a:buSzTx/>
              <a:buFontTx/>
              <a:buNone/>
              <a:tabLst/>
              <a:defRPr sz="1200" b="1" kern="0">
                <a:latin typeface="Raleway" pitchFamily="2" charset="0"/>
                <a:ea typeface="Lato regular" panose="020F0502020204030203" pitchFamily="34" charset="0"/>
                <a:cs typeface="Lato regular" panose="020F0502020204030203"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a:ln>
                  <a:noFill/>
                </a:ln>
                <a:solidFill>
                  <a:prstClr val="black"/>
                </a:solidFill>
                <a:effectLst/>
                <a:uLnTx/>
                <a:uFillTx/>
              </a:rPr>
              <a:t>Regionaal versterken van mantelzorgers en vrijwilligers</a:t>
            </a:r>
          </a:p>
          <a:p>
            <a:pPr>
              <a:defRPr/>
            </a:pPr>
            <a:r>
              <a:rPr kumimoji="0" lang="nl-NL" sz="10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We zetten ons gezamenlijk in om </a:t>
            </a:r>
            <a:r>
              <a:rPr lang="nl-NL" sz="1000" b="0" i="1" kern="1200">
                <a:solidFill>
                  <a:prstClr val="black">
                    <a:lumMod val="50000"/>
                    <a:lumOff val="50000"/>
                  </a:prstClr>
                </a:solidFill>
                <a:latin typeface="Lato regular"/>
                <a:ea typeface="Lato regular"/>
                <a:cs typeface="Lato regular"/>
              </a:rPr>
              <a:t>mensen in het</a:t>
            </a:r>
            <a:r>
              <a:rPr kumimoji="0" lang="nl-NL" sz="10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informele netwerk passend en duurzaam in hun kracht te zetten en begeleiden professionals in </a:t>
            </a:r>
            <a:r>
              <a:rPr lang="nl-NL" sz="1000" b="0" i="1" kern="1200">
                <a:solidFill>
                  <a:prstClr val="black">
                    <a:lumMod val="50000"/>
                    <a:lumOff val="50000"/>
                  </a:prstClr>
                </a:solidFill>
                <a:latin typeface="Lato regular"/>
                <a:ea typeface="Lato regular"/>
                <a:cs typeface="Lato regular"/>
              </a:rPr>
              <a:t>hoe zij goed kunnen omgaan met het in kracht zetten van het informele netwerk</a:t>
            </a:r>
            <a:r>
              <a:rPr kumimoji="0" lang="nl-NL" sz="10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rPr>
              <a:t>. Via de Open zorgacademie leren mantelzorgers en vrijwilligers de vaardigheden passend bij hun situatie, en professionals kunnen leren hoe informele zorgverleners goed in te zetten. Hierin wordt nadrukkelijk rekening gehouden met ervaren stress.</a:t>
            </a:r>
            <a:endParaRPr lang="nl-NL" sz="1000" b="0" i="1" u="none" strike="noStrike" kern="1200" cap="none" spc="0" normalizeH="0" baseline="0" noProof="0">
              <a:ln>
                <a:noFill/>
              </a:ln>
              <a:solidFill>
                <a:prstClr val="black">
                  <a:lumMod val="50000"/>
                  <a:lumOff val="50000"/>
                </a:prstClr>
              </a:solidFill>
              <a:effectLst/>
              <a:uLnTx/>
              <a:uFillTx/>
              <a:latin typeface="Lato regular"/>
              <a:ea typeface="Lato regular"/>
              <a:cs typeface="Lato regular"/>
            </a:endParaRPr>
          </a:p>
        </p:txBody>
      </p:sp>
      <p:grpSp>
        <p:nvGrpSpPr>
          <p:cNvPr id="10" name="Group 9">
            <a:extLst>
              <a:ext uri="{FF2B5EF4-FFF2-40B4-BE49-F238E27FC236}">
                <a16:creationId xmlns:a16="http://schemas.microsoft.com/office/drawing/2014/main" id="{12F9A788-C107-91CA-6443-71CB8FD79EEF}"/>
              </a:ext>
            </a:extLst>
          </p:cNvPr>
          <p:cNvGrpSpPr/>
          <p:nvPr/>
        </p:nvGrpSpPr>
        <p:grpSpPr>
          <a:xfrm>
            <a:off x="0" y="128016"/>
            <a:ext cx="12191999" cy="225978"/>
            <a:chOff x="0" y="128016"/>
            <a:chExt cx="12191999" cy="225978"/>
          </a:xfrm>
        </p:grpSpPr>
        <p:sp>
          <p:nvSpPr>
            <p:cNvPr id="35" name="Rectangle 34">
              <a:extLst>
                <a:ext uri="{FF2B5EF4-FFF2-40B4-BE49-F238E27FC236}">
                  <a16:creationId xmlns:a16="http://schemas.microsoft.com/office/drawing/2014/main" id="{8610A7E9-78C8-F967-3F87-E8F0623B3CC9}"/>
                </a:ext>
              </a:extLst>
            </p:cNvPr>
            <p:cNvSpPr/>
            <p:nvPr/>
          </p:nvSpPr>
          <p:spPr>
            <a:xfrm>
              <a:off x="8531088" y="128016"/>
              <a:ext cx="3660911" cy="207461"/>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extLst>
                <a:ext uri="{FF2B5EF4-FFF2-40B4-BE49-F238E27FC236}">
                  <a16:creationId xmlns:a16="http://schemas.microsoft.com/office/drawing/2014/main" id="{30DAB4A2-2A80-6854-3A3F-1474B8450A1B}"/>
                </a:ext>
              </a:extLst>
            </p:cNvPr>
            <p:cNvSpPr/>
            <p:nvPr/>
          </p:nvSpPr>
          <p:spPr>
            <a:xfrm>
              <a:off x="0" y="128016"/>
              <a:ext cx="7308574" cy="225978"/>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7" name="Rectangle 36">
            <a:hlinkClick r:id="rId9" action="ppaction://hlinksldjump"/>
            <a:extLst>
              <a:ext uri="{FF2B5EF4-FFF2-40B4-BE49-F238E27FC236}">
                <a16:creationId xmlns:a16="http://schemas.microsoft.com/office/drawing/2014/main" id="{5EE43C29-FA71-B620-E83E-EE028B9CFC81}"/>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tangle 37">
            <a:hlinkClick r:id="rId10" action="ppaction://hlinksldjump"/>
            <a:extLst>
              <a:ext uri="{FF2B5EF4-FFF2-40B4-BE49-F238E27FC236}">
                <a16:creationId xmlns:a16="http://schemas.microsoft.com/office/drawing/2014/main" id="{4AF6D772-54F4-2AF9-1A01-23CFAE0E6847}"/>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tangle 38">
            <a:hlinkClick r:id="rId11" action="ppaction://hlinksldjump"/>
            <a:extLst>
              <a:ext uri="{FF2B5EF4-FFF2-40B4-BE49-F238E27FC236}">
                <a16:creationId xmlns:a16="http://schemas.microsoft.com/office/drawing/2014/main" id="{2920A068-8336-0CE6-53D3-32410983E60C}"/>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tangle 39">
            <a:hlinkClick r:id="rId12" action="ppaction://hlinksldjump"/>
            <a:extLst>
              <a:ext uri="{FF2B5EF4-FFF2-40B4-BE49-F238E27FC236}">
                <a16:creationId xmlns:a16="http://schemas.microsoft.com/office/drawing/2014/main" id="{87E659C1-AFD9-A1A6-E3E3-B2750C27D184}"/>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tangle 40">
            <a:hlinkClick r:id="rId13" action="ppaction://hlinksldjump"/>
            <a:extLst>
              <a:ext uri="{FF2B5EF4-FFF2-40B4-BE49-F238E27FC236}">
                <a16:creationId xmlns:a16="http://schemas.microsoft.com/office/drawing/2014/main" id="{28BB871A-11BA-C69D-E981-E73D29221F09}"/>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a:hlinkClick r:id="rId13" action="ppaction://hlinksldjump"/>
            <a:extLst>
              <a:ext uri="{FF2B5EF4-FFF2-40B4-BE49-F238E27FC236}">
                <a16:creationId xmlns:a16="http://schemas.microsoft.com/office/drawing/2014/main" id="{23B880EA-EFC0-A6D7-55C3-7634D99C96E7}"/>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hlinkClick r:id="rId14" action="ppaction://hlinksldjump"/>
            <a:extLst>
              <a:ext uri="{FF2B5EF4-FFF2-40B4-BE49-F238E27FC236}">
                <a16:creationId xmlns:a16="http://schemas.microsoft.com/office/drawing/2014/main" id="{8CB5BADA-DD7A-8817-6D2E-389BDB67B208}"/>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a:hlinkClick r:id="rId15" action="ppaction://hlinksldjump"/>
            <a:extLst>
              <a:ext uri="{FF2B5EF4-FFF2-40B4-BE49-F238E27FC236}">
                <a16:creationId xmlns:a16="http://schemas.microsoft.com/office/drawing/2014/main" id="{9BE3AA62-6C4B-D172-4A35-33FC6FE8747F}"/>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a:hlinkClick r:id="rId16" action="ppaction://hlinksldjump"/>
            <a:extLst>
              <a:ext uri="{FF2B5EF4-FFF2-40B4-BE49-F238E27FC236}">
                <a16:creationId xmlns:a16="http://schemas.microsoft.com/office/drawing/2014/main" id="{A9676C50-5CFF-BBE8-2E17-7220489DFE13}"/>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tangle 46">
            <a:hlinkClick r:id="rId15" action="ppaction://hlinksldjump"/>
            <a:extLst>
              <a:ext uri="{FF2B5EF4-FFF2-40B4-BE49-F238E27FC236}">
                <a16:creationId xmlns:a16="http://schemas.microsoft.com/office/drawing/2014/main" id="{5E6F45BC-1D86-C2D3-835D-D20A8D57D295}"/>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Rounded Corners 10">
            <a:hlinkClick r:id="rId17" action="ppaction://hlinksldjump"/>
            <a:extLst>
              <a:ext uri="{FF2B5EF4-FFF2-40B4-BE49-F238E27FC236}">
                <a16:creationId xmlns:a16="http://schemas.microsoft.com/office/drawing/2014/main" id="{02A57F4F-B4D5-8F95-063F-292242A4B71B}"/>
              </a:ext>
            </a:extLst>
          </p:cNvPr>
          <p:cNvSpPr/>
          <p:nvPr/>
        </p:nvSpPr>
        <p:spPr>
          <a:xfrm>
            <a:off x="5178588" y="486353"/>
            <a:ext cx="2044806" cy="684000"/>
          </a:xfrm>
          <a:prstGeom prst="roundRect">
            <a:avLst/>
          </a:prstGeom>
          <a:solidFill>
            <a:schemeClr val="accent1">
              <a:lumMod val="20000"/>
              <a:lumOff val="80000"/>
            </a:schemeClr>
          </a:solidFill>
          <a:ln>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Personeel</a:t>
            </a:r>
          </a:p>
          <a:p>
            <a:pPr algn="ctr">
              <a:defRPr/>
            </a:pPr>
            <a:r>
              <a:rPr lang="nl-NL" sz="700">
                <a:solidFill>
                  <a:srgbClr val="5AB2F8"/>
                </a:solidFill>
                <a:latin typeface="Lato regular"/>
                <a:ea typeface="Lato regular"/>
                <a:cs typeface="Lato regular"/>
              </a:rPr>
              <a:t>Als regionale partijen werken we samen om personeel  te behouden. We kijken vanuit een </a:t>
            </a:r>
            <a:r>
              <a:rPr lang="nl-NL" sz="700" err="1">
                <a:solidFill>
                  <a:srgbClr val="5AB2F8"/>
                </a:solidFill>
                <a:latin typeface="Lato regular"/>
                <a:ea typeface="Lato regular"/>
                <a:cs typeface="Lato regular"/>
              </a:rPr>
              <a:t>domeinoverstijgende</a:t>
            </a:r>
            <a:r>
              <a:rPr lang="nl-NL" sz="700">
                <a:solidFill>
                  <a:srgbClr val="5AB2F8"/>
                </a:solidFill>
                <a:latin typeface="Lato regular"/>
                <a:ea typeface="Lato regular"/>
                <a:cs typeface="Lato regular"/>
              </a:rPr>
              <a:t> blik naar het behouden en opleiden van personeel</a:t>
            </a:r>
          </a:p>
        </p:txBody>
      </p:sp>
    </p:spTree>
    <p:extLst>
      <p:ext uri="{BB962C8B-B14F-4D97-AF65-F5344CB8AC3E}">
        <p14:creationId xmlns:p14="http://schemas.microsoft.com/office/powerpoint/2010/main" val="2271775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3D05A5-9D62-FB30-5F7E-8688F1FD2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 name="Title 2">
            <a:extLst>
              <a:ext uri="{FF2B5EF4-FFF2-40B4-BE49-F238E27FC236}">
                <a16:creationId xmlns:a16="http://schemas.microsoft.com/office/drawing/2014/main" id="{174661BC-5990-81DE-4232-4A6CE1F0C880}"/>
              </a:ext>
            </a:extLst>
          </p:cNvPr>
          <p:cNvSpPr>
            <a:spLocks noGrp="1"/>
          </p:cNvSpPr>
          <p:nvPr>
            <p:ph type="title"/>
          </p:nvPr>
        </p:nvSpPr>
        <p:spPr>
          <a:xfrm>
            <a:off x="1731963" y="604838"/>
            <a:ext cx="7899400" cy="696423"/>
          </a:xfrm>
        </p:spPr>
        <p:txBody>
          <a:bodyPr>
            <a:normAutofit fontScale="90000"/>
          </a:bodyPr>
          <a:lstStyle/>
          <a:p>
            <a:r>
              <a:rPr lang="nl-NL">
                <a:latin typeface="Raleway"/>
              </a:rPr>
              <a:t>Opgave: Gedeelde ZorgNetwerk-</a:t>
            </a:r>
            <a:br>
              <a:rPr lang="nl-NL">
                <a:latin typeface="Raleway"/>
              </a:rPr>
            </a:br>
            <a:r>
              <a:rPr lang="nl-NL">
                <a:latin typeface="Raleway"/>
              </a:rPr>
              <a:t>Omgeving (GZNO)</a:t>
            </a:r>
          </a:p>
        </p:txBody>
      </p:sp>
      <p:sp>
        <p:nvSpPr>
          <p:cNvPr id="6" name="Rechthoek: afgeronde diagonale hoeken 11 - 3">
            <a:extLst>
              <a:ext uri="{FF2B5EF4-FFF2-40B4-BE49-F238E27FC236}">
                <a16:creationId xmlns:a16="http://schemas.microsoft.com/office/drawing/2014/main" id="{4217C4DB-717B-1E09-ABD4-133CD120469A}"/>
              </a:ext>
            </a:extLst>
          </p:cNvPr>
          <p:cNvSpPr/>
          <p:nvPr/>
        </p:nvSpPr>
        <p:spPr>
          <a:xfrm>
            <a:off x="4746008" y="4483301"/>
            <a:ext cx="6624643" cy="1657618"/>
          </a:xfrm>
          <a:prstGeom prst="rect">
            <a:avLst/>
          </a:prstGeom>
          <a:solidFill>
            <a:schemeClr val="accent1">
              <a:lumMod val="20000"/>
              <a:lumOff val="80000"/>
            </a:schemeClr>
          </a:solidFill>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nl-NL" sz="950" b="1" i="0" u="none" strike="noStrike" kern="1200" cap="none" spc="0" normalizeH="0" baseline="0" noProof="0">
                <a:ln>
                  <a:noFill/>
                </a:ln>
                <a:solidFill>
                  <a:prstClr val="black"/>
                </a:solidFill>
                <a:effectLst/>
                <a:uLnTx/>
                <a:uFillTx/>
                <a:latin typeface="Raleway"/>
                <a:ea typeface="Lato regular"/>
                <a:cs typeface="Lato regular"/>
              </a:rPr>
              <a:t>Doelstellingen</a:t>
            </a:r>
            <a:endParaRPr kumimoji="0" lang="nl-NL" sz="950" b="0" i="0" u="none" strike="noStrike" kern="1200" cap="none" spc="0" normalizeH="0" baseline="0" noProof="0">
              <a:ln>
                <a:noFill/>
              </a:ln>
              <a:solidFill>
                <a:prstClr val="black"/>
              </a:solidFill>
              <a:effectLst/>
              <a:uLnTx/>
              <a:uFillTx/>
              <a:latin typeface="Raleway"/>
              <a:ea typeface="Lato regular"/>
              <a:cs typeface="Lato regular"/>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l-NL" sz="950" b="0" i="0" u="none" strike="noStrike" kern="1200" cap="none" spc="0" normalizeH="0" baseline="0" noProof="0">
                <a:ln>
                  <a:noFill/>
                </a:ln>
                <a:solidFill>
                  <a:srgbClr val="333333"/>
                </a:solidFill>
                <a:effectLst/>
                <a:uLnTx/>
                <a:uFillTx/>
                <a:latin typeface="Lato regular"/>
                <a:ea typeface="Lato regular"/>
                <a:cs typeface="Lato regular"/>
              </a:rPr>
              <a:t>Onder regie van de inwoner is alle </a:t>
            </a:r>
            <a:r>
              <a:rPr kumimoji="0" lang="nl-NL" sz="950" b="0" i="0" u="none" strike="noStrike" kern="1200" cap="none" spc="0" normalizeH="0" baseline="0" noProof="0">
                <a:ln>
                  <a:noFill/>
                </a:ln>
                <a:solidFill>
                  <a:srgbClr val="333333"/>
                </a:solidFill>
                <a:effectLst/>
                <a:uLnTx/>
                <a:uFillTx/>
                <a:latin typeface="Lato"/>
                <a:ea typeface="Lato"/>
                <a:cs typeface="Lato"/>
              </a:rPr>
              <a:t>relevante informatie </a:t>
            </a:r>
            <a:r>
              <a:rPr kumimoji="0" lang="nl-NL" sz="950" b="0" i="0" u="none" strike="noStrike" kern="1200" cap="none" spc="0" normalizeH="0" baseline="0" noProof="0">
                <a:ln>
                  <a:noFill/>
                </a:ln>
                <a:solidFill>
                  <a:srgbClr val="333333"/>
                </a:solidFill>
                <a:effectLst/>
                <a:uLnTx/>
                <a:uFillTx/>
                <a:latin typeface="Lato Bold"/>
                <a:ea typeface="Lato Bold"/>
                <a:cs typeface="Lato Bold"/>
              </a:rPr>
              <a:t>beschikbaar via één omgeving</a:t>
            </a:r>
            <a:r>
              <a:rPr lang="nl-NL" sz="950">
                <a:solidFill>
                  <a:srgbClr val="333333"/>
                </a:solidFill>
                <a:latin typeface="Lato Bold"/>
                <a:ea typeface="Lato Bold"/>
                <a:cs typeface="Lato Bold"/>
              </a:rPr>
              <a:t>.</a:t>
            </a:r>
            <a:endParaRPr lang="nl-NL" sz="950" b="0" i="0" u="none" strike="noStrike" kern="1200" cap="none" spc="0" normalizeH="0" baseline="0" noProof="0">
              <a:ln>
                <a:noFill/>
              </a:ln>
              <a:solidFill>
                <a:srgbClr val="333333"/>
              </a:solidFill>
              <a:effectLst/>
              <a:uLnTx/>
              <a:uFillTx/>
              <a:latin typeface="Lato Bold"/>
              <a:ea typeface="Lato Bold"/>
              <a:cs typeface="Lato Bold"/>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l-NL" sz="950" b="0" i="0" u="none" strike="noStrike" kern="1200" cap="none" spc="0" normalizeH="0" baseline="0" noProof="0">
                <a:ln>
                  <a:noFill/>
                </a:ln>
                <a:solidFill>
                  <a:srgbClr val="333333"/>
                </a:solidFill>
                <a:effectLst/>
                <a:uLnTx/>
                <a:uFillTx/>
                <a:latin typeface="Lato"/>
                <a:ea typeface="Lato"/>
                <a:cs typeface="Lato"/>
              </a:rPr>
              <a:t>Zorgverleners en andere betrokkenen hebben (waar passend in het zorgtraject) inzicht in alle voor hen relevante informatie</a:t>
            </a:r>
            <a:r>
              <a:rPr lang="nl-NL" sz="950">
                <a:solidFill>
                  <a:srgbClr val="333333"/>
                </a:solidFill>
                <a:latin typeface="Lato"/>
                <a:ea typeface="Lato"/>
                <a:cs typeface="Lato"/>
              </a:rPr>
              <a:t>.</a:t>
            </a:r>
            <a:endParaRPr lang="nl-NL" sz="950" b="0" i="0" u="none" strike="noStrike" kern="1200" cap="none" spc="0" normalizeH="0" baseline="0" noProof="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l-NL" sz="950" b="0" i="0" u="none" strike="noStrike" kern="1200" cap="none" spc="0" normalizeH="0" baseline="0" noProof="0">
                <a:ln>
                  <a:noFill/>
                </a:ln>
                <a:solidFill>
                  <a:srgbClr val="333333"/>
                </a:solidFill>
                <a:effectLst/>
                <a:uLnTx/>
                <a:uFillTx/>
                <a:latin typeface="Lato"/>
                <a:ea typeface="Lato"/>
                <a:cs typeface="Lato"/>
              </a:rPr>
              <a:t>Zorg- en welzijnsverleners uit verschillende domeinen hebben inzicht in welke zorg- en hulpverleners betrokken zijn bij de inwoner en kunnen eenvoudig en laagdrempelig met elkaar samenwerken</a:t>
            </a:r>
            <a:r>
              <a:rPr lang="nl-NL" sz="950">
                <a:solidFill>
                  <a:srgbClr val="333333"/>
                </a:solidFill>
                <a:latin typeface="Lato"/>
                <a:ea typeface="Lato"/>
                <a:cs typeface="Lato"/>
              </a:rPr>
              <a:t>.</a:t>
            </a:r>
            <a:endParaRPr lang="nl-NL" sz="950" b="0" i="0" u="none" strike="noStrike" kern="1200" cap="none" spc="0" normalizeH="0" baseline="0" noProof="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l-NL" sz="950" b="0" i="0" u="none" strike="noStrike" kern="1200" cap="none" spc="0" normalizeH="0" baseline="0" noProof="0">
                <a:ln>
                  <a:noFill/>
                </a:ln>
                <a:solidFill>
                  <a:srgbClr val="333333"/>
                </a:solidFill>
                <a:effectLst/>
                <a:uLnTx/>
                <a:uFillTx/>
                <a:latin typeface="Lato"/>
                <a:ea typeface="Lato"/>
                <a:cs typeface="Lato"/>
              </a:rPr>
              <a:t>We realiseren duurzame ontsluiting van gegevens uit de bronsystemen, zodat deze in brede zin van waarde kunnen zijn in het zorgproces en beschikbaar zijn voor secundaire doelen</a:t>
            </a:r>
            <a:r>
              <a:rPr lang="nl-NL" sz="950">
                <a:solidFill>
                  <a:srgbClr val="333333"/>
                </a:solidFill>
                <a:latin typeface="Lato"/>
                <a:ea typeface="Lato"/>
                <a:cs typeface="Lato"/>
              </a:rPr>
              <a:t>.</a:t>
            </a:r>
            <a:endParaRPr kumimoji="0" lang="nl-NL" sz="95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8" name="Text Placeholder 3">
            <a:extLst>
              <a:ext uri="{FF2B5EF4-FFF2-40B4-BE49-F238E27FC236}">
                <a16:creationId xmlns:a16="http://schemas.microsoft.com/office/drawing/2014/main" id="{3C2A5247-D0A1-2B77-B7F7-863E0A72A679}"/>
              </a:ext>
            </a:extLst>
          </p:cNvPr>
          <p:cNvSpPr>
            <a:spLocks noGrp="1"/>
          </p:cNvSpPr>
          <p:nvPr>
            <p:ph type="body" sz="quarter" idx="13"/>
          </p:nvPr>
        </p:nvSpPr>
        <p:spPr>
          <a:xfrm>
            <a:off x="821349" y="1445933"/>
            <a:ext cx="3786749" cy="4694986"/>
          </a:xfrm>
          <a:ln>
            <a:solidFill>
              <a:schemeClr val="accent2"/>
            </a:solidFill>
          </a:ln>
        </p:spPr>
        <p:txBody>
          <a:bodyPr>
            <a:noAutofit/>
          </a:bodyPr>
          <a:lstStyle/>
          <a:p>
            <a:pPr marL="0" indent="0">
              <a:buNone/>
            </a:pPr>
            <a:r>
              <a:rPr lang="nl-NL" sz="1000" b="1">
                <a:latin typeface="Raleway" pitchFamily="2" charset="0"/>
              </a:rPr>
              <a:t>Visie</a:t>
            </a:r>
            <a:r>
              <a:rPr lang="nl-NL" sz="1000"/>
              <a:t> D</a:t>
            </a: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e </a:t>
            </a:r>
            <a:r>
              <a:rPr kumimoji="0" lang="nl-NL" sz="1000" b="1" i="0" u="none" strike="noStrike" kern="1200" cap="none" spc="0" normalizeH="0" baseline="0" noProof="0">
                <a:ln>
                  <a:noFill/>
                </a:ln>
                <a:solidFill>
                  <a:prstClr val="black"/>
                </a:solidFill>
                <a:effectLst/>
                <a:uLnTx/>
                <a:uFillTx/>
                <a:latin typeface="Lato Bold" panose="020F0502020204030203" pitchFamily="34" charset="0"/>
                <a:ea typeface="Lato Bold" panose="020F0502020204030203" pitchFamily="34" charset="0"/>
                <a:cs typeface="Lato Bold" panose="020F0502020204030203" pitchFamily="34" charset="0"/>
              </a:rPr>
              <a:t>inwoner neemt </a:t>
            </a:r>
            <a:r>
              <a:rPr kumimoji="0" lang="nl-NL" sz="1000" b="1" i="0" u="none" strike="noStrike" kern="1200" cap="none" spc="0" normalizeH="0" baseline="0" noProof="0" err="1">
                <a:ln>
                  <a:noFill/>
                </a:ln>
                <a:solidFill>
                  <a:prstClr val="black"/>
                </a:solidFill>
                <a:effectLst/>
                <a:uLnTx/>
                <a:uFillTx/>
                <a:latin typeface="Lato Bold" panose="020F0502020204030203" pitchFamily="34" charset="0"/>
                <a:ea typeface="Lato Bold" panose="020F0502020204030203" pitchFamily="34" charset="0"/>
                <a:cs typeface="Lato Bold" panose="020F0502020204030203" pitchFamily="34" charset="0"/>
              </a:rPr>
              <a:t>dee</a:t>
            </a:r>
            <a:r>
              <a:rPr lang="nl-NL" sz="1000" b="1">
                <a:solidFill>
                  <a:prstClr val="black"/>
                </a:solidFill>
                <a:latin typeface="Lato Bold" panose="020F0502020204030203" pitchFamily="34" charset="0"/>
                <a:ea typeface="Lato Bold" panose="020F0502020204030203" pitchFamily="34" charset="0"/>
                <a:cs typeface="Lato Bold" panose="020F0502020204030203" pitchFamily="34" charset="0"/>
              </a:rPr>
              <a:t>l</a:t>
            </a:r>
            <a:r>
              <a:rPr kumimoji="0" lang="nl-NL" sz="1000" b="1" i="0" u="none" strike="noStrike" kern="1200" cap="none" spc="0" normalizeH="0" baseline="0" noProof="0">
                <a:ln>
                  <a:noFill/>
                </a:ln>
                <a:solidFill>
                  <a:prstClr val="black"/>
                </a:solidFill>
                <a:effectLst/>
                <a:uLnTx/>
                <a:uFillTx/>
                <a:latin typeface="Lato Bold" panose="020F0502020204030203" pitchFamily="34" charset="0"/>
                <a:ea typeface="Lato Bold" panose="020F0502020204030203" pitchFamily="34" charset="0"/>
                <a:cs typeface="Lato Bold" panose="020F0502020204030203" pitchFamily="34" charset="0"/>
              </a:rPr>
              <a:t> aan het eigen zorgproces </a:t>
            </a:r>
            <a:r>
              <a:rPr kumimoji="0" lang="nl-NL" sz="100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en </a:t>
            </a:r>
            <a:r>
              <a:rPr lang="nl-NL" sz="1000">
                <a:solidFill>
                  <a:prstClr val="black"/>
                </a:solidFill>
              </a:rPr>
              <a:t>blijft </a:t>
            </a:r>
            <a:r>
              <a:rPr kumimoji="0" lang="nl-NL" sz="100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hierin centraal</a:t>
            </a:r>
            <a:r>
              <a:rPr kumimoji="0" lang="nl-NL" sz="1000" b="1"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 </a:t>
            </a: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staan bij betrokkenheid van meerdere (in)formele zorg- en ondersteuningsverleners. Hiervoor moeten de</a:t>
            </a:r>
            <a:r>
              <a:rPr lang="nl-NL" sz="1000">
                <a:solidFill>
                  <a:prstClr val="black"/>
                </a:solidFill>
                <a:latin typeface="Lato regular" panose="020F0502020204030203" pitchFamily="34" charset="0"/>
                <a:ea typeface="Lato regular" panose="020F0502020204030203" pitchFamily="34" charset="0"/>
                <a:cs typeface="Lato regular" panose="020F0502020204030203" pitchFamily="34" charset="0"/>
              </a:rPr>
              <a:t> betrokkenen om de inwoner heen met elkaar in verbinding staan, zodat zij op elk moment op de hoogte zijn van de laatste, relevante ontwikkelingen bij de inwoner.</a:t>
            </a:r>
          </a:p>
          <a:p>
            <a:pPr marL="0" indent="0">
              <a:buNone/>
            </a:pP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Eén van de zaken die hiervoor </a:t>
            </a:r>
            <a:r>
              <a:rPr lang="nl-NL" sz="1000">
                <a:solidFill>
                  <a:prstClr val="black"/>
                </a:solidFill>
                <a:latin typeface="Lato regular" panose="020F0502020204030203" pitchFamily="34" charset="0"/>
                <a:ea typeface="Lato regular" panose="020F0502020204030203" pitchFamily="34" charset="0"/>
                <a:cs typeface="Lato regular" panose="020F0502020204030203" pitchFamily="34" charset="0"/>
              </a:rPr>
              <a:t>gerealiseerd moet worden, is het, onder regie van de inwoner, beschikbaar stellen van alle benodigde informatie </a:t>
            </a: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die over de inwoner in de bronsystemen van de leden van Gedeelde Zorg, aanwezig is. Dit gaan we </a:t>
            </a:r>
            <a:r>
              <a:rPr lang="nl-NL" sz="1000">
                <a:solidFill>
                  <a:prstClr val="black"/>
                </a:solidFill>
                <a:latin typeface="Lato regular" panose="020F0502020204030203" pitchFamily="34" charset="0"/>
                <a:ea typeface="Lato regular" panose="020F0502020204030203" pitchFamily="34" charset="0"/>
                <a:cs typeface="Lato regular" panose="020F0502020204030203" pitchFamily="34" charset="0"/>
              </a:rPr>
              <a:t>realiseren in </a:t>
            </a: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een </a:t>
            </a:r>
            <a:r>
              <a:rPr lang="nl-NL" sz="1000">
                <a:solidFill>
                  <a:prstClr val="black"/>
                </a:solidFill>
                <a:latin typeface="Lato regular" panose="020F0502020204030203" pitchFamily="34" charset="0"/>
                <a:ea typeface="Lato regular" panose="020F0502020204030203" pitchFamily="34" charset="0"/>
                <a:cs typeface="Lato regular" panose="020F0502020204030203" pitchFamily="34" charset="0"/>
              </a:rPr>
              <a:t>netwerkinformatiesysteem</a:t>
            </a: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 </a:t>
            </a:r>
            <a:r>
              <a:rPr kumimoji="0" lang="nl-NL" sz="1000" b="1" i="0" u="none" strike="noStrike" kern="1200" cap="none" spc="0" normalizeH="0" baseline="0" noProof="0">
                <a:ln>
                  <a:noFill/>
                </a:ln>
                <a:solidFill>
                  <a:prstClr val="black"/>
                </a:solidFill>
                <a:effectLst/>
                <a:uLnTx/>
                <a:uFillTx/>
                <a:latin typeface="Lato Bold" panose="020F0502020204030203" pitchFamily="34" charset="0"/>
                <a:ea typeface="Lato Bold" panose="020F0502020204030203" pitchFamily="34" charset="0"/>
                <a:cs typeface="Lato Bold" panose="020F0502020204030203" pitchFamily="34" charset="0"/>
              </a:rPr>
              <a:t>De Gedeelde Zorgnetwerkomgeving</a:t>
            </a:r>
            <a:r>
              <a:rPr kumimoji="0" lang="nl-NL" sz="1000" b="0" i="0" u="none" strike="noStrike" kern="1200" cap="none" spc="0" normalizeH="0" baseline="0" noProof="0">
                <a:ln>
                  <a:noFill/>
                </a:ln>
                <a:solidFill>
                  <a:prstClr val="black"/>
                </a:solidFill>
                <a:effectLst/>
                <a:uLnTx/>
                <a:uFillTx/>
                <a:latin typeface="Lato Bold" panose="020F0502020204030203" pitchFamily="34" charset="0"/>
                <a:ea typeface="Lato Bold" panose="020F0502020204030203" pitchFamily="34" charset="0"/>
                <a:cs typeface="Lato Bold" panose="020F0502020204030203" pitchFamily="34" charset="0"/>
              </a:rPr>
              <a:t>.</a:t>
            </a:r>
            <a:endParaRPr lang="nl-NL" sz="1000" b="0" i="0" u="none" strike="noStrike" kern="1200" cap="none" spc="0" normalizeH="0" baseline="0" noProof="0">
              <a:ln>
                <a:noFill/>
              </a:ln>
              <a:solidFill>
                <a:prstClr val="black"/>
              </a:solidFill>
              <a:effectLst/>
              <a:uLnTx/>
              <a:uFillTx/>
              <a:latin typeface="Lato Bold" panose="020F0502020204030203" pitchFamily="34" charset="0"/>
              <a:ea typeface="Lato Bold" panose="020F0502020204030203" pitchFamily="34" charset="0"/>
              <a:cs typeface="Lato Bold" panose="020F0502020204030203" pitchFamily="34" charset="0"/>
            </a:endParaRPr>
          </a:p>
          <a:p>
            <a:pPr marL="0" indent="0">
              <a:buNone/>
            </a:pPr>
            <a:endParaRPr lang="nl-NL" sz="1000"/>
          </a:p>
          <a:p>
            <a:pPr marL="0" indent="0">
              <a:buNone/>
            </a:pPr>
            <a:endParaRPr lang="nl-NL" sz="1000"/>
          </a:p>
        </p:txBody>
      </p:sp>
      <p:sp>
        <p:nvSpPr>
          <p:cNvPr id="38" name="TextBox 37">
            <a:extLst>
              <a:ext uri="{FF2B5EF4-FFF2-40B4-BE49-F238E27FC236}">
                <a16:creationId xmlns:a16="http://schemas.microsoft.com/office/drawing/2014/main" id="{7B07D4FA-EA11-EFBA-B4D4-EFE98397AE34}"/>
              </a:ext>
            </a:extLst>
          </p:cNvPr>
          <p:cNvSpPr txBox="1"/>
          <p:nvPr/>
        </p:nvSpPr>
        <p:spPr>
          <a:xfrm>
            <a:off x="5827664" y="2341971"/>
            <a:ext cx="5526136"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EF582A"/>
                </a:solidFill>
                <a:effectLst/>
                <a:uLnTx/>
                <a:uFillTx/>
                <a:latin typeface="Raleway"/>
                <a:ea typeface="Lato regular"/>
                <a:cs typeface="Lato regular"/>
              </a:rPr>
              <a:t>Selectie van leverancier(s)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0" cap="none" spc="0" normalizeH="0" baseline="0" noProof="0">
                <a:ln>
                  <a:noFill/>
                </a:ln>
                <a:solidFill>
                  <a:prstClr val="black"/>
                </a:solidFill>
                <a:effectLst/>
                <a:uLnTx/>
                <a:uFillTx/>
                <a:latin typeface="Lato regular"/>
                <a:ea typeface="Lato regular"/>
                <a:cs typeface="Lato regular"/>
              </a:rPr>
              <a:t>Opstellen </a:t>
            </a:r>
            <a:r>
              <a:rPr lang="nl-NL" sz="1000" kern="0">
                <a:solidFill>
                  <a:prstClr val="black"/>
                </a:solidFill>
                <a:latin typeface="Lato regular"/>
                <a:ea typeface="Lato regular"/>
                <a:cs typeface="Lato regular"/>
              </a:rPr>
              <a:t>Programma</a:t>
            </a:r>
            <a:r>
              <a:rPr kumimoji="0" lang="nl-NL" sz="1000" b="0" i="0" u="none" strike="noStrike" kern="0" cap="none" spc="0" normalizeH="0" baseline="0" noProof="0">
                <a:ln>
                  <a:noFill/>
                </a:ln>
                <a:solidFill>
                  <a:prstClr val="black"/>
                </a:solidFill>
                <a:effectLst/>
                <a:uLnTx/>
                <a:uFillTx/>
                <a:latin typeface="Lato regular"/>
                <a:ea typeface="Lato regular"/>
                <a:cs typeface="Lato regular"/>
              </a:rPr>
              <a:t> van Eisen</a:t>
            </a:r>
            <a:endParaRPr lang="nl-NL" sz="1000" b="0" i="0" u="none" strike="noStrike" kern="0" cap="none" spc="0" normalizeH="0" baseline="0" noProof="0">
              <a:ln>
                <a:noFill/>
              </a:ln>
              <a:solidFill>
                <a:prstClr val="black"/>
              </a:solidFill>
              <a:effectLst/>
              <a:uLnTx/>
              <a:uFillTx/>
              <a:latin typeface="Lato regular"/>
              <a:ea typeface="Lato regular"/>
              <a:cs typeface="Lato regular"/>
            </a:endParaRPr>
          </a:p>
          <a:p>
            <a:pPr marL="171450" indent="-171450">
              <a:buFont typeface="Arial" panose="020B0604020202020204" pitchFamily="34" charset="0"/>
              <a:buChar char="•"/>
              <a:defRPr/>
            </a:pPr>
            <a:r>
              <a:rPr kumimoji="0" lang="nl-NL" sz="1000" b="0" i="0" u="none" strike="noStrike" kern="0" cap="none" spc="0" normalizeH="0" baseline="0" noProof="0">
                <a:ln>
                  <a:noFill/>
                </a:ln>
                <a:solidFill>
                  <a:prstClr val="black"/>
                </a:solidFill>
                <a:effectLst/>
                <a:uLnTx/>
                <a:uFillTx/>
                <a:latin typeface="Lato regular"/>
                <a:ea typeface="Lato regular"/>
                <a:cs typeface="Lato regular"/>
              </a:rPr>
              <a:t>Selecteren leverancier(s) voor de GZNO en </a:t>
            </a:r>
            <a:r>
              <a:rPr lang="nl-NL" sz="1000" kern="0">
                <a:solidFill>
                  <a:prstClr val="black"/>
                </a:solidFill>
                <a:latin typeface="Lato regular"/>
                <a:ea typeface="Lato regular"/>
                <a:cs typeface="Lato regular"/>
              </a:rPr>
              <a:t>het ondersteunende</a:t>
            </a:r>
            <a:r>
              <a:rPr kumimoji="0" lang="nl-NL" sz="1000" b="0" i="0" u="none" strike="noStrike" kern="0" cap="none" spc="0" normalizeH="0" baseline="0" noProof="0">
                <a:ln>
                  <a:noFill/>
                </a:ln>
                <a:solidFill>
                  <a:prstClr val="black"/>
                </a:solidFill>
                <a:effectLst/>
                <a:uLnTx/>
                <a:uFillTx/>
                <a:latin typeface="Lato regular"/>
                <a:ea typeface="Lato regular"/>
                <a:cs typeface="Lato regular"/>
              </a:rPr>
              <a:t> regionale platform</a:t>
            </a:r>
            <a:endParaRPr lang="nl-NL" sz="1000" b="0" i="0" u="none" strike="noStrike" kern="0" cap="none" spc="0" normalizeH="0" baseline="0" noProof="0">
              <a:ln>
                <a:noFill/>
              </a:ln>
              <a:solidFill>
                <a:prstClr val="black"/>
              </a:solidFill>
              <a:effectLst/>
              <a:uLnTx/>
              <a:uFillTx/>
              <a:latin typeface="Lato regular"/>
              <a:ea typeface="Lato regular"/>
              <a:cs typeface="Lato 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0" cap="none" spc="0" normalizeH="0" baseline="0" noProof="0">
                <a:ln>
                  <a:noFill/>
                </a:ln>
                <a:solidFill>
                  <a:prstClr val="black"/>
                </a:solidFill>
                <a:effectLst/>
                <a:uLnTx/>
                <a:uFillTx/>
                <a:latin typeface="Lato regular"/>
                <a:ea typeface="Lato regular"/>
                <a:cs typeface="Lato regular"/>
              </a:rPr>
              <a:t>Eigenaarschap van de GZNO vaststellen</a:t>
            </a:r>
            <a:endParaRPr kumimoji="0" lang="nl-NL" sz="1000" b="1" i="0" u="none" strike="noStrike" kern="0" cap="none" spc="0" normalizeH="0" baseline="0" noProof="0">
              <a:ln>
                <a:noFill/>
              </a:ln>
              <a:solidFill>
                <a:prstClr val="black"/>
              </a:solidFill>
              <a:effectLst/>
              <a:uLnTx/>
              <a:uFillTx/>
              <a:latin typeface="Lato regular"/>
              <a:ea typeface="Lato regular"/>
              <a:cs typeface="Lato regular"/>
            </a:endParaRPr>
          </a:p>
        </p:txBody>
      </p:sp>
      <p:sp>
        <p:nvSpPr>
          <p:cNvPr id="40" name="TextBox 39">
            <a:extLst>
              <a:ext uri="{FF2B5EF4-FFF2-40B4-BE49-F238E27FC236}">
                <a16:creationId xmlns:a16="http://schemas.microsoft.com/office/drawing/2014/main" id="{7109441D-9A99-1EC0-FCC6-39E1DA2B8406}"/>
              </a:ext>
            </a:extLst>
          </p:cNvPr>
          <p:cNvSpPr txBox="1"/>
          <p:nvPr/>
        </p:nvSpPr>
        <p:spPr>
          <a:xfrm>
            <a:off x="5827664" y="1708763"/>
            <a:ext cx="552613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5AB2F8"/>
                </a:solidFill>
                <a:effectLst/>
                <a:uLnTx/>
                <a:uFillTx/>
                <a:latin typeface="Raleway" pitchFamily="2" charset="0"/>
                <a:ea typeface="Lato regular" panose="020F0502020204030203" pitchFamily="34" charset="0"/>
                <a:cs typeface="Lato regular" panose="020F0502020204030203" pitchFamily="34" charset="0"/>
              </a:rPr>
              <a:t>Uitwerken randvoorwaarden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Inregelen toestemming via de generieke toestemmingsvoorziening MITZ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Informatiemodel voor toegang (identiteit &amp; authenticatie) en autorisatie</a:t>
            </a:r>
          </a:p>
        </p:txBody>
      </p:sp>
      <p:sp>
        <p:nvSpPr>
          <p:cNvPr id="42" name="TextBox 41">
            <a:extLst>
              <a:ext uri="{FF2B5EF4-FFF2-40B4-BE49-F238E27FC236}">
                <a16:creationId xmlns:a16="http://schemas.microsoft.com/office/drawing/2014/main" id="{3589C85A-F3A7-C140-0184-171D8858688A}"/>
              </a:ext>
            </a:extLst>
          </p:cNvPr>
          <p:cNvSpPr txBox="1"/>
          <p:nvPr/>
        </p:nvSpPr>
        <p:spPr>
          <a:xfrm>
            <a:off x="5827664" y="3027966"/>
            <a:ext cx="5526136" cy="11695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D429"/>
                </a:solidFill>
                <a:effectLst/>
                <a:uLnTx/>
                <a:uFillTx/>
                <a:latin typeface="Raleway" pitchFamily="2" charset="0"/>
                <a:ea typeface="Lato regular" panose="020F0502020204030203" pitchFamily="34" charset="0"/>
                <a:cs typeface="Lato regular" panose="020F0502020204030203" pitchFamily="34" charset="0"/>
              </a:rPr>
              <a:t>Implementatie van de Gedeelde ZNO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Implementatie van de GZNO, door o.b.v. een </a:t>
            </a:r>
            <a:r>
              <a:rPr kumimoji="0" lang="nl-NL" sz="1000" b="0" i="0" u="none" strike="noStrike" kern="0" cap="none" spc="0" normalizeH="0" baseline="0" noProof="0" err="1">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roadmap</a:t>
            </a:r>
            <a:r>
              <a:rPr kumimoji="0" lang="nl-NL" sz="1000" b="0" i="0" u="none" strike="noStrike" kern="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 de geselecteerde use cases* uit te voeren en de daarbij behorende onderdelen van de GZNO en het regionale platform te realiseren.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0" cap="none" spc="0" normalizeH="0" baseline="0" noProof="0">
                <a:ln>
                  <a:noFill/>
                </a:ln>
                <a:solidFill>
                  <a:prstClr val="black"/>
                </a:solidFill>
                <a:effectLst/>
                <a:uLnTx/>
                <a:uFillTx/>
                <a:latin typeface="Lato regular"/>
                <a:ea typeface="Lato regular"/>
                <a:cs typeface="Lato regular"/>
              </a:rPr>
              <a:t>Randvoorwaarden omtrent toestemming, toegang en autorisatie </a:t>
            </a:r>
            <a:r>
              <a:rPr lang="nl-NL" sz="1000" kern="0">
                <a:solidFill>
                  <a:prstClr val="black"/>
                </a:solidFill>
                <a:latin typeface="Lato regular"/>
                <a:ea typeface="Lato regular"/>
                <a:cs typeface="Lato regular"/>
              </a:rPr>
              <a:t>van</a:t>
            </a:r>
            <a:r>
              <a:rPr kumimoji="0" lang="nl-NL" sz="1000" b="0" i="0" u="none" strike="noStrike" kern="0" cap="none" spc="0" normalizeH="0" baseline="0" noProof="0">
                <a:ln>
                  <a:noFill/>
                </a:ln>
                <a:solidFill>
                  <a:prstClr val="black"/>
                </a:solidFill>
                <a:effectLst/>
                <a:uLnTx/>
                <a:uFillTx/>
                <a:latin typeface="Lato regular"/>
                <a:ea typeface="Lato regular"/>
                <a:cs typeface="Lato regular"/>
              </a:rPr>
              <a:t> de zorg- en welzijnsaanbieders (bijv. met het project MITZ) inrichten</a:t>
            </a:r>
            <a:endParaRPr lang="nl-NL" sz="1000" b="0" i="0" u="none" strike="noStrike" kern="0" cap="none" spc="0" normalizeH="0" baseline="0" noProof="0">
              <a:ln>
                <a:noFill/>
              </a:ln>
              <a:solidFill>
                <a:prstClr val="black"/>
              </a:solidFill>
              <a:effectLst/>
              <a:uLnTx/>
              <a:uFillTx/>
              <a:latin typeface="Lato regular"/>
              <a:ea typeface="Lato regular"/>
              <a:cs typeface="Lato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FFD429"/>
              </a:solidFill>
              <a:effectLst/>
              <a:uLnTx/>
              <a:uFillTx/>
              <a:latin typeface="Raleway" pitchFamily="2" charset="0"/>
              <a:ea typeface="Lato regular" panose="020F0502020204030203" pitchFamily="34" charset="0"/>
              <a:cs typeface="Lato regular" panose="020F0502020204030203" pitchFamily="34" charset="0"/>
            </a:endParaRPr>
          </a:p>
        </p:txBody>
      </p:sp>
      <p:sp>
        <p:nvSpPr>
          <p:cNvPr id="37" name="Pentagon 29">
            <a:extLst>
              <a:ext uri="{FF2B5EF4-FFF2-40B4-BE49-F238E27FC236}">
                <a16:creationId xmlns:a16="http://schemas.microsoft.com/office/drawing/2014/main" id="{567B262A-8B22-F418-DD9E-A191C6367D48}"/>
              </a:ext>
            </a:extLst>
          </p:cNvPr>
          <p:cNvSpPr/>
          <p:nvPr/>
        </p:nvSpPr>
        <p:spPr>
          <a:xfrm>
            <a:off x="4868454" y="2341971"/>
            <a:ext cx="936000" cy="50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39" name="Pentagon 27">
            <a:extLst>
              <a:ext uri="{FF2B5EF4-FFF2-40B4-BE49-F238E27FC236}">
                <a16:creationId xmlns:a16="http://schemas.microsoft.com/office/drawing/2014/main" id="{53881B23-60D6-D337-97C0-412FC4201D09}"/>
              </a:ext>
            </a:extLst>
          </p:cNvPr>
          <p:cNvSpPr/>
          <p:nvPr/>
        </p:nvSpPr>
        <p:spPr>
          <a:xfrm>
            <a:off x="4868454" y="1708763"/>
            <a:ext cx="936000" cy="50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grpSp>
        <p:nvGrpSpPr>
          <p:cNvPr id="57" name="Dashboard2" descr="{&quot;Key&quot;:&quot;POWER_USER_SHAPE_ICON&quot;,&quot;Value&quot;:&quot;POWER_USER_SHAPE_ICON_STYLE_1&quot;}">
            <a:extLst>
              <a:ext uri="{FF2B5EF4-FFF2-40B4-BE49-F238E27FC236}">
                <a16:creationId xmlns:a16="http://schemas.microsoft.com/office/drawing/2014/main" id="{C08F670F-67F1-FF78-D8F7-2785C1186FBE}"/>
              </a:ext>
            </a:extLst>
          </p:cNvPr>
          <p:cNvGrpSpPr>
            <a:grpSpLocks noChangeAspect="1"/>
          </p:cNvGrpSpPr>
          <p:nvPr/>
        </p:nvGrpSpPr>
        <p:grpSpPr>
          <a:xfrm>
            <a:off x="5068625" y="1834786"/>
            <a:ext cx="301738" cy="252002"/>
            <a:chOff x="6975476" y="2759076"/>
            <a:chExt cx="288925" cy="241300"/>
          </a:xfrm>
          <a:solidFill>
            <a:schemeClr val="lt1"/>
          </a:solidFill>
        </p:grpSpPr>
        <p:sp>
          <p:nvSpPr>
            <p:cNvPr id="58" name="Freeform 1250">
              <a:extLst>
                <a:ext uri="{FF2B5EF4-FFF2-40B4-BE49-F238E27FC236}">
                  <a16:creationId xmlns:a16="http://schemas.microsoft.com/office/drawing/2014/main" id="{8B38AFA7-2BF3-C785-C83D-7FB6BE7D6FBB}"/>
                </a:ext>
              </a:extLst>
            </p:cNvPr>
            <p:cNvSpPr>
              <a:spLocks/>
            </p:cNvSpPr>
            <p:nvPr/>
          </p:nvSpPr>
          <p:spPr bwMode="auto">
            <a:xfrm>
              <a:off x="7056439" y="2801938"/>
              <a:ext cx="34925" cy="74613"/>
            </a:xfrm>
            <a:custGeom>
              <a:avLst/>
              <a:gdLst>
                <a:gd name="T0" fmla="*/ 2 w 22"/>
                <a:gd name="T1" fmla="*/ 2 h 47"/>
                <a:gd name="T2" fmla="*/ 2 w 22"/>
                <a:gd name="T3" fmla="*/ 4 h 47"/>
                <a:gd name="T4" fmla="*/ 17 w 22"/>
                <a:gd name="T5" fmla="*/ 4 h 47"/>
                <a:gd name="T6" fmla="*/ 17 w 22"/>
                <a:gd name="T7" fmla="*/ 43 h 47"/>
                <a:gd name="T8" fmla="*/ 4 w 22"/>
                <a:gd name="T9" fmla="*/ 43 h 47"/>
                <a:gd name="T10" fmla="*/ 4 w 22"/>
                <a:gd name="T11" fmla="*/ 2 h 47"/>
                <a:gd name="T12" fmla="*/ 2 w 22"/>
                <a:gd name="T13" fmla="*/ 2 h 47"/>
                <a:gd name="T14" fmla="*/ 2 w 22"/>
                <a:gd name="T15" fmla="*/ 4 h 47"/>
                <a:gd name="T16" fmla="*/ 2 w 22"/>
                <a:gd name="T17" fmla="*/ 2 h 47"/>
                <a:gd name="T18" fmla="*/ 0 w 22"/>
                <a:gd name="T19" fmla="*/ 2 h 47"/>
                <a:gd name="T20" fmla="*/ 0 w 22"/>
                <a:gd name="T21" fmla="*/ 47 h 47"/>
                <a:gd name="T22" fmla="*/ 22 w 22"/>
                <a:gd name="T23" fmla="*/ 47 h 47"/>
                <a:gd name="T24" fmla="*/ 22 w 22"/>
                <a:gd name="T25" fmla="*/ 0 h 47"/>
                <a:gd name="T26" fmla="*/ 0 w 22"/>
                <a:gd name="T27" fmla="*/ 0 h 47"/>
                <a:gd name="T28" fmla="*/ 0 w 22"/>
                <a:gd name="T29" fmla="*/ 2 h 47"/>
                <a:gd name="T30" fmla="*/ 2 w 22"/>
                <a:gd name="T31"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47">
                  <a:moveTo>
                    <a:pt x="2" y="2"/>
                  </a:moveTo>
                  <a:lnTo>
                    <a:pt x="2" y="4"/>
                  </a:lnTo>
                  <a:lnTo>
                    <a:pt x="17" y="4"/>
                  </a:lnTo>
                  <a:lnTo>
                    <a:pt x="17" y="43"/>
                  </a:lnTo>
                  <a:lnTo>
                    <a:pt x="4" y="43"/>
                  </a:lnTo>
                  <a:lnTo>
                    <a:pt x="4" y="2"/>
                  </a:lnTo>
                  <a:lnTo>
                    <a:pt x="2" y="2"/>
                  </a:lnTo>
                  <a:lnTo>
                    <a:pt x="2" y="4"/>
                  </a:lnTo>
                  <a:lnTo>
                    <a:pt x="2" y="2"/>
                  </a:lnTo>
                  <a:lnTo>
                    <a:pt x="0" y="2"/>
                  </a:lnTo>
                  <a:lnTo>
                    <a:pt x="0" y="47"/>
                  </a:lnTo>
                  <a:lnTo>
                    <a:pt x="22" y="47"/>
                  </a:lnTo>
                  <a:lnTo>
                    <a:pt x="22" y="0"/>
                  </a:lnTo>
                  <a:lnTo>
                    <a:pt x="0"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59" name="Freeform 1251">
              <a:extLst>
                <a:ext uri="{FF2B5EF4-FFF2-40B4-BE49-F238E27FC236}">
                  <a16:creationId xmlns:a16="http://schemas.microsoft.com/office/drawing/2014/main" id="{0779D003-D1F0-5150-5FE8-A37D2CB991B1}"/>
                </a:ext>
              </a:extLst>
            </p:cNvPr>
            <p:cNvSpPr>
              <a:spLocks/>
            </p:cNvSpPr>
            <p:nvPr/>
          </p:nvSpPr>
          <p:spPr bwMode="auto">
            <a:xfrm>
              <a:off x="7083426" y="2778126"/>
              <a:ext cx="34925" cy="98425"/>
            </a:xfrm>
            <a:custGeom>
              <a:avLst/>
              <a:gdLst>
                <a:gd name="T0" fmla="*/ 3 w 22"/>
                <a:gd name="T1" fmla="*/ 2 h 62"/>
                <a:gd name="T2" fmla="*/ 3 w 22"/>
                <a:gd name="T3" fmla="*/ 4 h 62"/>
                <a:gd name="T4" fmla="*/ 18 w 22"/>
                <a:gd name="T5" fmla="*/ 4 h 62"/>
                <a:gd name="T6" fmla="*/ 18 w 22"/>
                <a:gd name="T7" fmla="*/ 58 h 62"/>
                <a:gd name="T8" fmla="*/ 5 w 22"/>
                <a:gd name="T9" fmla="*/ 58 h 62"/>
                <a:gd name="T10" fmla="*/ 5 w 22"/>
                <a:gd name="T11" fmla="*/ 2 h 62"/>
                <a:gd name="T12" fmla="*/ 3 w 22"/>
                <a:gd name="T13" fmla="*/ 2 h 62"/>
                <a:gd name="T14" fmla="*/ 3 w 22"/>
                <a:gd name="T15" fmla="*/ 4 h 62"/>
                <a:gd name="T16" fmla="*/ 3 w 22"/>
                <a:gd name="T17" fmla="*/ 2 h 62"/>
                <a:gd name="T18" fmla="*/ 0 w 22"/>
                <a:gd name="T19" fmla="*/ 2 h 62"/>
                <a:gd name="T20" fmla="*/ 0 w 22"/>
                <a:gd name="T21" fmla="*/ 62 h 62"/>
                <a:gd name="T22" fmla="*/ 22 w 22"/>
                <a:gd name="T23" fmla="*/ 62 h 62"/>
                <a:gd name="T24" fmla="*/ 22 w 22"/>
                <a:gd name="T25" fmla="*/ 0 h 62"/>
                <a:gd name="T26" fmla="*/ 0 w 22"/>
                <a:gd name="T27" fmla="*/ 0 h 62"/>
                <a:gd name="T28" fmla="*/ 0 w 22"/>
                <a:gd name="T29" fmla="*/ 2 h 62"/>
                <a:gd name="T30" fmla="*/ 3 w 22"/>
                <a:gd name="T31"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62">
                  <a:moveTo>
                    <a:pt x="3" y="2"/>
                  </a:moveTo>
                  <a:lnTo>
                    <a:pt x="3" y="4"/>
                  </a:lnTo>
                  <a:lnTo>
                    <a:pt x="18" y="4"/>
                  </a:lnTo>
                  <a:lnTo>
                    <a:pt x="18" y="58"/>
                  </a:lnTo>
                  <a:lnTo>
                    <a:pt x="5" y="58"/>
                  </a:lnTo>
                  <a:lnTo>
                    <a:pt x="5" y="2"/>
                  </a:lnTo>
                  <a:lnTo>
                    <a:pt x="3" y="2"/>
                  </a:lnTo>
                  <a:lnTo>
                    <a:pt x="3" y="4"/>
                  </a:lnTo>
                  <a:lnTo>
                    <a:pt x="3" y="2"/>
                  </a:lnTo>
                  <a:lnTo>
                    <a:pt x="0" y="2"/>
                  </a:lnTo>
                  <a:lnTo>
                    <a:pt x="0" y="62"/>
                  </a:lnTo>
                  <a:lnTo>
                    <a:pt x="22" y="62"/>
                  </a:lnTo>
                  <a:lnTo>
                    <a:pt x="22" y="0"/>
                  </a:lnTo>
                  <a:lnTo>
                    <a:pt x="0" y="0"/>
                  </a:lnTo>
                  <a:lnTo>
                    <a:pt x="0"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60" name="Freeform 1252">
              <a:extLst>
                <a:ext uri="{FF2B5EF4-FFF2-40B4-BE49-F238E27FC236}">
                  <a16:creationId xmlns:a16="http://schemas.microsoft.com/office/drawing/2014/main" id="{4D23C6AA-442E-6490-DA09-C5E756B3C751}"/>
                </a:ext>
              </a:extLst>
            </p:cNvPr>
            <p:cNvSpPr>
              <a:spLocks/>
            </p:cNvSpPr>
            <p:nvPr/>
          </p:nvSpPr>
          <p:spPr bwMode="auto">
            <a:xfrm>
              <a:off x="7027864" y="2824163"/>
              <a:ext cx="34925" cy="52388"/>
            </a:xfrm>
            <a:custGeom>
              <a:avLst/>
              <a:gdLst>
                <a:gd name="T0" fmla="*/ 2 w 22"/>
                <a:gd name="T1" fmla="*/ 2 h 33"/>
                <a:gd name="T2" fmla="*/ 2 w 22"/>
                <a:gd name="T3" fmla="*/ 4 h 33"/>
                <a:gd name="T4" fmla="*/ 18 w 22"/>
                <a:gd name="T5" fmla="*/ 4 h 33"/>
                <a:gd name="T6" fmla="*/ 18 w 22"/>
                <a:gd name="T7" fmla="*/ 29 h 33"/>
                <a:gd name="T8" fmla="*/ 4 w 22"/>
                <a:gd name="T9" fmla="*/ 29 h 33"/>
                <a:gd name="T10" fmla="*/ 4 w 22"/>
                <a:gd name="T11" fmla="*/ 2 h 33"/>
                <a:gd name="T12" fmla="*/ 2 w 22"/>
                <a:gd name="T13" fmla="*/ 2 h 33"/>
                <a:gd name="T14" fmla="*/ 2 w 22"/>
                <a:gd name="T15" fmla="*/ 4 h 33"/>
                <a:gd name="T16" fmla="*/ 2 w 22"/>
                <a:gd name="T17" fmla="*/ 2 h 33"/>
                <a:gd name="T18" fmla="*/ 0 w 22"/>
                <a:gd name="T19" fmla="*/ 2 h 33"/>
                <a:gd name="T20" fmla="*/ 0 w 22"/>
                <a:gd name="T21" fmla="*/ 33 h 33"/>
                <a:gd name="T22" fmla="*/ 22 w 22"/>
                <a:gd name="T23" fmla="*/ 33 h 33"/>
                <a:gd name="T24" fmla="*/ 22 w 22"/>
                <a:gd name="T25" fmla="*/ 0 h 33"/>
                <a:gd name="T26" fmla="*/ 0 w 22"/>
                <a:gd name="T27" fmla="*/ 0 h 33"/>
                <a:gd name="T28" fmla="*/ 0 w 22"/>
                <a:gd name="T29" fmla="*/ 2 h 33"/>
                <a:gd name="T30" fmla="*/ 2 w 22"/>
                <a:gd name="T31"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33">
                  <a:moveTo>
                    <a:pt x="2" y="2"/>
                  </a:moveTo>
                  <a:lnTo>
                    <a:pt x="2" y="4"/>
                  </a:lnTo>
                  <a:lnTo>
                    <a:pt x="18" y="4"/>
                  </a:lnTo>
                  <a:lnTo>
                    <a:pt x="18" y="29"/>
                  </a:lnTo>
                  <a:lnTo>
                    <a:pt x="4" y="29"/>
                  </a:lnTo>
                  <a:lnTo>
                    <a:pt x="4" y="2"/>
                  </a:lnTo>
                  <a:lnTo>
                    <a:pt x="2" y="2"/>
                  </a:lnTo>
                  <a:lnTo>
                    <a:pt x="2" y="4"/>
                  </a:lnTo>
                  <a:lnTo>
                    <a:pt x="2" y="2"/>
                  </a:lnTo>
                  <a:lnTo>
                    <a:pt x="0" y="2"/>
                  </a:lnTo>
                  <a:lnTo>
                    <a:pt x="0" y="33"/>
                  </a:lnTo>
                  <a:lnTo>
                    <a:pt x="22" y="33"/>
                  </a:lnTo>
                  <a:lnTo>
                    <a:pt x="22" y="0"/>
                  </a:lnTo>
                  <a:lnTo>
                    <a:pt x="0"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63" name="Freeform 1253">
              <a:extLst>
                <a:ext uri="{FF2B5EF4-FFF2-40B4-BE49-F238E27FC236}">
                  <a16:creationId xmlns:a16="http://schemas.microsoft.com/office/drawing/2014/main" id="{F5BC1BA3-EB90-4EEE-192C-E719E857D997}"/>
                </a:ext>
              </a:extLst>
            </p:cNvPr>
            <p:cNvSpPr>
              <a:spLocks/>
            </p:cNvSpPr>
            <p:nvPr/>
          </p:nvSpPr>
          <p:spPr bwMode="auto">
            <a:xfrm>
              <a:off x="6999289" y="2841626"/>
              <a:ext cx="34925" cy="34925"/>
            </a:xfrm>
            <a:custGeom>
              <a:avLst/>
              <a:gdLst>
                <a:gd name="T0" fmla="*/ 2 w 22"/>
                <a:gd name="T1" fmla="*/ 2 h 22"/>
                <a:gd name="T2" fmla="*/ 2 w 22"/>
                <a:gd name="T3" fmla="*/ 5 h 22"/>
                <a:gd name="T4" fmla="*/ 18 w 22"/>
                <a:gd name="T5" fmla="*/ 5 h 22"/>
                <a:gd name="T6" fmla="*/ 18 w 22"/>
                <a:gd name="T7" fmla="*/ 18 h 22"/>
                <a:gd name="T8" fmla="*/ 4 w 22"/>
                <a:gd name="T9" fmla="*/ 18 h 22"/>
                <a:gd name="T10" fmla="*/ 4 w 22"/>
                <a:gd name="T11" fmla="*/ 2 h 22"/>
                <a:gd name="T12" fmla="*/ 2 w 22"/>
                <a:gd name="T13" fmla="*/ 2 h 22"/>
                <a:gd name="T14" fmla="*/ 2 w 22"/>
                <a:gd name="T15" fmla="*/ 5 h 22"/>
                <a:gd name="T16" fmla="*/ 2 w 22"/>
                <a:gd name="T17" fmla="*/ 2 h 22"/>
                <a:gd name="T18" fmla="*/ 0 w 22"/>
                <a:gd name="T19" fmla="*/ 2 h 22"/>
                <a:gd name="T20" fmla="*/ 0 w 22"/>
                <a:gd name="T21" fmla="*/ 22 h 22"/>
                <a:gd name="T22" fmla="*/ 22 w 22"/>
                <a:gd name="T23" fmla="*/ 22 h 22"/>
                <a:gd name="T24" fmla="*/ 22 w 22"/>
                <a:gd name="T25" fmla="*/ 0 h 22"/>
                <a:gd name="T26" fmla="*/ 0 w 22"/>
                <a:gd name="T27" fmla="*/ 0 h 22"/>
                <a:gd name="T28" fmla="*/ 0 w 22"/>
                <a:gd name="T29" fmla="*/ 2 h 22"/>
                <a:gd name="T30" fmla="*/ 2 w 22"/>
                <a:gd name="T3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2">
                  <a:moveTo>
                    <a:pt x="2" y="2"/>
                  </a:moveTo>
                  <a:lnTo>
                    <a:pt x="2" y="5"/>
                  </a:lnTo>
                  <a:lnTo>
                    <a:pt x="18" y="5"/>
                  </a:lnTo>
                  <a:lnTo>
                    <a:pt x="18" y="18"/>
                  </a:lnTo>
                  <a:lnTo>
                    <a:pt x="4" y="18"/>
                  </a:lnTo>
                  <a:lnTo>
                    <a:pt x="4" y="2"/>
                  </a:lnTo>
                  <a:lnTo>
                    <a:pt x="2" y="2"/>
                  </a:lnTo>
                  <a:lnTo>
                    <a:pt x="2" y="5"/>
                  </a:lnTo>
                  <a:lnTo>
                    <a:pt x="2" y="2"/>
                  </a:lnTo>
                  <a:lnTo>
                    <a:pt x="0" y="2"/>
                  </a:lnTo>
                  <a:lnTo>
                    <a:pt x="0" y="22"/>
                  </a:lnTo>
                  <a:lnTo>
                    <a:pt x="22" y="22"/>
                  </a:lnTo>
                  <a:lnTo>
                    <a:pt x="22" y="0"/>
                  </a:lnTo>
                  <a:lnTo>
                    <a:pt x="0"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24" name="Freeform 1254">
              <a:extLst>
                <a:ext uri="{FF2B5EF4-FFF2-40B4-BE49-F238E27FC236}">
                  <a16:creationId xmlns:a16="http://schemas.microsoft.com/office/drawing/2014/main" id="{EA30909D-F677-6454-5E0C-38ABF9E4CA73}"/>
                </a:ext>
              </a:extLst>
            </p:cNvPr>
            <p:cNvSpPr>
              <a:spLocks/>
            </p:cNvSpPr>
            <p:nvPr/>
          </p:nvSpPr>
          <p:spPr bwMode="auto">
            <a:xfrm>
              <a:off x="6975476" y="2759076"/>
              <a:ext cx="288925" cy="187325"/>
            </a:xfrm>
            <a:custGeom>
              <a:avLst/>
              <a:gdLst>
                <a:gd name="T0" fmla="*/ 1361 w 1411"/>
                <a:gd name="T1" fmla="*/ 892 h 909"/>
                <a:gd name="T2" fmla="*/ 1361 w 1411"/>
                <a:gd name="T3" fmla="*/ 876 h 909"/>
                <a:gd name="T4" fmla="*/ 50 w 1411"/>
                <a:gd name="T5" fmla="*/ 876 h 909"/>
                <a:gd name="T6" fmla="*/ 33 w 1411"/>
                <a:gd name="T7" fmla="*/ 859 h 909"/>
                <a:gd name="T8" fmla="*/ 33 w 1411"/>
                <a:gd name="T9" fmla="*/ 50 h 909"/>
                <a:gd name="T10" fmla="*/ 50 w 1411"/>
                <a:gd name="T11" fmla="*/ 33 h 909"/>
                <a:gd name="T12" fmla="*/ 1361 w 1411"/>
                <a:gd name="T13" fmla="*/ 33 h 909"/>
                <a:gd name="T14" fmla="*/ 1377 w 1411"/>
                <a:gd name="T15" fmla="*/ 50 h 909"/>
                <a:gd name="T16" fmla="*/ 1377 w 1411"/>
                <a:gd name="T17" fmla="*/ 859 h 909"/>
                <a:gd name="T18" fmla="*/ 1361 w 1411"/>
                <a:gd name="T19" fmla="*/ 876 h 909"/>
                <a:gd name="T20" fmla="*/ 1361 w 1411"/>
                <a:gd name="T21" fmla="*/ 892 h 909"/>
                <a:gd name="T22" fmla="*/ 1361 w 1411"/>
                <a:gd name="T23" fmla="*/ 909 h 909"/>
                <a:gd name="T24" fmla="*/ 1411 w 1411"/>
                <a:gd name="T25" fmla="*/ 859 h 909"/>
                <a:gd name="T26" fmla="*/ 1411 w 1411"/>
                <a:gd name="T27" fmla="*/ 50 h 909"/>
                <a:gd name="T28" fmla="*/ 1361 w 1411"/>
                <a:gd name="T29" fmla="*/ 0 h 909"/>
                <a:gd name="T30" fmla="*/ 50 w 1411"/>
                <a:gd name="T31" fmla="*/ 0 h 909"/>
                <a:gd name="T32" fmla="*/ 0 w 1411"/>
                <a:gd name="T33" fmla="*/ 50 h 909"/>
                <a:gd name="T34" fmla="*/ 0 w 1411"/>
                <a:gd name="T35" fmla="*/ 859 h 909"/>
                <a:gd name="T36" fmla="*/ 50 w 1411"/>
                <a:gd name="T37" fmla="*/ 909 h 909"/>
                <a:gd name="T38" fmla="*/ 1361 w 1411"/>
                <a:gd name="T39" fmla="*/ 909 h 909"/>
                <a:gd name="T40" fmla="*/ 1361 w 1411"/>
                <a:gd name="T41" fmla="*/ 892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1" h="909">
                  <a:moveTo>
                    <a:pt x="1361" y="892"/>
                  </a:moveTo>
                  <a:lnTo>
                    <a:pt x="1361" y="876"/>
                  </a:lnTo>
                  <a:lnTo>
                    <a:pt x="50" y="876"/>
                  </a:lnTo>
                  <a:cubicBezTo>
                    <a:pt x="40" y="876"/>
                    <a:pt x="33" y="868"/>
                    <a:pt x="33" y="859"/>
                  </a:cubicBezTo>
                  <a:lnTo>
                    <a:pt x="33" y="50"/>
                  </a:lnTo>
                  <a:cubicBezTo>
                    <a:pt x="33" y="41"/>
                    <a:pt x="40" y="33"/>
                    <a:pt x="50" y="33"/>
                  </a:cubicBezTo>
                  <a:lnTo>
                    <a:pt x="1361" y="33"/>
                  </a:lnTo>
                  <a:cubicBezTo>
                    <a:pt x="1370" y="33"/>
                    <a:pt x="1377" y="41"/>
                    <a:pt x="1377" y="50"/>
                  </a:cubicBezTo>
                  <a:lnTo>
                    <a:pt x="1377" y="859"/>
                  </a:lnTo>
                  <a:cubicBezTo>
                    <a:pt x="1377" y="868"/>
                    <a:pt x="1370" y="876"/>
                    <a:pt x="1361" y="876"/>
                  </a:cubicBezTo>
                  <a:lnTo>
                    <a:pt x="1361" y="892"/>
                  </a:lnTo>
                  <a:lnTo>
                    <a:pt x="1361" y="909"/>
                  </a:lnTo>
                  <a:cubicBezTo>
                    <a:pt x="1388" y="909"/>
                    <a:pt x="1411" y="887"/>
                    <a:pt x="1411" y="859"/>
                  </a:cubicBezTo>
                  <a:lnTo>
                    <a:pt x="1411" y="50"/>
                  </a:lnTo>
                  <a:cubicBezTo>
                    <a:pt x="1411" y="22"/>
                    <a:pt x="1388" y="0"/>
                    <a:pt x="1361" y="0"/>
                  </a:cubicBezTo>
                  <a:lnTo>
                    <a:pt x="50" y="0"/>
                  </a:lnTo>
                  <a:cubicBezTo>
                    <a:pt x="22" y="0"/>
                    <a:pt x="0" y="22"/>
                    <a:pt x="0" y="50"/>
                  </a:cubicBezTo>
                  <a:lnTo>
                    <a:pt x="0" y="859"/>
                  </a:lnTo>
                  <a:cubicBezTo>
                    <a:pt x="0" y="887"/>
                    <a:pt x="22" y="909"/>
                    <a:pt x="50" y="909"/>
                  </a:cubicBezTo>
                  <a:lnTo>
                    <a:pt x="1361" y="909"/>
                  </a:lnTo>
                  <a:lnTo>
                    <a:pt x="1361" y="8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25" name="Freeform 1255">
              <a:extLst>
                <a:ext uri="{FF2B5EF4-FFF2-40B4-BE49-F238E27FC236}">
                  <a16:creationId xmlns:a16="http://schemas.microsoft.com/office/drawing/2014/main" id="{CB9CCAF6-261A-3042-8428-7911B01D3194}"/>
                </a:ext>
              </a:extLst>
            </p:cNvPr>
            <p:cNvSpPr>
              <a:spLocks/>
            </p:cNvSpPr>
            <p:nvPr/>
          </p:nvSpPr>
          <p:spPr bwMode="auto">
            <a:xfrm>
              <a:off x="7080251" y="2938463"/>
              <a:ext cx="79375" cy="47625"/>
            </a:xfrm>
            <a:custGeom>
              <a:avLst/>
              <a:gdLst>
                <a:gd name="T0" fmla="*/ 47 w 50"/>
                <a:gd name="T1" fmla="*/ 28 h 30"/>
                <a:gd name="T2" fmla="*/ 47 w 50"/>
                <a:gd name="T3" fmla="*/ 26 h 30"/>
                <a:gd name="T4" fmla="*/ 5 w 50"/>
                <a:gd name="T5" fmla="*/ 26 h 30"/>
                <a:gd name="T6" fmla="*/ 9 w 50"/>
                <a:gd name="T7" fmla="*/ 5 h 30"/>
                <a:gd name="T8" fmla="*/ 41 w 50"/>
                <a:gd name="T9" fmla="*/ 5 h 30"/>
                <a:gd name="T10" fmla="*/ 45 w 50"/>
                <a:gd name="T11" fmla="*/ 28 h 30"/>
                <a:gd name="T12" fmla="*/ 47 w 50"/>
                <a:gd name="T13" fmla="*/ 28 h 30"/>
                <a:gd name="T14" fmla="*/ 47 w 50"/>
                <a:gd name="T15" fmla="*/ 26 h 30"/>
                <a:gd name="T16" fmla="*/ 47 w 50"/>
                <a:gd name="T17" fmla="*/ 28 h 30"/>
                <a:gd name="T18" fmla="*/ 49 w 50"/>
                <a:gd name="T19" fmla="*/ 28 h 30"/>
                <a:gd name="T20" fmla="*/ 45 w 50"/>
                <a:gd name="T21" fmla="*/ 0 h 30"/>
                <a:gd name="T22" fmla="*/ 5 w 50"/>
                <a:gd name="T23" fmla="*/ 0 h 30"/>
                <a:gd name="T24" fmla="*/ 0 w 50"/>
                <a:gd name="T25" fmla="*/ 30 h 30"/>
                <a:gd name="T26" fmla="*/ 50 w 50"/>
                <a:gd name="T27" fmla="*/ 30 h 30"/>
                <a:gd name="T28" fmla="*/ 49 w 50"/>
                <a:gd name="T29" fmla="*/ 28 h 30"/>
                <a:gd name="T30" fmla="*/ 47 w 50"/>
                <a:gd name="T31"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30">
                  <a:moveTo>
                    <a:pt x="47" y="28"/>
                  </a:moveTo>
                  <a:lnTo>
                    <a:pt x="47" y="26"/>
                  </a:lnTo>
                  <a:lnTo>
                    <a:pt x="5" y="26"/>
                  </a:lnTo>
                  <a:lnTo>
                    <a:pt x="9" y="5"/>
                  </a:lnTo>
                  <a:lnTo>
                    <a:pt x="41" y="5"/>
                  </a:lnTo>
                  <a:lnTo>
                    <a:pt x="45" y="28"/>
                  </a:lnTo>
                  <a:lnTo>
                    <a:pt x="47" y="28"/>
                  </a:lnTo>
                  <a:lnTo>
                    <a:pt x="47" y="26"/>
                  </a:lnTo>
                  <a:lnTo>
                    <a:pt x="47" y="28"/>
                  </a:lnTo>
                  <a:lnTo>
                    <a:pt x="49" y="28"/>
                  </a:lnTo>
                  <a:lnTo>
                    <a:pt x="45" y="0"/>
                  </a:lnTo>
                  <a:lnTo>
                    <a:pt x="5" y="0"/>
                  </a:lnTo>
                  <a:lnTo>
                    <a:pt x="0" y="30"/>
                  </a:lnTo>
                  <a:lnTo>
                    <a:pt x="50" y="30"/>
                  </a:lnTo>
                  <a:lnTo>
                    <a:pt x="49" y="28"/>
                  </a:lnTo>
                  <a:lnTo>
                    <a:pt x="4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26" name="Freeform 1256">
              <a:extLst>
                <a:ext uri="{FF2B5EF4-FFF2-40B4-BE49-F238E27FC236}">
                  <a16:creationId xmlns:a16="http://schemas.microsoft.com/office/drawing/2014/main" id="{D5D75D28-E6D8-72CB-9166-2E60768A8005}"/>
                </a:ext>
              </a:extLst>
            </p:cNvPr>
            <p:cNvSpPr>
              <a:spLocks/>
            </p:cNvSpPr>
            <p:nvPr/>
          </p:nvSpPr>
          <p:spPr bwMode="auto">
            <a:xfrm>
              <a:off x="7064376" y="2979738"/>
              <a:ext cx="111125" cy="20638"/>
            </a:xfrm>
            <a:custGeom>
              <a:avLst/>
              <a:gdLst>
                <a:gd name="T0" fmla="*/ 494 w 544"/>
                <a:gd name="T1" fmla="*/ 17 h 100"/>
                <a:gd name="T2" fmla="*/ 494 w 544"/>
                <a:gd name="T3" fmla="*/ 0 h 100"/>
                <a:gd name="T4" fmla="*/ 50 w 544"/>
                <a:gd name="T5" fmla="*/ 0 h 100"/>
                <a:gd name="T6" fmla="*/ 5 w 544"/>
                <a:gd name="T7" fmla="*/ 28 h 100"/>
                <a:gd name="T8" fmla="*/ 0 w 544"/>
                <a:gd name="T9" fmla="*/ 50 h 100"/>
                <a:gd name="T10" fmla="*/ 14 w 544"/>
                <a:gd name="T11" fmla="*/ 85 h 100"/>
                <a:gd name="T12" fmla="*/ 50 w 544"/>
                <a:gd name="T13" fmla="*/ 100 h 100"/>
                <a:gd name="T14" fmla="*/ 494 w 544"/>
                <a:gd name="T15" fmla="*/ 100 h 100"/>
                <a:gd name="T16" fmla="*/ 530 w 544"/>
                <a:gd name="T17" fmla="*/ 85 h 100"/>
                <a:gd name="T18" fmla="*/ 544 w 544"/>
                <a:gd name="T19" fmla="*/ 50 h 100"/>
                <a:gd name="T20" fmla="*/ 539 w 544"/>
                <a:gd name="T21" fmla="*/ 28 h 100"/>
                <a:gd name="T22" fmla="*/ 494 w 544"/>
                <a:gd name="T23" fmla="*/ 0 h 100"/>
                <a:gd name="T24" fmla="*/ 494 w 544"/>
                <a:gd name="T25" fmla="*/ 17 h 100"/>
                <a:gd name="T26" fmla="*/ 494 w 544"/>
                <a:gd name="T27" fmla="*/ 34 h 100"/>
                <a:gd name="T28" fmla="*/ 509 w 544"/>
                <a:gd name="T29" fmla="*/ 43 h 100"/>
                <a:gd name="T30" fmla="*/ 511 w 544"/>
                <a:gd name="T31" fmla="*/ 50 h 100"/>
                <a:gd name="T32" fmla="*/ 506 w 544"/>
                <a:gd name="T33" fmla="*/ 62 h 100"/>
                <a:gd name="T34" fmla="*/ 494 w 544"/>
                <a:gd name="T35" fmla="*/ 67 h 100"/>
                <a:gd name="T36" fmla="*/ 50 w 544"/>
                <a:gd name="T37" fmla="*/ 67 h 100"/>
                <a:gd name="T38" fmla="*/ 38 w 544"/>
                <a:gd name="T39" fmla="*/ 62 h 100"/>
                <a:gd name="T40" fmla="*/ 33 w 544"/>
                <a:gd name="T41" fmla="*/ 50 h 100"/>
                <a:gd name="T42" fmla="*/ 35 w 544"/>
                <a:gd name="T43" fmla="*/ 43 h 100"/>
                <a:gd name="T44" fmla="*/ 50 w 544"/>
                <a:gd name="T45" fmla="*/ 34 h 100"/>
                <a:gd name="T46" fmla="*/ 494 w 544"/>
                <a:gd name="T47" fmla="*/ 34 h 100"/>
                <a:gd name="T48" fmla="*/ 494 w 544"/>
                <a:gd name="T49"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4" h="100">
                  <a:moveTo>
                    <a:pt x="494" y="17"/>
                  </a:moveTo>
                  <a:lnTo>
                    <a:pt x="494" y="0"/>
                  </a:lnTo>
                  <a:lnTo>
                    <a:pt x="50" y="0"/>
                  </a:lnTo>
                  <a:cubicBezTo>
                    <a:pt x="31" y="0"/>
                    <a:pt x="14" y="11"/>
                    <a:pt x="5" y="28"/>
                  </a:cubicBezTo>
                  <a:cubicBezTo>
                    <a:pt x="2" y="35"/>
                    <a:pt x="0" y="43"/>
                    <a:pt x="0" y="50"/>
                  </a:cubicBezTo>
                  <a:cubicBezTo>
                    <a:pt x="0" y="63"/>
                    <a:pt x="5" y="76"/>
                    <a:pt x="14" y="85"/>
                  </a:cubicBezTo>
                  <a:cubicBezTo>
                    <a:pt x="23" y="94"/>
                    <a:pt x="36" y="100"/>
                    <a:pt x="50" y="100"/>
                  </a:cubicBezTo>
                  <a:lnTo>
                    <a:pt x="494" y="100"/>
                  </a:lnTo>
                  <a:cubicBezTo>
                    <a:pt x="509" y="100"/>
                    <a:pt x="521" y="94"/>
                    <a:pt x="530" y="85"/>
                  </a:cubicBezTo>
                  <a:cubicBezTo>
                    <a:pt x="539" y="76"/>
                    <a:pt x="544" y="63"/>
                    <a:pt x="544" y="50"/>
                  </a:cubicBezTo>
                  <a:cubicBezTo>
                    <a:pt x="544" y="43"/>
                    <a:pt x="543" y="35"/>
                    <a:pt x="539" y="28"/>
                  </a:cubicBezTo>
                  <a:cubicBezTo>
                    <a:pt x="531" y="11"/>
                    <a:pt x="513" y="0"/>
                    <a:pt x="494" y="0"/>
                  </a:cubicBezTo>
                  <a:lnTo>
                    <a:pt x="494" y="17"/>
                  </a:lnTo>
                  <a:lnTo>
                    <a:pt x="494" y="34"/>
                  </a:lnTo>
                  <a:cubicBezTo>
                    <a:pt x="501" y="34"/>
                    <a:pt x="506" y="37"/>
                    <a:pt x="509" y="43"/>
                  </a:cubicBezTo>
                  <a:cubicBezTo>
                    <a:pt x="511" y="45"/>
                    <a:pt x="511" y="48"/>
                    <a:pt x="511" y="50"/>
                  </a:cubicBezTo>
                  <a:cubicBezTo>
                    <a:pt x="511" y="54"/>
                    <a:pt x="509" y="59"/>
                    <a:pt x="506" y="62"/>
                  </a:cubicBezTo>
                  <a:cubicBezTo>
                    <a:pt x="503" y="65"/>
                    <a:pt x="499" y="67"/>
                    <a:pt x="494" y="67"/>
                  </a:cubicBezTo>
                  <a:lnTo>
                    <a:pt x="50" y="67"/>
                  </a:lnTo>
                  <a:cubicBezTo>
                    <a:pt x="45" y="67"/>
                    <a:pt x="41" y="65"/>
                    <a:pt x="38" y="62"/>
                  </a:cubicBezTo>
                  <a:cubicBezTo>
                    <a:pt x="35" y="59"/>
                    <a:pt x="33" y="54"/>
                    <a:pt x="33" y="50"/>
                  </a:cubicBezTo>
                  <a:cubicBezTo>
                    <a:pt x="33" y="48"/>
                    <a:pt x="34" y="45"/>
                    <a:pt x="35" y="43"/>
                  </a:cubicBezTo>
                  <a:cubicBezTo>
                    <a:pt x="38" y="37"/>
                    <a:pt x="44" y="34"/>
                    <a:pt x="50" y="34"/>
                  </a:cubicBezTo>
                  <a:lnTo>
                    <a:pt x="494" y="34"/>
                  </a:lnTo>
                  <a:lnTo>
                    <a:pt x="49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27" name="Rectangle 1257">
              <a:extLst>
                <a:ext uri="{FF2B5EF4-FFF2-40B4-BE49-F238E27FC236}">
                  <a16:creationId xmlns:a16="http://schemas.microsoft.com/office/drawing/2014/main" id="{974F8331-6524-2A91-42D4-5FFA374E66D9}"/>
                </a:ext>
              </a:extLst>
            </p:cNvPr>
            <p:cNvSpPr>
              <a:spLocks noChangeArrowheads="1"/>
            </p:cNvSpPr>
            <p:nvPr/>
          </p:nvSpPr>
          <p:spPr bwMode="auto">
            <a:xfrm>
              <a:off x="6978651" y="2897188"/>
              <a:ext cx="2825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28" name="Freeform 1258">
              <a:extLst>
                <a:ext uri="{FF2B5EF4-FFF2-40B4-BE49-F238E27FC236}">
                  <a16:creationId xmlns:a16="http://schemas.microsoft.com/office/drawing/2014/main" id="{3C4EFF8F-D325-2B48-D230-4F701FA93695}"/>
                </a:ext>
              </a:extLst>
            </p:cNvPr>
            <p:cNvSpPr>
              <a:spLocks/>
            </p:cNvSpPr>
            <p:nvPr/>
          </p:nvSpPr>
          <p:spPr bwMode="auto">
            <a:xfrm>
              <a:off x="7151689" y="2790826"/>
              <a:ext cx="28575" cy="26988"/>
            </a:xfrm>
            <a:custGeom>
              <a:avLst/>
              <a:gdLst>
                <a:gd name="T0" fmla="*/ 118 w 135"/>
                <a:gd name="T1" fmla="*/ 68 h 135"/>
                <a:gd name="T2" fmla="*/ 101 w 135"/>
                <a:gd name="T3" fmla="*/ 68 h 135"/>
                <a:gd name="T4" fmla="*/ 67 w 135"/>
                <a:gd name="T5" fmla="*/ 102 h 135"/>
                <a:gd name="T6" fmla="*/ 33 w 135"/>
                <a:gd name="T7" fmla="*/ 68 h 135"/>
                <a:gd name="T8" fmla="*/ 67 w 135"/>
                <a:gd name="T9" fmla="*/ 33 h 135"/>
                <a:gd name="T10" fmla="*/ 101 w 135"/>
                <a:gd name="T11" fmla="*/ 68 h 135"/>
                <a:gd name="T12" fmla="*/ 118 w 135"/>
                <a:gd name="T13" fmla="*/ 68 h 135"/>
                <a:gd name="T14" fmla="*/ 135 w 135"/>
                <a:gd name="T15" fmla="*/ 68 h 135"/>
                <a:gd name="T16" fmla="*/ 67 w 135"/>
                <a:gd name="T17" fmla="*/ 0 h 135"/>
                <a:gd name="T18" fmla="*/ 0 w 135"/>
                <a:gd name="T19" fmla="*/ 68 h 135"/>
                <a:gd name="T20" fmla="*/ 67 w 135"/>
                <a:gd name="T21" fmla="*/ 135 h 135"/>
                <a:gd name="T22" fmla="*/ 135 w 135"/>
                <a:gd name="T23" fmla="*/ 68 h 135"/>
                <a:gd name="T24" fmla="*/ 118 w 135"/>
                <a:gd name="T25"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135">
                  <a:moveTo>
                    <a:pt x="118" y="68"/>
                  </a:moveTo>
                  <a:lnTo>
                    <a:pt x="101" y="68"/>
                  </a:lnTo>
                  <a:cubicBezTo>
                    <a:pt x="101" y="86"/>
                    <a:pt x="86" y="102"/>
                    <a:pt x="67" y="102"/>
                  </a:cubicBezTo>
                  <a:cubicBezTo>
                    <a:pt x="48" y="102"/>
                    <a:pt x="33" y="86"/>
                    <a:pt x="33" y="68"/>
                  </a:cubicBezTo>
                  <a:cubicBezTo>
                    <a:pt x="33" y="49"/>
                    <a:pt x="48" y="34"/>
                    <a:pt x="67" y="33"/>
                  </a:cubicBezTo>
                  <a:cubicBezTo>
                    <a:pt x="86" y="34"/>
                    <a:pt x="101" y="49"/>
                    <a:pt x="101" y="68"/>
                  </a:cubicBezTo>
                  <a:lnTo>
                    <a:pt x="118" y="68"/>
                  </a:lnTo>
                  <a:lnTo>
                    <a:pt x="135" y="68"/>
                  </a:lnTo>
                  <a:cubicBezTo>
                    <a:pt x="135" y="30"/>
                    <a:pt x="105" y="0"/>
                    <a:pt x="67" y="0"/>
                  </a:cubicBezTo>
                  <a:cubicBezTo>
                    <a:pt x="30" y="0"/>
                    <a:pt x="0" y="30"/>
                    <a:pt x="0" y="68"/>
                  </a:cubicBezTo>
                  <a:cubicBezTo>
                    <a:pt x="0" y="105"/>
                    <a:pt x="30" y="135"/>
                    <a:pt x="67" y="135"/>
                  </a:cubicBezTo>
                  <a:cubicBezTo>
                    <a:pt x="105" y="135"/>
                    <a:pt x="135" y="105"/>
                    <a:pt x="135" y="68"/>
                  </a:cubicBezTo>
                  <a:lnTo>
                    <a:pt x="11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29" name="Rectangle 1259">
              <a:extLst>
                <a:ext uri="{FF2B5EF4-FFF2-40B4-BE49-F238E27FC236}">
                  <a16:creationId xmlns:a16="http://schemas.microsoft.com/office/drawing/2014/main" id="{D9F8D1F7-B0BC-03BD-E6AD-3C1309244F99}"/>
                </a:ext>
              </a:extLst>
            </p:cNvPr>
            <p:cNvSpPr>
              <a:spLocks noChangeArrowheads="1"/>
            </p:cNvSpPr>
            <p:nvPr/>
          </p:nvSpPr>
          <p:spPr bwMode="auto">
            <a:xfrm>
              <a:off x="7188201" y="2800351"/>
              <a:ext cx="4286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30" name="Freeform 1260">
              <a:extLst>
                <a:ext uri="{FF2B5EF4-FFF2-40B4-BE49-F238E27FC236}">
                  <a16:creationId xmlns:a16="http://schemas.microsoft.com/office/drawing/2014/main" id="{B543824E-7F50-3E5D-615D-0F87E5341ECB}"/>
                </a:ext>
              </a:extLst>
            </p:cNvPr>
            <p:cNvSpPr>
              <a:spLocks/>
            </p:cNvSpPr>
            <p:nvPr/>
          </p:nvSpPr>
          <p:spPr bwMode="auto">
            <a:xfrm>
              <a:off x="7151689" y="2819401"/>
              <a:ext cx="28575" cy="26988"/>
            </a:xfrm>
            <a:custGeom>
              <a:avLst/>
              <a:gdLst>
                <a:gd name="T0" fmla="*/ 118 w 135"/>
                <a:gd name="T1" fmla="*/ 68 h 135"/>
                <a:gd name="T2" fmla="*/ 101 w 135"/>
                <a:gd name="T3" fmla="*/ 68 h 135"/>
                <a:gd name="T4" fmla="*/ 67 w 135"/>
                <a:gd name="T5" fmla="*/ 102 h 135"/>
                <a:gd name="T6" fmla="*/ 33 w 135"/>
                <a:gd name="T7" fmla="*/ 68 h 135"/>
                <a:gd name="T8" fmla="*/ 67 w 135"/>
                <a:gd name="T9" fmla="*/ 34 h 135"/>
                <a:gd name="T10" fmla="*/ 101 w 135"/>
                <a:gd name="T11" fmla="*/ 68 h 135"/>
                <a:gd name="T12" fmla="*/ 118 w 135"/>
                <a:gd name="T13" fmla="*/ 68 h 135"/>
                <a:gd name="T14" fmla="*/ 135 w 135"/>
                <a:gd name="T15" fmla="*/ 68 h 135"/>
                <a:gd name="T16" fmla="*/ 67 w 135"/>
                <a:gd name="T17" fmla="*/ 0 h 135"/>
                <a:gd name="T18" fmla="*/ 0 w 135"/>
                <a:gd name="T19" fmla="*/ 68 h 135"/>
                <a:gd name="T20" fmla="*/ 67 w 135"/>
                <a:gd name="T21" fmla="*/ 135 h 135"/>
                <a:gd name="T22" fmla="*/ 135 w 135"/>
                <a:gd name="T23" fmla="*/ 68 h 135"/>
                <a:gd name="T24" fmla="*/ 118 w 135"/>
                <a:gd name="T25"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135">
                  <a:moveTo>
                    <a:pt x="118" y="68"/>
                  </a:moveTo>
                  <a:lnTo>
                    <a:pt x="101" y="68"/>
                  </a:lnTo>
                  <a:cubicBezTo>
                    <a:pt x="101" y="87"/>
                    <a:pt x="86" y="102"/>
                    <a:pt x="67" y="102"/>
                  </a:cubicBezTo>
                  <a:cubicBezTo>
                    <a:pt x="48" y="102"/>
                    <a:pt x="33" y="87"/>
                    <a:pt x="33" y="68"/>
                  </a:cubicBezTo>
                  <a:cubicBezTo>
                    <a:pt x="33" y="49"/>
                    <a:pt x="48" y="34"/>
                    <a:pt x="67" y="34"/>
                  </a:cubicBezTo>
                  <a:cubicBezTo>
                    <a:pt x="86" y="34"/>
                    <a:pt x="101" y="49"/>
                    <a:pt x="101" y="68"/>
                  </a:cubicBezTo>
                  <a:lnTo>
                    <a:pt x="118" y="68"/>
                  </a:lnTo>
                  <a:lnTo>
                    <a:pt x="135" y="68"/>
                  </a:lnTo>
                  <a:cubicBezTo>
                    <a:pt x="135" y="30"/>
                    <a:pt x="105" y="0"/>
                    <a:pt x="67" y="0"/>
                  </a:cubicBezTo>
                  <a:cubicBezTo>
                    <a:pt x="30" y="0"/>
                    <a:pt x="0" y="30"/>
                    <a:pt x="0" y="68"/>
                  </a:cubicBezTo>
                  <a:cubicBezTo>
                    <a:pt x="0" y="105"/>
                    <a:pt x="30" y="135"/>
                    <a:pt x="67" y="135"/>
                  </a:cubicBezTo>
                  <a:cubicBezTo>
                    <a:pt x="105" y="135"/>
                    <a:pt x="135" y="105"/>
                    <a:pt x="135" y="68"/>
                  </a:cubicBezTo>
                  <a:lnTo>
                    <a:pt x="11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31" name="Rectangle 1261">
              <a:extLst>
                <a:ext uri="{FF2B5EF4-FFF2-40B4-BE49-F238E27FC236}">
                  <a16:creationId xmlns:a16="http://schemas.microsoft.com/office/drawing/2014/main" id="{4565FF66-113E-A909-624B-5ACC7614757D}"/>
                </a:ext>
              </a:extLst>
            </p:cNvPr>
            <p:cNvSpPr>
              <a:spLocks noChangeArrowheads="1"/>
            </p:cNvSpPr>
            <p:nvPr/>
          </p:nvSpPr>
          <p:spPr bwMode="auto">
            <a:xfrm>
              <a:off x="7188201" y="2828926"/>
              <a:ext cx="4286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32" name="Freeform 1262">
              <a:extLst>
                <a:ext uri="{FF2B5EF4-FFF2-40B4-BE49-F238E27FC236}">
                  <a16:creationId xmlns:a16="http://schemas.microsoft.com/office/drawing/2014/main" id="{ABF51CDF-3664-4AC3-083F-65C88A6A49A0}"/>
                </a:ext>
              </a:extLst>
            </p:cNvPr>
            <p:cNvSpPr>
              <a:spLocks/>
            </p:cNvSpPr>
            <p:nvPr/>
          </p:nvSpPr>
          <p:spPr bwMode="auto">
            <a:xfrm>
              <a:off x="7151689" y="2847976"/>
              <a:ext cx="28575" cy="26988"/>
            </a:xfrm>
            <a:custGeom>
              <a:avLst/>
              <a:gdLst>
                <a:gd name="T0" fmla="*/ 118 w 135"/>
                <a:gd name="T1" fmla="*/ 68 h 135"/>
                <a:gd name="T2" fmla="*/ 101 w 135"/>
                <a:gd name="T3" fmla="*/ 68 h 135"/>
                <a:gd name="T4" fmla="*/ 67 w 135"/>
                <a:gd name="T5" fmla="*/ 102 h 135"/>
                <a:gd name="T6" fmla="*/ 33 w 135"/>
                <a:gd name="T7" fmla="*/ 68 h 135"/>
                <a:gd name="T8" fmla="*/ 67 w 135"/>
                <a:gd name="T9" fmla="*/ 34 h 135"/>
                <a:gd name="T10" fmla="*/ 101 w 135"/>
                <a:gd name="T11" fmla="*/ 68 h 135"/>
                <a:gd name="T12" fmla="*/ 118 w 135"/>
                <a:gd name="T13" fmla="*/ 68 h 135"/>
                <a:gd name="T14" fmla="*/ 135 w 135"/>
                <a:gd name="T15" fmla="*/ 68 h 135"/>
                <a:gd name="T16" fmla="*/ 67 w 135"/>
                <a:gd name="T17" fmla="*/ 0 h 135"/>
                <a:gd name="T18" fmla="*/ 0 w 135"/>
                <a:gd name="T19" fmla="*/ 68 h 135"/>
                <a:gd name="T20" fmla="*/ 67 w 135"/>
                <a:gd name="T21" fmla="*/ 135 h 135"/>
                <a:gd name="T22" fmla="*/ 135 w 135"/>
                <a:gd name="T23" fmla="*/ 68 h 135"/>
                <a:gd name="T24" fmla="*/ 118 w 135"/>
                <a:gd name="T25"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135">
                  <a:moveTo>
                    <a:pt x="118" y="68"/>
                  </a:moveTo>
                  <a:lnTo>
                    <a:pt x="101" y="68"/>
                  </a:lnTo>
                  <a:cubicBezTo>
                    <a:pt x="101" y="87"/>
                    <a:pt x="86" y="102"/>
                    <a:pt x="67" y="102"/>
                  </a:cubicBezTo>
                  <a:cubicBezTo>
                    <a:pt x="48" y="102"/>
                    <a:pt x="33" y="87"/>
                    <a:pt x="33" y="68"/>
                  </a:cubicBezTo>
                  <a:cubicBezTo>
                    <a:pt x="33" y="49"/>
                    <a:pt x="48" y="34"/>
                    <a:pt x="67" y="34"/>
                  </a:cubicBezTo>
                  <a:cubicBezTo>
                    <a:pt x="86" y="34"/>
                    <a:pt x="101" y="49"/>
                    <a:pt x="101" y="68"/>
                  </a:cubicBezTo>
                  <a:lnTo>
                    <a:pt x="118" y="68"/>
                  </a:lnTo>
                  <a:lnTo>
                    <a:pt x="135" y="68"/>
                  </a:lnTo>
                  <a:cubicBezTo>
                    <a:pt x="135" y="31"/>
                    <a:pt x="105" y="0"/>
                    <a:pt x="67" y="0"/>
                  </a:cubicBezTo>
                  <a:cubicBezTo>
                    <a:pt x="30" y="0"/>
                    <a:pt x="0" y="31"/>
                    <a:pt x="0" y="68"/>
                  </a:cubicBezTo>
                  <a:cubicBezTo>
                    <a:pt x="0" y="105"/>
                    <a:pt x="30" y="135"/>
                    <a:pt x="67" y="135"/>
                  </a:cubicBezTo>
                  <a:cubicBezTo>
                    <a:pt x="105" y="135"/>
                    <a:pt x="135" y="105"/>
                    <a:pt x="135" y="68"/>
                  </a:cubicBezTo>
                  <a:lnTo>
                    <a:pt x="11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37" name="Rectangle 1263">
              <a:extLst>
                <a:ext uri="{FF2B5EF4-FFF2-40B4-BE49-F238E27FC236}">
                  <a16:creationId xmlns:a16="http://schemas.microsoft.com/office/drawing/2014/main" id="{C09E4D9C-1430-DE91-0C02-C45CAE7CAF31}"/>
                </a:ext>
              </a:extLst>
            </p:cNvPr>
            <p:cNvSpPr>
              <a:spLocks noChangeArrowheads="1"/>
            </p:cNvSpPr>
            <p:nvPr/>
          </p:nvSpPr>
          <p:spPr bwMode="auto">
            <a:xfrm>
              <a:off x="7188201" y="2857501"/>
              <a:ext cx="4286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38" name="Freeform 1264">
              <a:extLst>
                <a:ext uri="{FF2B5EF4-FFF2-40B4-BE49-F238E27FC236}">
                  <a16:creationId xmlns:a16="http://schemas.microsoft.com/office/drawing/2014/main" id="{76B1C77B-7D7C-7B79-4275-C245BDB920E9}"/>
                </a:ext>
              </a:extLst>
            </p:cNvPr>
            <p:cNvSpPr>
              <a:spLocks/>
            </p:cNvSpPr>
            <p:nvPr/>
          </p:nvSpPr>
          <p:spPr bwMode="auto">
            <a:xfrm>
              <a:off x="7112001" y="2908301"/>
              <a:ext cx="23813" cy="23813"/>
            </a:xfrm>
            <a:custGeom>
              <a:avLst/>
              <a:gdLst>
                <a:gd name="T0" fmla="*/ 99 w 116"/>
                <a:gd name="T1" fmla="*/ 58 h 115"/>
                <a:gd name="T2" fmla="*/ 82 w 116"/>
                <a:gd name="T3" fmla="*/ 58 h 115"/>
                <a:gd name="T4" fmla="*/ 58 w 116"/>
                <a:gd name="T5" fmla="*/ 82 h 115"/>
                <a:gd name="T6" fmla="*/ 34 w 116"/>
                <a:gd name="T7" fmla="*/ 58 h 115"/>
                <a:gd name="T8" fmla="*/ 58 w 116"/>
                <a:gd name="T9" fmla="*/ 33 h 115"/>
                <a:gd name="T10" fmla="*/ 82 w 116"/>
                <a:gd name="T11" fmla="*/ 58 h 115"/>
                <a:gd name="T12" fmla="*/ 99 w 116"/>
                <a:gd name="T13" fmla="*/ 58 h 115"/>
                <a:gd name="T14" fmla="*/ 116 w 116"/>
                <a:gd name="T15" fmla="*/ 58 h 115"/>
                <a:gd name="T16" fmla="*/ 58 w 116"/>
                <a:gd name="T17" fmla="*/ 0 h 115"/>
                <a:gd name="T18" fmla="*/ 0 w 116"/>
                <a:gd name="T19" fmla="*/ 58 h 115"/>
                <a:gd name="T20" fmla="*/ 58 w 116"/>
                <a:gd name="T21" fmla="*/ 115 h 115"/>
                <a:gd name="T22" fmla="*/ 116 w 116"/>
                <a:gd name="T23" fmla="*/ 58 h 115"/>
                <a:gd name="T24" fmla="*/ 99 w 116"/>
                <a:gd name="T25"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5">
                  <a:moveTo>
                    <a:pt x="99" y="58"/>
                  </a:moveTo>
                  <a:lnTo>
                    <a:pt x="82" y="58"/>
                  </a:lnTo>
                  <a:cubicBezTo>
                    <a:pt x="82" y="71"/>
                    <a:pt x="72" y="82"/>
                    <a:pt x="58" y="82"/>
                  </a:cubicBezTo>
                  <a:cubicBezTo>
                    <a:pt x="45" y="82"/>
                    <a:pt x="34" y="71"/>
                    <a:pt x="34" y="58"/>
                  </a:cubicBezTo>
                  <a:cubicBezTo>
                    <a:pt x="34" y="44"/>
                    <a:pt x="45" y="33"/>
                    <a:pt x="58" y="33"/>
                  </a:cubicBezTo>
                  <a:cubicBezTo>
                    <a:pt x="72" y="33"/>
                    <a:pt x="82" y="44"/>
                    <a:pt x="82" y="58"/>
                  </a:cubicBezTo>
                  <a:lnTo>
                    <a:pt x="99" y="58"/>
                  </a:lnTo>
                  <a:lnTo>
                    <a:pt x="116" y="58"/>
                  </a:lnTo>
                  <a:cubicBezTo>
                    <a:pt x="116" y="26"/>
                    <a:pt x="90" y="0"/>
                    <a:pt x="58" y="0"/>
                  </a:cubicBezTo>
                  <a:cubicBezTo>
                    <a:pt x="26" y="0"/>
                    <a:pt x="0" y="26"/>
                    <a:pt x="0" y="58"/>
                  </a:cubicBezTo>
                  <a:cubicBezTo>
                    <a:pt x="0" y="89"/>
                    <a:pt x="26" y="115"/>
                    <a:pt x="58" y="115"/>
                  </a:cubicBezTo>
                  <a:cubicBezTo>
                    <a:pt x="90" y="115"/>
                    <a:pt x="116" y="89"/>
                    <a:pt x="116" y="58"/>
                  </a:cubicBezTo>
                  <a:lnTo>
                    <a:pt x="9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grpSp>
      <p:sp>
        <p:nvSpPr>
          <p:cNvPr id="41" name="Pentagon 28">
            <a:extLst>
              <a:ext uri="{FF2B5EF4-FFF2-40B4-BE49-F238E27FC236}">
                <a16:creationId xmlns:a16="http://schemas.microsoft.com/office/drawing/2014/main" id="{BFE65630-2DD7-CCCC-870B-C6016F00268C}"/>
              </a:ext>
            </a:extLst>
          </p:cNvPr>
          <p:cNvSpPr/>
          <p:nvPr/>
        </p:nvSpPr>
        <p:spPr>
          <a:xfrm>
            <a:off x="4868454" y="3027966"/>
            <a:ext cx="936000" cy="504000"/>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grpSp>
        <p:nvGrpSpPr>
          <p:cNvPr id="1039" name="Diamond3" descr="{&quot;Key&quot;:&quot;POWER_USER_SHAPE_ICON&quot;,&quot;Value&quot;:&quot;POWER_USER_SHAPE_ICON_STYLE_1&quot;}">
            <a:extLst>
              <a:ext uri="{FF2B5EF4-FFF2-40B4-BE49-F238E27FC236}">
                <a16:creationId xmlns:a16="http://schemas.microsoft.com/office/drawing/2014/main" id="{2294F8DF-0550-7F73-591F-28AD18DA2585}"/>
              </a:ext>
            </a:extLst>
          </p:cNvPr>
          <p:cNvGrpSpPr>
            <a:grpSpLocks noChangeAspect="1"/>
          </p:cNvGrpSpPr>
          <p:nvPr/>
        </p:nvGrpSpPr>
        <p:grpSpPr>
          <a:xfrm>
            <a:off x="5093494" y="3125783"/>
            <a:ext cx="252000" cy="252000"/>
            <a:chOff x="3197226" y="1712913"/>
            <a:chExt cx="361950" cy="361950"/>
          </a:xfrm>
          <a:solidFill>
            <a:schemeClr val="lt1"/>
          </a:solidFill>
        </p:grpSpPr>
        <p:sp>
          <p:nvSpPr>
            <p:cNvPr id="1040" name="Freeform 906">
              <a:extLst>
                <a:ext uri="{FF2B5EF4-FFF2-40B4-BE49-F238E27FC236}">
                  <a16:creationId xmlns:a16="http://schemas.microsoft.com/office/drawing/2014/main" id="{184DA5FA-38B5-AF28-11ED-240076E31F2F}"/>
                </a:ext>
              </a:extLst>
            </p:cNvPr>
            <p:cNvSpPr>
              <a:spLocks noEditPoints="1"/>
            </p:cNvSpPr>
            <p:nvPr/>
          </p:nvSpPr>
          <p:spPr bwMode="auto">
            <a:xfrm>
              <a:off x="3197226" y="1793875"/>
              <a:ext cx="361950" cy="280988"/>
            </a:xfrm>
            <a:custGeom>
              <a:avLst/>
              <a:gdLst>
                <a:gd name="T0" fmla="*/ 99 w 2138"/>
                <a:gd name="T1" fmla="*/ 500 h 1667"/>
                <a:gd name="T2" fmla="*/ 1044 w 2138"/>
                <a:gd name="T3" fmla="*/ 1565 h 1667"/>
                <a:gd name="T4" fmla="*/ 2037 w 2138"/>
                <a:gd name="T5" fmla="*/ 510 h 1667"/>
                <a:gd name="T6" fmla="*/ 1697 w 2138"/>
                <a:gd name="T7" fmla="*/ 83 h 1667"/>
                <a:gd name="T8" fmla="*/ 402 w 2138"/>
                <a:gd name="T9" fmla="*/ 83 h 1667"/>
                <a:gd name="T10" fmla="*/ 99 w 2138"/>
                <a:gd name="T11" fmla="*/ 500 h 1667"/>
                <a:gd name="T12" fmla="*/ 1043 w 2138"/>
                <a:gd name="T13" fmla="*/ 1667 h 1667"/>
                <a:gd name="T14" fmla="*/ 1042 w 2138"/>
                <a:gd name="T15" fmla="*/ 1667 h 1667"/>
                <a:gd name="T16" fmla="*/ 1012 w 2138"/>
                <a:gd name="T17" fmla="*/ 1654 h 1667"/>
                <a:gd name="T18" fmla="*/ 14 w 2138"/>
                <a:gd name="T19" fmla="*/ 530 h 1667"/>
                <a:gd name="T20" fmla="*/ 12 w 2138"/>
                <a:gd name="T21" fmla="*/ 478 h 1667"/>
                <a:gd name="T22" fmla="*/ 347 w 2138"/>
                <a:gd name="T23" fmla="*/ 17 h 1667"/>
                <a:gd name="T24" fmla="*/ 381 w 2138"/>
                <a:gd name="T25" fmla="*/ 0 h 1667"/>
                <a:gd name="T26" fmla="*/ 1717 w 2138"/>
                <a:gd name="T27" fmla="*/ 0 h 1667"/>
                <a:gd name="T28" fmla="*/ 1749 w 2138"/>
                <a:gd name="T29" fmla="*/ 16 h 1667"/>
                <a:gd name="T30" fmla="*/ 2125 w 2138"/>
                <a:gd name="T31" fmla="*/ 486 h 1667"/>
                <a:gd name="T32" fmla="*/ 2123 w 2138"/>
                <a:gd name="T33" fmla="*/ 541 h 1667"/>
                <a:gd name="T34" fmla="*/ 1073 w 2138"/>
                <a:gd name="T35" fmla="*/ 1654 h 1667"/>
                <a:gd name="T36" fmla="*/ 1043 w 2138"/>
                <a:gd name="T37" fmla="*/ 1667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38" h="1667">
                  <a:moveTo>
                    <a:pt x="99" y="500"/>
                  </a:moveTo>
                  <a:lnTo>
                    <a:pt x="1044" y="1565"/>
                  </a:lnTo>
                  <a:lnTo>
                    <a:pt x="2037" y="510"/>
                  </a:lnTo>
                  <a:lnTo>
                    <a:pt x="1697" y="83"/>
                  </a:lnTo>
                  <a:lnTo>
                    <a:pt x="402" y="83"/>
                  </a:lnTo>
                  <a:lnTo>
                    <a:pt x="99" y="500"/>
                  </a:lnTo>
                  <a:close/>
                  <a:moveTo>
                    <a:pt x="1043" y="1667"/>
                  </a:moveTo>
                  <a:lnTo>
                    <a:pt x="1042" y="1667"/>
                  </a:lnTo>
                  <a:cubicBezTo>
                    <a:pt x="1031" y="1667"/>
                    <a:pt x="1020" y="1662"/>
                    <a:pt x="1012" y="1654"/>
                  </a:cubicBezTo>
                  <a:lnTo>
                    <a:pt x="14" y="530"/>
                  </a:lnTo>
                  <a:cubicBezTo>
                    <a:pt x="1" y="516"/>
                    <a:pt x="0" y="494"/>
                    <a:pt x="12" y="478"/>
                  </a:cubicBezTo>
                  <a:lnTo>
                    <a:pt x="347" y="17"/>
                  </a:lnTo>
                  <a:cubicBezTo>
                    <a:pt x="355" y="6"/>
                    <a:pt x="367" y="0"/>
                    <a:pt x="381" y="0"/>
                  </a:cubicBezTo>
                  <a:lnTo>
                    <a:pt x="1717" y="0"/>
                  </a:lnTo>
                  <a:cubicBezTo>
                    <a:pt x="1730" y="0"/>
                    <a:pt x="1741" y="6"/>
                    <a:pt x="1749" y="16"/>
                  </a:cubicBezTo>
                  <a:lnTo>
                    <a:pt x="2125" y="486"/>
                  </a:lnTo>
                  <a:cubicBezTo>
                    <a:pt x="2138" y="502"/>
                    <a:pt x="2137" y="526"/>
                    <a:pt x="2123" y="541"/>
                  </a:cubicBezTo>
                  <a:lnTo>
                    <a:pt x="1073" y="1654"/>
                  </a:lnTo>
                  <a:cubicBezTo>
                    <a:pt x="1065" y="1663"/>
                    <a:pt x="1054" y="1667"/>
                    <a:pt x="1043" y="16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41" name="Freeform 907">
              <a:extLst>
                <a:ext uri="{FF2B5EF4-FFF2-40B4-BE49-F238E27FC236}">
                  <a16:creationId xmlns:a16="http://schemas.microsoft.com/office/drawing/2014/main" id="{00F763FF-FC32-1C77-9D29-DA40D17449B6}"/>
                </a:ext>
              </a:extLst>
            </p:cNvPr>
            <p:cNvSpPr>
              <a:spLocks/>
            </p:cNvSpPr>
            <p:nvPr/>
          </p:nvSpPr>
          <p:spPr bwMode="auto">
            <a:xfrm>
              <a:off x="3198814" y="1873250"/>
              <a:ext cx="350838" cy="12700"/>
            </a:xfrm>
            <a:custGeom>
              <a:avLst/>
              <a:gdLst>
                <a:gd name="T0" fmla="*/ 2040 w 2082"/>
                <a:gd name="T1" fmla="*/ 83 h 83"/>
                <a:gd name="T2" fmla="*/ 2040 w 2082"/>
                <a:gd name="T3" fmla="*/ 83 h 83"/>
                <a:gd name="T4" fmla="*/ 42 w 2082"/>
                <a:gd name="T5" fmla="*/ 76 h 83"/>
                <a:gd name="T6" fmla="*/ 1 w 2082"/>
                <a:gd name="T7" fmla="*/ 38 h 83"/>
                <a:gd name="T8" fmla="*/ 42 w 2082"/>
                <a:gd name="T9" fmla="*/ 0 h 83"/>
                <a:gd name="T10" fmla="*/ 42 w 2082"/>
                <a:gd name="T11" fmla="*/ 0 h 83"/>
                <a:gd name="T12" fmla="*/ 2040 w 2082"/>
                <a:gd name="T13" fmla="*/ 6 h 83"/>
                <a:gd name="T14" fmla="*/ 2082 w 2082"/>
                <a:gd name="T15" fmla="*/ 45 h 83"/>
                <a:gd name="T16" fmla="*/ 2040 w 2082"/>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2" h="83">
                  <a:moveTo>
                    <a:pt x="2040" y="83"/>
                  </a:moveTo>
                  <a:lnTo>
                    <a:pt x="2040" y="83"/>
                  </a:lnTo>
                  <a:lnTo>
                    <a:pt x="42" y="76"/>
                  </a:lnTo>
                  <a:cubicBezTo>
                    <a:pt x="19" y="75"/>
                    <a:pt x="0" y="60"/>
                    <a:pt x="1" y="38"/>
                  </a:cubicBezTo>
                  <a:cubicBezTo>
                    <a:pt x="1" y="15"/>
                    <a:pt x="19" y="0"/>
                    <a:pt x="42" y="0"/>
                  </a:cubicBezTo>
                  <a:lnTo>
                    <a:pt x="42" y="0"/>
                  </a:lnTo>
                  <a:lnTo>
                    <a:pt x="2040" y="6"/>
                  </a:lnTo>
                  <a:cubicBezTo>
                    <a:pt x="2063" y="6"/>
                    <a:pt x="2082" y="22"/>
                    <a:pt x="2082" y="45"/>
                  </a:cubicBezTo>
                  <a:cubicBezTo>
                    <a:pt x="2082" y="68"/>
                    <a:pt x="2063" y="83"/>
                    <a:pt x="204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42" name="Freeform 908">
              <a:extLst>
                <a:ext uri="{FF2B5EF4-FFF2-40B4-BE49-F238E27FC236}">
                  <a16:creationId xmlns:a16="http://schemas.microsoft.com/office/drawing/2014/main" id="{7FF3E903-1A11-55B8-D2F8-3D1F504ECA36}"/>
                </a:ext>
              </a:extLst>
            </p:cNvPr>
            <p:cNvSpPr>
              <a:spLocks/>
            </p:cNvSpPr>
            <p:nvPr/>
          </p:nvSpPr>
          <p:spPr bwMode="auto">
            <a:xfrm>
              <a:off x="3257551" y="1795463"/>
              <a:ext cx="236538" cy="82550"/>
            </a:xfrm>
            <a:custGeom>
              <a:avLst/>
              <a:gdLst>
                <a:gd name="T0" fmla="*/ 1007 w 1400"/>
                <a:gd name="T1" fmla="*/ 490 h 493"/>
                <a:gd name="T2" fmla="*/ 1005 w 1400"/>
                <a:gd name="T3" fmla="*/ 490 h 493"/>
                <a:gd name="T4" fmla="*/ 973 w 1400"/>
                <a:gd name="T5" fmla="*/ 475 h 493"/>
                <a:gd name="T6" fmla="*/ 699 w 1400"/>
                <a:gd name="T7" fmla="*/ 112 h 493"/>
                <a:gd name="T8" fmla="*/ 368 w 1400"/>
                <a:gd name="T9" fmla="*/ 479 h 493"/>
                <a:gd name="T10" fmla="*/ 335 w 1400"/>
                <a:gd name="T11" fmla="*/ 492 h 493"/>
                <a:gd name="T12" fmla="*/ 303 w 1400"/>
                <a:gd name="T13" fmla="*/ 475 h 493"/>
                <a:gd name="T14" fmla="*/ 14 w 1400"/>
                <a:gd name="T15" fmla="*/ 72 h 493"/>
                <a:gd name="T16" fmla="*/ 23 w 1400"/>
                <a:gd name="T17" fmla="*/ 13 h 493"/>
                <a:gd name="T18" fmla="*/ 81 w 1400"/>
                <a:gd name="T19" fmla="*/ 23 h 493"/>
                <a:gd name="T20" fmla="*/ 341 w 1400"/>
                <a:gd name="T21" fmla="*/ 385 h 493"/>
                <a:gd name="T22" fmla="*/ 671 w 1400"/>
                <a:gd name="T23" fmla="*/ 20 h 493"/>
                <a:gd name="T24" fmla="*/ 704 w 1400"/>
                <a:gd name="T25" fmla="*/ 6 h 493"/>
                <a:gd name="T26" fmla="*/ 735 w 1400"/>
                <a:gd name="T27" fmla="*/ 22 h 493"/>
                <a:gd name="T28" fmla="*/ 1009 w 1400"/>
                <a:gd name="T29" fmla="*/ 384 h 493"/>
                <a:gd name="T30" fmla="*/ 1321 w 1400"/>
                <a:gd name="T31" fmla="*/ 20 h 493"/>
                <a:gd name="T32" fmla="*/ 1380 w 1400"/>
                <a:gd name="T33" fmla="*/ 16 h 493"/>
                <a:gd name="T34" fmla="*/ 1385 w 1400"/>
                <a:gd name="T35" fmla="*/ 75 h 493"/>
                <a:gd name="T36" fmla="*/ 1038 w 1400"/>
                <a:gd name="T37" fmla="*/ 477 h 493"/>
                <a:gd name="T38" fmla="*/ 1007 w 1400"/>
                <a:gd name="T39" fmla="*/ 49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0" h="493">
                  <a:moveTo>
                    <a:pt x="1007" y="490"/>
                  </a:moveTo>
                  <a:lnTo>
                    <a:pt x="1005" y="490"/>
                  </a:lnTo>
                  <a:cubicBezTo>
                    <a:pt x="993" y="490"/>
                    <a:pt x="981" y="485"/>
                    <a:pt x="973" y="475"/>
                  </a:cubicBezTo>
                  <a:lnTo>
                    <a:pt x="699" y="112"/>
                  </a:lnTo>
                  <a:lnTo>
                    <a:pt x="368" y="479"/>
                  </a:lnTo>
                  <a:cubicBezTo>
                    <a:pt x="360" y="488"/>
                    <a:pt x="347" y="493"/>
                    <a:pt x="335" y="492"/>
                  </a:cubicBezTo>
                  <a:cubicBezTo>
                    <a:pt x="322" y="492"/>
                    <a:pt x="311" y="485"/>
                    <a:pt x="303" y="475"/>
                  </a:cubicBezTo>
                  <a:lnTo>
                    <a:pt x="14" y="72"/>
                  </a:lnTo>
                  <a:cubicBezTo>
                    <a:pt x="0" y="53"/>
                    <a:pt x="4" y="27"/>
                    <a:pt x="23" y="13"/>
                  </a:cubicBezTo>
                  <a:cubicBezTo>
                    <a:pt x="42" y="0"/>
                    <a:pt x="68" y="4"/>
                    <a:pt x="81" y="23"/>
                  </a:cubicBezTo>
                  <a:lnTo>
                    <a:pt x="341" y="385"/>
                  </a:lnTo>
                  <a:lnTo>
                    <a:pt x="671" y="20"/>
                  </a:lnTo>
                  <a:cubicBezTo>
                    <a:pt x="680" y="10"/>
                    <a:pt x="691" y="5"/>
                    <a:pt x="704" y="6"/>
                  </a:cubicBezTo>
                  <a:cubicBezTo>
                    <a:pt x="716" y="6"/>
                    <a:pt x="728" y="12"/>
                    <a:pt x="735" y="22"/>
                  </a:cubicBezTo>
                  <a:lnTo>
                    <a:pt x="1009" y="384"/>
                  </a:lnTo>
                  <a:lnTo>
                    <a:pt x="1321" y="20"/>
                  </a:lnTo>
                  <a:cubicBezTo>
                    <a:pt x="1336" y="3"/>
                    <a:pt x="1363" y="1"/>
                    <a:pt x="1380" y="16"/>
                  </a:cubicBezTo>
                  <a:cubicBezTo>
                    <a:pt x="1398" y="31"/>
                    <a:pt x="1400" y="57"/>
                    <a:pt x="1385" y="75"/>
                  </a:cubicBezTo>
                  <a:lnTo>
                    <a:pt x="1038" y="477"/>
                  </a:lnTo>
                  <a:cubicBezTo>
                    <a:pt x="1030" y="486"/>
                    <a:pt x="1019" y="490"/>
                    <a:pt x="1007" y="4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43" name="Freeform 909">
              <a:extLst>
                <a:ext uri="{FF2B5EF4-FFF2-40B4-BE49-F238E27FC236}">
                  <a16:creationId xmlns:a16="http://schemas.microsoft.com/office/drawing/2014/main" id="{F5B4C8E9-CFD0-DC4C-67A2-FB9297911A67}"/>
                </a:ext>
              </a:extLst>
            </p:cNvPr>
            <p:cNvSpPr>
              <a:spLocks/>
            </p:cNvSpPr>
            <p:nvPr/>
          </p:nvSpPr>
          <p:spPr bwMode="auto">
            <a:xfrm>
              <a:off x="3405189" y="1878013"/>
              <a:ext cx="30163" cy="69850"/>
            </a:xfrm>
            <a:custGeom>
              <a:avLst/>
              <a:gdLst>
                <a:gd name="T0" fmla="*/ 46 w 185"/>
                <a:gd name="T1" fmla="*/ 405 h 405"/>
                <a:gd name="T2" fmla="*/ 35 w 185"/>
                <a:gd name="T3" fmla="*/ 403 h 405"/>
                <a:gd name="T4" fmla="*/ 6 w 185"/>
                <a:gd name="T5" fmla="*/ 351 h 405"/>
                <a:gd name="T6" fmla="*/ 99 w 185"/>
                <a:gd name="T7" fmla="*/ 35 h 405"/>
                <a:gd name="T8" fmla="*/ 150 w 185"/>
                <a:gd name="T9" fmla="*/ 7 h 405"/>
                <a:gd name="T10" fmla="*/ 179 w 185"/>
                <a:gd name="T11" fmla="*/ 58 h 405"/>
                <a:gd name="T12" fmla="*/ 86 w 185"/>
                <a:gd name="T13" fmla="*/ 375 h 405"/>
                <a:gd name="T14" fmla="*/ 46 w 185"/>
                <a:gd name="T15" fmla="*/ 405 h 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05">
                  <a:moveTo>
                    <a:pt x="46" y="405"/>
                  </a:moveTo>
                  <a:cubicBezTo>
                    <a:pt x="43" y="405"/>
                    <a:pt x="39" y="404"/>
                    <a:pt x="35" y="403"/>
                  </a:cubicBezTo>
                  <a:cubicBezTo>
                    <a:pt x="13" y="396"/>
                    <a:pt x="0" y="373"/>
                    <a:pt x="6" y="351"/>
                  </a:cubicBezTo>
                  <a:lnTo>
                    <a:pt x="99" y="35"/>
                  </a:lnTo>
                  <a:cubicBezTo>
                    <a:pt x="105" y="13"/>
                    <a:pt x="128" y="0"/>
                    <a:pt x="150" y="7"/>
                  </a:cubicBezTo>
                  <a:cubicBezTo>
                    <a:pt x="172" y="13"/>
                    <a:pt x="185" y="36"/>
                    <a:pt x="179" y="58"/>
                  </a:cubicBezTo>
                  <a:lnTo>
                    <a:pt x="86" y="375"/>
                  </a:lnTo>
                  <a:cubicBezTo>
                    <a:pt x="81" y="393"/>
                    <a:pt x="65" y="405"/>
                    <a:pt x="46" y="4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44" name="Freeform 910">
              <a:extLst>
                <a:ext uri="{FF2B5EF4-FFF2-40B4-BE49-F238E27FC236}">
                  <a16:creationId xmlns:a16="http://schemas.microsoft.com/office/drawing/2014/main" id="{3A8823F3-D4B1-AF99-DB09-583DE9B7C188}"/>
                </a:ext>
              </a:extLst>
            </p:cNvPr>
            <p:cNvSpPr>
              <a:spLocks/>
            </p:cNvSpPr>
            <p:nvPr/>
          </p:nvSpPr>
          <p:spPr bwMode="auto">
            <a:xfrm>
              <a:off x="3341689" y="1974850"/>
              <a:ext cx="65088" cy="100013"/>
            </a:xfrm>
            <a:custGeom>
              <a:avLst/>
              <a:gdLst>
                <a:gd name="T0" fmla="*/ 195 w 385"/>
                <a:gd name="T1" fmla="*/ 594 h 594"/>
                <a:gd name="T2" fmla="*/ 156 w 385"/>
                <a:gd name="T3" fmla="*/ 561 h 594"/>
                <a:gd name="T4" fmla="*/ 7 w 385"/>
                <a:gd name="T5" fmla="*/ 88 h 594"/>
                <a:gd name="T6" fmla="*/ 34 w 385"/>
                <a:gd name="T7" fmla="*/ 34 h 594"/>
                <a:gd name="T8" fmla="*/ 86 w 385"/>
                <a:gd name="T9" fmla="*/ 61 h 594"/>
                <a:gd name="T10" fmla="*/ 193 w 385"/>
                <a:gd name="T11" fmla="*/ 405 h 594"/>
                <a:gd name="T12" fmla="*/ 298 w 385"/>
                <a:gd name="T13" fmla="*/ 35 h 594"/>
                <a:gd name="T14" fmla="*/ 350 w 385"/>
                <a:gd name="T15" fmla="*/ 6 h 594"/>
                <a:gd name="T16" fmla="*/ 378 w 385"/>
                <a:gd name="T17" fmla="*/ 58 h 594"/>
                <a:gd name="T18" fmla="*/ 235 w 385"/>
                <a:gd name="T19" fmla="*/ 560 h 594"/>
                <a:gd name="T20" fmla="*/ 196 w 385"/>
                <a:gd name="T21" fmla="*/ 594 h 594"/>
                <a:gd name="T22" fmla="*/ 195 w 385"/>
                <a:gd name="T23" fmla="*/ 59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 h="594">
                  <a:moveTo>
                    <a:pt x="195" y="594"/>
                  </a:moveTo>
                  <a:cubicBezTo>
                    <a:pt x="178" y="594"/>
                    <a:pt x="162" y="578"/>
                    <a:pt x="156" y="561"/>
                  </a:cubicBezTo>
                  <a:cubicBezTo>
                    <a:pt x="155" y="559"/>
                    <a:pt x="83" y="330"/>
                    <a:pt x="7" y="88"/>
                  </a:cubicBezTo>
                  <a:cubicBezTo>
                    <a:pt x="0" y="66"/>
                    <a:pt x="12" y="41"/>
                    <a:pt x="34" y="34"/>
                  </a:cubicBezTo>
                  <a:cubicBezTo>
                    <a:pt x="56" y="27"/>
                    <a:pt x="80" y="39"/>
                    <a:pt x="86" y="61"/>
                  </a:cubicBezTo>
                  <a:cubicBezTo>
                    <a:pt x="130" y="198"/>
                    <a:pt x="160" y="307"/>
                    <a:pt x="193" y="405"/>
                  </a:cubicBezTo>
                  <a:lnTo>
                    <a:pt x="298" y="35"/>
                  </a:lnTo>
                  <a:cubicBezTo>
                    <a:pt x="305" y="13"/>
                    <a:pt x="328" y="0"/>
                    <a:pt x="350" y="6"/>
                  </a:cubicBezTo>
                  <a:cubicBezTo>
                    <a:pt x="372" y="13"/>
                    <a:pt x="385" y="36"/>
                    <a:pt x="378" y="58"/>
                  </a:cubicBezTo>
                  <a:lnTo>
                    <a:pt x="235" y="560"/>
                  </a:lnTo>
                  <a:cubicBezTo>
                    <a:pt x="230" y="577"/>
                    <a:pt x="214" y="594"/>
                    <a:pt x="196" y="594"/>
                  </a:cubicBezTo>
                  <a:lnTo>
                    <a:pt x="195" y="59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45" name="Freeform 911">
              <a:extLst>
                <a:ext uri="{FF2B5EF4-FFF2-40B4-BE49-F238E27FC236}">
                  <a16:creationId xmlns:a16="http://schemas.microsoft.com/office/drawing/2014/main" id="{045B50A9-3D6B-FBCA-4575-19486312E544}"/>
                </a:ext>
              </a:extLst>
            </p:cNvPr>
            <p:cNvSpPr>
              <a:spLocks/>
            </p:cNvSpPr>
            <p:nvPr/>
          </p:nvSpPr>
          <p:spPr bwMode="auto">
            <a:xfrm>
              <a:off x="3309939" y="1878013"/>
              <a:ext cx="34925" cy="76200"/>
            </a:xfrm>
            <a:custGeom>
              <a:avLst/>
              <a:gdLst>
                <a:gd name="T0" fmla="*/ 152 w 199"/>
                <a:gd name="T1" fmla="*/ 443 h 443"/>
                <a:gd name="T2" fmla="*/ 113 w 199"/>
                <a:gd name="T3" fmla="*/ 414 h 443"/>
                <a:gd name="T4" fmla="*/ 6 w 199"/>
                <a:gd name="T5" fmla="*/ 57 h 443"/>
                <a:gd name="T6" fmla="*/ 35 w 199"/>
                <a:gd name="T7" fmla="*/ 6 h 443"/>
                <a:gd name="T8" fmla="*/ 86 w 199"/>
                <a:gd name="T9" fmla="*/ 35 h 443"/>
                <a:gd name="T10" fmla="*/ 192 w 199"/>
                <a:gd name="T11" fmla="*/ 389 h 443"/>
                <a:gd name="T12" fmla="*/ 165 w 199"/>
                <a:gd name="T13" fmla="*/ 441 h 443"/>
                <a:gd name="T14" fmla="*/ 152 w 199"/>
                <a:gd name="T15" fmla="*/ 443 h 4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443">
                  <a:moveTo>
                    <a:pt x="152" y="443"/>
                  </a:moveTo>
                  <a:cubicBezTo>
                    <a:pt x="135" y="443"/>
                    <a:pt x="118" y="432"/>
                    <a:pt x="113" y="414"/>
                  </a:cubicBezTo>
                  <a:cubicBezTo>
                    <a:pt x="47" y="205"/>
                    <a:pt x="6" y="58"/>
                    <a:pt x="6" y="57"/>
                  </a:cubicBezTo>
                  <a:cubicBezTo>
                    <a:pt x="0" y="35"/>
                    <a:pt x="13" y="12"/>
                    <a:pt x="35" y="6"/>
                  </a:cubicBezTo>
                  <a:cubicBezTo>
                    <a:pt x="58" y="0"/>
                    <a:pt x="80" y="13"/>
                    <a:pt x="86" y="35"/>
                  </a:cubicBezTo>
                  <a:cubicBezTo>
                    <a:pt x="87" y="36"/>
                    <a:pt x="127" y="182"/>
                    <a:pt x="192" y="389"/>
                  </a:cubicBezTo>
                  <a:cubicBezTo>
                    <a:pt x="199" y="411"/>
                    <a:pt x="187" y="434"/>
                    <a:pt x="165" y="441"/>
                  </a:cubicBezTo>
                  <a:cubicBezTo>
                    <a:pt x="161" y="443"/>
                    <a:pt x="156" y="443"/>
                    <a:pt x="152" y="4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46" name="Freeform 912">
              <a:extLst>
                <a:ext uri="{FF2B5EF4-FFF2-40B4-BE49-F238E27FC236}">
                  <a16:creationId xmlns:a16="http://schemas.microsoft.com/office/drawing/2014/main" id="{0B03B9BA-C0AD-EE63-9AA7-F196A0A28F90}"/>
                </a:ext>
              </a:extLst>
            </p:cNvPr>
            <p:cNvSpPr>
              <a:spLocks/>
            </p:cNvSpPr>
            <p:nvPr/>
          </p:nvSpPr>
          <p:spPr bwMode="auto">
            <a:xfrm>
              <a:off x="3216276" y="1733550"/>
              <a:ext cx="31750" cy="39688"/>
            </a:xfrm>
            <a:custGeom>
              <a:avLst/>
              <a:gdLst>
                <a:gd name="T0" fmla="*/ 148 w 195"/>
                <a:gd name="T1" fmla="*/ 228 h 228"/>
                <a:gd name="T2" fmla="*/ 114 w 195"/>
                <a:gd name="T3" fmla="*/ 210 h 228"/>
                <a:gd name="T4" fmla="*/ 14 w 195"/>
                <a:gd name="T5" fmla="*/ 71 h 228"/>
                <a:gd name="T6" fmla="*/ 23 w 195"/>
                <a:gd name="T7" fmla="*/ 13 h 228"/>
                <a:gd name="T8" fmla="*/ 81 w 195"/>
                <a:gd name="T9" fmla="*/ 23 h 228"/>
                <a:gd name="T10" fmla="*/ 181 w 195"/>
                <a:gd name="T11" fmla="*/ 162 h 228"/>
                <a:gd name="T12" fmla="*/ 172 w 195"/>
                <a:gd name="T13" fmla="*/ 220 h 228"/>
                <a:gd name="T14" fmla="*/ 148 w 195"/>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228">
                  <a:moveTo>
                    <a:pt x="148" y="228"/>
                  </a:moveTo>
                  <a:cubicBezTo>
                    <a:pt x="135" y="228"/>
                    <a:pt x="122" y="222"/>
                    <a:pt x="114" y="210"/>
                  </a:cubicBezTo>
                  <a:lnTo>
                    <a:pt x="14" y="71"/>
                  </a:lnTo>
                  <a:cubicBezTo>
                    <a:pt x="0" y="52"/>
                    <a:pt x="5" y="26"/>
                    <a:pt x="23" y="13"/>
                  </a:cubicBezTo>
                  <a:cubicBezTo>
                    <a:pt x="42" y="0"/>
                    <a:pt x="68" y="4"/>
                    <a:pt x="81" y="23"/>
                  </a:cubicBezTo>
                  <a:lnTo>
                    <a:pt x="181" y="162"/>
                  </a:lnTo>
                  <a:cubicBezTo>
                    <a:pt x="195" y="180"/>
                    <a:pt x="191" y="206"/>
                    <a:pt x="172" y="220"/>
                  </a:cubicBezTo>
                  <a:cubicBezTo>
                    <a:pt x="164" y="225"/>
                    <a:pt x="156" y="228"/>
                    <a:pt x="148" y="2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47" name="Freeform 913">
              <a:extLst>
                <a:ext uri="{FF2B5EF4-FFF2-40B4-BE49-F238E27FC236}">
                  <a16:creationId xmlns:a16="http://schemas.microsoft.com/office/drawing/2014/main" id="{F188BC9C-DDAC-16B0-F4C5-2D6AF5D83A70}"/>
                </a:ext>
              </a:extLst>
            </p:cNvPr>
            <p:cNvSpPr>
              <a:spLocks/>
            </p:cNvSpPr>
            <p:nvPr/>
          </p:nvSpPr>
          <p:spPr bwMode="auto">
            <a:xfrm>
              <a:off x="3294064" y="1747838"/>
              <a:ext cx="14288" cy="15875"/>
            </a:xfrm>
            <a:custGeom>
              <a:avLst/>
              <a:gdLst>
                <a:gd name="T0" fmla="*/ 42 w 84"/>
                <a:gd name="T1" fmla="*/ 100 h 100"/>
                <a:gd name="T2" fmla="*/ 0 w 84"/>
                <a:gd name="T3" fmla="*/ 58 h 100"/>
                <a:gd name="T4" fmla="*/ 0 w 84"/>
                <a:gd name="T5" fmla="*/ 42 h 100"/>
                <a:gd name="T6" fmla="*/ 42 w 84"/>
                <a:gd name="T7" fmla="*/ 0 h 100"/>
                <a:gd name="T8" fmla="*/ 84 w 84"/>
                <a:gd name="T9" fmla="*/ 42 h 100"/>
                <a:gd name="T10" fmla="*/ 84 w 84"/>
                <a:gd name="T11" fmla="*/ 58 h 100"/>
                <a:gd name="T12" fmla="*/ 42 w 84"/>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84" h="100">
                  <a:moveTo>
                    <a:pt x="42" y="100"/>
                  </a:moveTo>
                  <a:cubicBezTo>
                    <a:pt x="19" y="100"/>
                    <a:pt x="0" y="81"/>
                    <a:pt x="0" y="58"/>
                  </a:cubicBezTo>
                  <a:lnTo>
                    <a:pt x="0" y="42"/>
                  </a:lnTo>
                  <a:cubicBezTo>
                    <a:pt x="0" y="19"/>
                    <a:pt x="19" y="0"/>
                    <a:pt x="42" y="0"/>
                  </a:cubicBezTo>
                  <a:cubicBezTo>
                    <a:pt x="65" y="0"/>
                    <a:pt x="84" y="19"/>
                    <a:pt x="84" y="42"/>
                  </a:cubicBezTo>
                  <a:lnTo>
                    <a:pt x="84" y="58"/>
                  </a:lnTo>
                  <a:cubicBezTo>
                    <a:pt x="84" y="81"/>
                    <a:pt x="65" y="100"/>
                    <a:pt x="42"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48" name="Freeform 914">
              <a:extLst>
                <a:ext uri="{FF2B5EF4-FFF2-40B4-BE49-F238E27FC236}">
                  <a16:creationId xmlns:a16="http://schemas.microsoft.com/office/drawing/2014/main" id="{62C2EFF6-1720-6BE1-2EF7-B89C00DCFF26}"/>
                </a:ext>
              </a:extLst>
            </p:cNvPr>
            <p:cNvSpPr>
              <a:spLocks/>
            </p:cNvSpPr>
            <p:nvPr/>
          </p:nvSpPr>
          <p:spPr bwMode="auto">
            <a:xfrm>
              <a:off x="3198814" y="1795463"/>
              <a:ext cx="19050" cy="15875"/>
            </a:xfrm>
            <a:custGeom>
              <a:avLst/>
              <a:gdLst>
                <a:gd name="T0" fmla="*/ 62 w 110"/>
                <a:gd name="T1" fmla="*/ 98 h 98"/>
                <a:gd name="T2" fmla="*/ 40 w 110"/>
                <a:gd name="T3" fmla="*/ 92 h 98"/>
                <a:gd name="T4" fmla="*/ 26 w 110"/>
                <a:gd name="T5" fmla="*/ 83 h 98"/>
                <a:gd name="T6" fmla="*/ 12 w 110"/>
                <a:gd name="T7" fmla="*/ 26 h 98"/>
                <a:gd name="T8" fmla="*/ 70 w 110"/>
                <a:gd name="T9" fmla="*/ 12 h 98"/>
                <a:gd name="T10" fmla="*/ 84 w 110"/>
                <a:gd name="T11" fmla="*/ 21 h 98"/>
                <a:gd name="T12" fmla="*/ 98 w 110"/>
                <a:gd name="T13" fmla="*/ 78 h 98"/>
                <a:gd name="T14" fmla="*/ 62 w 110"/>
                <a:gd name="T15" fmla="*/ 9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98">
                  <a:moveTo>
                    <a:pt x="62" y="98"/>
                  </a:moveTo>
                  <a:cubicBezTo>
                    <a:pt x="55" y="98"/>
                    <a:pt x="47" y="96"/>
                    <a:pt x="40" y="92"/>
                  </a:cubicBezTo>
                  <a:lnTo>
                    <a:pt x="26" y="83"/>
                  </a:lnTo>
                  <a:cubicBezTo>
                    <a:pt x="6" y="72"/>
                    <a:pt x="0" y="46"/>
                    <a:pt x="12" y="26"/>
                  </a:cubicBezTo>
                  <a:cubicBezTo>
                    <a:pt x="24" y="7"/>
                    <a:pt x="50" y="0"/>
                    <a:pt x="70" y="12"/>
                  </a:cubicBezTo>
                  <a:lnTo>
                    <a:pt x="84" y="21"/>
                  </a:lnTo>
                  <a:cubicBezTo>
                    <a:pt x="103" y="33"/>
                    <a:pt x="110" y="59"/>
                    <a:pt x="98" y="78"/>
                  </a:cubicBezTo>
                  <a:cubicBezTo>
                    <a:pt x="90" y="91"/>
                    <a:pt x="76" y="98"/>
                    <a:pt x="6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49" name="Freeform 915">
              <a:extLst>
                <a:ext uri="{FF2B5EF4-FFF2-40B4-BE49-F238E27FC236}">
                  <a16:creationId xmlns:a16="http://schemas.microsoft.com/office/drawing/2014/main" id="{EFCF88C7-4BDD-31DA-8359-04827DDD1FEC}"/>
                </a:ext>
              </a:extLst>
            </p:cNvPr>
            <p:cNvSpPr>
              <a:spLocks/>
            </p:cNvSpPr>
            <p:nvPr/>
          </p:nvSpPr>
          <p:spPr bwMode="auto">
            <a:xfrm>
              <a:off x="3529014" y="1792288"/>
              <a:ext cx="17463" cy="17463"/>
            </a:xfrm>
            <a:custGeom>
              <a:avLst/>
              <a:gdLst>
                <a:gd name="T0" fmla="*/ 48 w 110"/>
                <a:gd name="T1" fmla="*/ 98 h 98"/>
                <a:gd name="T2" fmla="*/ 12 w 110"/>
                <a:gd name="T3" fmla="*/ 78 h 98"/>
                <a:gd name="T4" fmla="*/ 26 w 110"/>
                <a:gd name="T5" fmla="*/ 21 h 98"/>
                <a:gd name="T6" fmla="*/ 40 w 110"/>
                <a:gd name="T7" fmla="*/ 12 h 98"/>
                <a:gd name="T8" fmla="*/ 98 w 110"/>
                <a:gd name="T9" fmla="*/ 26 h 98"/>
                <a:gd name="T10" fmla="*/ 84 w 110"/>
                <a:gd name="T11" fmla="*/ 83 h 98"/>
                <a:gd name="T12" fmla="*/ 69 w 110"/>
                <a:gd name="T13" fmla="*/ 92 h 98"/>
                <a:gd name="T14" fmla="*/ 48 w 110"/>
                <a:gd name="T15" fmla="*/ 9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98">
                  <a:moveTo>
                    <a:pt x="48" y="98"/>
                  </a:moveTo>
                  <a:cubicBezTo>
                    <a:pt x="34" y="98"/>
                    <a:pt x="20" y="91"/>
                    <a:pt x="12" y="78"/>
                  </a:cubicBezTo>
                  <a:cubicBezTo>
                    <a:pt x="0" y="58"/>
                    <a:pt x="6" y="32"/>
                    <a:pt x="26" y="21"/>
                  </a:cubicBezTo>
                  <a:lnTo>
                    <a:pt x="40" y="12"/>
                  </a:lnTo>
                  <a:cubicBezTo>
                    <a:pt x="60" y="0"/>
                    <a:pt x="86" y="6"/>
                    <a:pt x="98" y="26"/>
                  </a:cubicBezTo>
                  <a:cubicBezTo>
                    <a:pt x="110" y="45"/>
                    <a:pt x="103" y="71"/>
                    <a:pt x="84" y="83"/>
                  </a:cubicBezTo>
                  <a:lnTo>
                    <a:pt x="69" y="92"/>
                  </a:lnTo>
                  <a:cubicBezTo>
                    <a:pt x="63" y="96"/>
                    <a:pt x="55" y="98"/>
                    <a:pt x="4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50" name="Freeform 916">
              <a:extLst>
                <a:ext uri="{FF2B5EF4-FFF2-40B4-BE49-F238E27FC236}">
                  <a16:creationId xmlns:a16="http://schemas.microsoft.com/office/drawing/2014/main" id="{083DAB1A-40CF-169A-D1BD-C11ADFD2E734}"/>
                </a:ext>
              </a:extLst>
            </p:cNvPr>
            <p:cNvSpPr>
              <a:spLocks/>
            </p:cNvSpPr>
            <p:nvPr/>
          </p:nvSpPr>
          <p:spPr bwMode="auto">
            <a:xfrm>
              <a:off x="3498851" y="1736725"/>
              <a:ext cx="33338" cy="38100"/>
            </a:xfrm>
            <a:custGeom>
              <a:avLst/>
              <a:gdLst>
                <a:gd name="T0" fmla="*/ 47 w 195"/>
                <a:gd name="T1" fmla="*/ 228 h 228"/>
                <a:gd name="T2" fmla="*/ 23 w 195"/>
                <a:gd name="T3" fmla="*/ 220 h 228"/>
                <a:gd name="T4" fmla="*/ 14 w 195"/>
                <a:gd name="T5" fmla="*/ 162 h 228"/>
                <a:gd name="T6" fmla="*/ 114 w 195"/>
                <a:gd name="T7" fmla="*/ 23 h 228"/>
                <a:gd name="T8" fmla="*/ 172 w 195"/>
                <a:gd name="T9" fmla="*/ 13 h 228"/>
                <a:gd name="T10" fmla="*/ 181 w 195"/>
                <a:gd name="T11" fmla="*/ 72 h 228"/>
                <a:gd name="T12" fmla="*/ 81 w 195"/>
                <a:gd name="T13" fmla="*/ 211 h 228"/>
                <a:gd name="T14" fmla="*/ 47 w 195"/>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228">
                  <a:moveTo>
                    <a:pt x="47" y="228"/>
                  </a:moveTo>
                  <a:cubicBezTo>
                    <a:pt x="39" y="228"/>
                    <a:pt x="31" y="226"/>
                    <a:pt x="23" y="220"/>
                  </a:cubicBezTo>
                  <a:cubicBezTo>
                    <a:pt x="5" y="207"/>
                    <a:pt x="0" y="181"/>
                    <a:pt x="14" y="162"/>
                  </a:cubicBezTo>
                  <a:lnTo>
                    <a:pt x="114" y="23"/>
                  </a:lnTo>
                  <a:cubicBezTo>
                    <a:pt x="127" y="4"/>
                    <a:pt x="153" y="0"/>
                    <a:pt x="172" y="13"/>
                  </a:cubicBezTo>
                  <a:cubicBezTo>
                    <a:pt x="191" y="27"/>
                    <a:pt x="195" y="53"/>
                    <a:pt x="181" y="72"/>
                  </a:cubicBezTo>
                  <a:lnTo>
                    <a:pt x="81" y="211"/>
                  </a:lnTo>
                  <a:cubicBezTo>
                    <a:pt x="73" y="222"/>
                    <a:pt x="60" y="228"/>
                    <a:pt x="47"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51" name="Freeform 917">
              <a:extLst>
                <a:ext uri="{FF2B5EF4-FFF2-40B4-BE49-F238E27FC236}">
                  <a16:creationId xmlns:a16="http://schemas.microsoft.com/office/drawing/2014/main" id="{DB213DB0-BCFD-C729-59DE-78C2FFD65259}"/>
                </a:ext>
              </a:extLst>
            </p:cNvPr>
            <p:cNvSpPr>
              <a:spLocks/>
            </p:cNvSpPr>
            <p:nvPr/>
          </p:nvSpPr>
          <p:spPr bwMode="auto">
            <a:xfrm>
              <a:off x="3436939" y="1749425"/>
              <a:ext cx="14288" cy="17463"/>
            </a:xfrm>
            <a:custGeom>
              <a:avLst/>
              <a:gdLst>
                <a:gd name="T0" fmla="*/ 42 w 84"/>
                <a:gd name="T1" fmla="*/ 100 h 100"/>
                <a:gd name="T2" fmla="*/ 0 w 84"/>
                <a:gd name="T3" fmla="*/ 58 h 100"/>
                <a:gd name="T4" fmla="*/ 0 w 84"/>
                <a:gd name="T5" fmla="*/ 41 h 100"/>
                <a:gd name="T6" fmla="*/ 42 w 84"/>
                <a:gd name="T7" fmla="*/ 0 h 100"/>
                <a:gd name="T8" fmla="*/ 84 w 84"/>
                <a:gd name="T9" fmla="*/ 41 h 100"/>
                <a:gd name="T10" fmla="*/ 84 w 84"/>
                <a:gd name="T11" fmla="*/ 58 h 100"/>
                <a:gd name="T12" fmla="*/ 42 w 84"/>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84" h="100">
                  <a:moveTo>
                    <a:pt x="42" y="100"/>
                  </a:moveTo>
                  <a:cubicBezTo>
                    <a:pt x="19" y="100"/>
                    <a:pt x="0" y="81"/>
                    <a:pt x="0" y="58"/>
                  </a:cubicBezTo>
                  <a:lnTo>
                    <a:pt x="0" y="41"/>
                  </a:lnTo>
                  <a:cubicBezTo>
                    <a:pt x="0" y="18"/>
                    <a:pt x="19" y="0"/>
                    <a:pt x="42" y="0"/>
                  </a:cubicBezTo>
                  <a:cubicBezTo>
                    <a:pt x="65" y="0"/>
                    <a:pt x="84" y="18"/>
                    <a:pt x="84" y="41"/>
                  </a:cubicBezTo>
                  <a:lnTo>
                    <a:pt x="84" y="58"/>
                  </a:lnTo>
                  <a:cubicBezTo>
                    <a:pt x="84" y="81"/>
                    <a:pt x="65" y="100"/>
                    <a:pt x="42"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52" name="Freeform 918">
              <a:extLst>
                <a:ext uri="{FF2B5EF4-FFF2-40B4-BE49-F238E27FC236}">
                  <a16:creationId xmlns:a16="http://schemas.microsoft.com/office/drawing/2014/main" id="{F5B0E725-FCE8-C7C8-E6F6-7BFA10C0577B}"/>
                </a:ext>
              </a:extLst>
            </p:cNvPr>
            <p:cNvSpPr>
              <a:spLocks/>
            </p:cNvSpPr>
            <p:nvPr/>
          </p:nvSpPr>
          <p:spPr bwMode="auto">
            <a:xfrm>
              <a:off x="3363914" y="1712913"/>
              <a:ext cx="14288" cy="53975"/>
            </a:xfrm>
            <a:custGeom>
              <a:avLst/>
              <a:gdLst>
                <a:gd name="T0" fmla="*/ 42 w 83"/>
                <a:gd name="T1" fmla="*/ 317 h 317"/>
                <a:gd name="T2" fmla="*/ 0 w 83"/>
                <a:gd name="T3" fmla="*/ 275 h 317"/>
                <a:gd name="T4" fmla="*/ 0 w 83"/>
                <a:gd name="T5" fmla="*/ 42 h 317"/>
                <a:gd name="T6" fmla="*/ 42 w 83"/>
                <a:gd name="T7" fmla="*/ 0 h 317"/>
                <a:gd name="T8" fmla="*/ 83 w 83"/>
                <a:gd name="T9" fmla="*/ 42 h 317"/>
                <a:gd name="T10" fmla="*/ 83 w 83"/>
                <a:gd name="T11" fmla="*/ 275 h 317"/>
                <a:gd name="T12" fmla="*/ 42 w 83"/>
                <a:gd name="T13" fmla="*/ 317 h 317"/>
              </a:gdLst>
              <a:ahLst/>
              <a:cxnLst>
                <a:cxn ang="0">
                  <a:pos x="T0" y="T1"/>
                </a:cxn>
                <a:cxn ang="0">
                  <a:pos x="T2" y="T3"/>
                </a:cxn>
                <a:cxn ang="0">
                  <a:pos x="T4" y="T5"/>
                </a:cxn>
                <a:cxn ang="0">
                  <a:pos x="T6" y="T7"/>
                </a:cxn>
                <a:cxn ang="0">
                  <a:pos x="T8" y="T9"/>
                </a:cxn>
                <a:cxn ang="0">
                  <a:pos x="T10" y="T11"/>
                </a:cxn>
                <a:cxn ang="0">
                  <a:pos x="T12" y="T13"/>
                </a:cxn>
              </a:cxnLst>
              <a:rect l="0" t="0" r="r" b="b"/>
              <a:pathLst>
                <a:path w="83" h="317">
                  <a:moveTo>
                    <a:pt x="42" y="317"/>
                  </a:moveTo>
                  <a:cubicBezTo>
                    <a:pt x="19" y="317"/>
                    <a:pt x="0" y="298"/>
                    <a:pt x="0" y="275"/>
                  </a:cubicBezTo>
                  <a:lnTo>
                    <a:pt x="0" y="42"/>
                  </a:lnTo>
                  <a:cubicBezTo>
                    <a:pt x="0" y="19"/>
                    <a:pt x="19" y="0"/>
                    <a:pt x="42" y="0"/>
                  </a:cubicBezTo>
                  <a:cubicBezTo>
                    <a:pt x="65" y="0"/>
                    <a:pt x="83" y="19"/>
                    <a:pt x="83" y="42"/>
                  </a:cubicBezTo>
                  <a:lnTo>
                    <a:pt x="83" y="275"/>
                  </a:lnTo>
                  <a:cubicBezTo>
                    <a:pt x="83" y="298"/>
                    <a:pt x="65" y="317"/>
                    <a:pt x="42" y="3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53" name="Oval 919">
              <a:extLst>
                <a:ext uri="{FF2B5EF4-FFF2-40B4-BE49-F238E27FC236}">
                  <a16:creationId xmlns:a16="http://schemas.microsoft.com/office/drawing/2014/main" id="{C5F140C4-3757-D275-509E-C0CA6F8C4E29}"/>
                </a:ext>
              </a:extLst>
            </p:cNvPr>
            <p:cNvSpPr>
              <a:spLocks noChangeArrowheads="1"/>
            </p:cNvSpPr>
            <p:nvPr/>
          </p:nvSpPr>
          <p:spPr bwMode="auto">
            <a:xfrm>
              <a:off x="3398839" y="1954213"/>
              <a:ext cx="15875"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54" name="Oval 920">
              <a:extLst>
                <a:ext uri="{FF2B5EF4-FFF2-40B4-BE49-F238E27FC236}">
                  <a16:creationId xmlns:a16="http://schemas.microsoft.com/office/drawing/2014/main" id="{7CD4F900-1C95-A289-0EA4-5BA462FB55F8}"/>
                </a:ext>
              </a:extLst>
            </p:cNvPr>
            <p:cNvSpPr>
              <a:spLocks noChangeArrowheads="1"/>
            </p:cNvSpPr>
            <p:nvPr/>
          </p:nvSpPr>
          <p:spPr bwMode="auto">
            <a:xfrm>
              <a:off x="3335339" y="1958975"/>
              <a:ext cx="14288"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grpSp>
      <p:sp>
        <p:nvSpPr>
          <p:cNvPr id="1063" name="Rectangle 1062">
            <a:extLst>
              <a:ext uri="{FF2B5EF4-FFF2-40B4-BE49-F238E27FC236}">
                <a16:creationId xmlns:a16="http://schemas.microsoft.com/office/drawing/2014/main" id="{7C4E276E-B87F-9C4B-2AC7-25EC611838AF}"/>
              </a:ext>
            </a:extLst>
          </p:cNvPr>
          <p:cNvSpPr/>
          <p:nvPr/>
        </p:nvSpPr>
        <p:spPr>
          <a:xfrm>
            <a:off x="4799419" y="1405870"/>
            <a:ext cx="6412940" cy="2854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Om de Gedeelde Zorgnetwerkomgeving (GZNO) te realiseren, zetten we in op de volgende </a:t>
            </a:r>
            <a:r>
              <a:rPr kumimoji="0" lang="nl-NL" sz="1000" b="1" i="0" u="none" strike="noStrike" kern="1200" cap="none" spc="0" normalizeH="0" baseline="0" noProof="0">
                <a:ln>
                  <a:noFill/>
                </a:ln>
                <a:solidFill>
                  <a:prstClr val="black"/>
                </a:solidFill>
                <a:effectLst/>
                <a:uLnTx/>
                <a:uFillTx/>
                <a:latin typeface="Raleway" pitchFamily="2" charset="0"/>
                <a:ea typeface="Lato regular" panose="020F0502020204030203" pitchFamily="34" charset="0"/>
                <a:cs typeface="Lato regular" panose="020F0502020204030203" pitchFamily="34" charset="0"/>
              </a:rPr>
              <a:t>activiteiten</a:t>
            </a:r>
            <a:r>
              <a:rPr kumimoji="0" lang="nl-NL" sz="10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p>
        </p:txBody>
      </p:sp>
      <p:pic>
        <p:nvPicPr>
          <p:cNvPr id="1069" name="Picture 1068">
            <a:extLst>
              <a:ext uri="{FF2B5EF4-FFF2-40B4-BE49-F238E27FC236}">
                <a16:creationId xmlns:a16="http://schemas.microsoft.com/office/drawing/2014/main" id="{1993341D-DA3D-AF51-979A-D602A646DBE8}"/>
              </a:ext>
            </a:extLst>
          </p:cNvPr>
          <p:cNvPicPr>
            <a:picLocks noChangeAspect="1"/>
          </p:cNvPicPr>
          <p:nvPr/>
        </p:nvPicPr>
        <p:blipFill>
          <a:blip r:embed="rId3"/>
          <a:stretch>
            <a:fillRect/>
          </a:stretch>
        </p:blipFill>
        <p:spPr>
          <a:xfrm>
            <a:off x="1230450" y="3377739"/>
            <a:ext cx="2968546" cy="2627683"/>
          </a:xfrm>
          <a:prstGeom prst="rect">
            <a:avLst/>
          </a:prstGeom>
        </p:spPr>
      </p:pic>
      <p:grpSp>
        <p:nvGrpSpPr>
          <p:cNvPr id="7" name="Contamination" descr="{&quot;Key&quot;:&quot;POWER_USER_SHAPE_ICON&quot;,&quot;Value&quot;:&quot;POWER_USER_SHAPE_ICON_STYLE_1&quot;}">
            <a:extLst>
              <a:ext uri="{FF2B5EF4-FFF2-40B4-BE49-F238E27FC236}">
                <a16:creationId xmlns:a16="http://schemas.microsoft.com/office/drawing/2014/main" id="{75EF032E-41A6-1DB2-1099-C0B93FEDE42E}"/>
              </a:ext>
            </a:extLst>
          </p:cNvPr>
          <p:cNvGrpSpPr>
            <a:grpSpLocks noChangeAspect="1"/>
          </p:cNvGrpSpPr>
          <p:nvPr/>
        </p:nvGrpSpPr>
        <p:grpSpPr>
          <a:xfrm>
            <a:off x="5066431" y="2467579"/>
            <a:ext cx="306127" cy="303438"/>
            <a:chOff x="4278313" y="254000"/>
            <a:chExt cx="903288" cy="895351"/>
          </a:xfrm>
        </p:grpSpPr>
        <p:sp>
          <p:nvSpPr>
            <p:cNvPr id="10" name="Freeform 88">
              <a:extLst>
                <a:ext uri="{FF2B5EF4-FFF2-40B4-BE49-F238E27FC236}">
                  <a16:creationId xmlns:a16="http://schemas.microsoft.com/office/drawing/2014/main" id="{D7859385-E423-BA6C-2E2D-747C4BCD9E49}"/>
                </a:ext>
              </a:extLst>
            </p:cNvPr>
            <p:cNvSpPr>
              <a:spLocks/>
            </p:cNvSpPr>
            <p:nvPr/>
          </p:nvSpPr>
          <p:spPr bwMode="auto">
            <a:xfrm>
              <a:off x="4278313" y="665163"/>
              <a:ext cx="477838" cy="484188"/>
            </a:xfrm>
            <a:custGeom>
              <a:avLst/>
              <a:gdLst>
                <a:gd name="T0" fmla="*/ 149 w 636"/>
                <a:gd name="T1" fmla="*/ 604 h 643"/>
                <a:gd name="T2" fmla="*/ 268 w 636"/>
                <a:gd name="T3" fmla="*/ 464 h 643"/>
                <a:gd name="T4" fmla="*/ 389 w 636"/>
                <a:gd name="T5" fmla="*/ 496 h 643"/>
                <a:gd name="T6" fmla="*/ 636 w 636"/>
                <a:gd name="T7" fmla="*/ 247 h 643"/>
                <a:gd name="T8" fmla="*/ 622 w 636"/>
                <a:gd name="T9" fmla="*/ 167 h 643"/>
                <a:gd name="T10" fmla="*/ 387 w 636"/>
                <a:gd name="T11" fmla="*/ 0 h 643"/>
                <a:gd name="T12" fmla="*/ 140 w 636"/>
                <a:gd name="T13" fmla="*/ 249 h 643"/>
                <a:gd name="T14" fmla="*/ 154 w 636"/>
                <a:gd name="T15" fmla="*/ 329 h 643"/>
                <a:gd name="T16" fmla="*/ 173 w 636"/>
                <a:gd name="T17" fmla="*/ 370 h 643"/>
                <a:gd name="T18" fmla="*/ 34 w 636"/>
                <a:gd name="T19" fmla="*/ 491 h 643"/>
                <a:gd name="T20" fmla="*/ 10 w 636"/>
                <a:gd name="T21" fmla="*/ 577 h 643"/>
                <a:gd name="T22" fmla="*/ 31 w 636"/>
                <a:gd name="T23" fmla="*/ 609 h 643"/>
                <a:gd name="T24" fmla="*/ 149 w 636"/>
                <a:gd name="T25" fmla="*/ 60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 h="643">
                  <a:moveTo>
                    <a:pt x="149" y="604"/>
                  </a:moveTo>
                  <a:lnTo>
                    <a:pt x="268" y="464"/>
                  </a:lnTo>
                  <a:cubicBezTo>
                    <a:pt x="304" y="484"/>
                    <a:pt x="345" y="496"/>
                    <a:pt x="389" y="496"/>
                  </a:cubicBezTo>
                  <a:cubicBezTo>
                    <a:pt x="526" y="495"/>
                    <a:pt x="636" y="384"/>
                    <a:pt x="636" y="247"/>
                  </a:cubicBezTo>
                  <a:cubicBezTo>
                    <a:pt x="636" y="219"/>
                    <a:pt x="631" y="192"/>
                    <a:pt x="622" y="167"/>
                  </a:cubicBezTo>
                  <a:cubicBezTo>
                    <a:pt x="588" y="70"/>
                    <a:pt x="496" y="0"/>
                    <a:pt x="387" y="0"/>
                  </a:cubicBezTo>
                  <a:cubicBezTo>
                    <a:pt x="251" y="1"/>
                    <a:pt x="140" y="112"/>
                    <a:pt x="140" y="249"/>
                  </a:cubicBezTo>
                  <a:cubicBezTo>
                    <a:pt x="141" y="277"/>
                    <a:pt x="145" y="304"/>
                    <a:pt x="154" y="329"/>
                  </a:cubicBezTo>
                  <a:cubicBezTo>
                    <a:pt x="159" y="343"/>
                    <a:pt x="165" y="357"/>
                    <a:pt x="173" y="370"/>
                  </a:cubicBezTo>
                  <a:lnTo>
                    <a:pt x="34" y="491"/>
                  </a:lnTo>
                  <a:cubicBezTo>
                    <a:pt x="8" y="514"/>
                    <a:pt x="0" y="547"/>
                    <a:pt x="10" y="577"/>
                  </a:cubicBezTo>
                  <a:cubicBezTo>
                    <a:pt x="14" y="588"/>
                    <a:pt x="21" y="599"/>
                    <a:pt x="31" y="609"/>
                  </a:cubicBezTo>
                  <a:cubicBezTo>
                    <a:pt x="63" y="641"/>
                    <a:pt x="116" y="643"/>
                    <a:pt x="149" y="604"/>
                  </a:cubicBezTo>
                  <a:close/>
                </a:path>
              </a:pathLst>
            </a:cu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5" name="Oval 89">
              <a:extLst>
                <a:ext uri="{FF2B5EF4-FFF2-40B4-BE49-F238E27FC236}">
                  <a16:creationId xmlns:a16="http://schemas.microsoft.com/office/drawing/2014/main" id="{48A96E47-4CAC-9C94-A522-1EF9CD7E20D9}"/>
                </a:ext>
              </a:extLst>
            </p:cNvPr>
            <p:cNvSpPr>
              <a:spLocks noChangeArrowheads="1"/>
            </p:cNvSpPr>
            <p:nvPr/>
          </p:nvSpPr>
          <p:spPr bwMode="auto">
            <a:xfrm>
              <a:off x="4506913" y="719138"/>
              <a:ext cx="119063" cy="119063"/>
            </a:xfrm>
            <a:prstGeom prst="ellipse">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6" name="Freeform 90">
              <a:extLst>
                <a:ext uri="{FF2B5EF4-FFF2-40B4-BE49-F238E27FC236}">
                  <a16:creationId xmlns:a16="http://schemas.microsoft.com/office/drawing/2014/main" id="{50C1D5E2-EFEA-CCBA-EE38-0A99E2C02CD4}"/>
                </a:ext>
              </a:extLst>
            </p:cNvPr>
            <p:cNvSpPr>
              <a:spLocks/>
            </p:cNvSpPr>
            <p:nvPr/>
          </p:nvSpPr>
          <p:spPr bwMode="auto">
            <a:xfrm>
              <a:off x="4464050" y="874713"/>
              <a:ext cx="204788" cy="96838"/>
            </a:xfrm>
            <a:custGeom>
              <a:avLst/>
              <a:gdLst>
                <a:gd name="T0" fmla="*/ 272 w 272"/>
                <a:gd name="T1" fmla="*/ 129 h 129"/>
                <a:gd name="T2" fmla="*/ 272 w 272"/>
                <a:gd name="T3" fmla="*/ 100 h 129"/>
                <a:gd name="T4" fmla="*/ 136 w 272"/>
                <a:gd name="T5" fmla="*/ 0 h 129"/>
                <a:gd name="T6" fmla="*/ 0 w 272"/>
                <a:gd name="T7" fmla="*/ 100 h 129"/>
                <a:gd name="T8" fmla="*/ 0 w 272"/>
                <a:gd name="T9" fmla="*/ 129 h 129"/>
              </a:gdLst>
              <a:ahLst/>
              <a:cxnLst>
                <a:cxn ang="0">
                  <a:pos x="T0" y="T1"/>
                </a:cxn>
                <a:cxn ang="0">
                  <a:pos x="T2" y="T3"/>
                </a:cxn>
                <a:cxn ang="0">
                  <a:pos x="T4" y="T5"/>
                </a:cxn>
                <a:cxn ang="0">
                  <a:pos x="T6" y="T7"/>
                </a:cxn>
                <a:cxn ang="0">
                  <a:pos x="T8" y="T9"/>
                </a:cxn>
              </a:cxnLst>
              <a:rect l="0" t="0" r="r" b="b"/>
              <a:pathLst>
                <a:path w="272" h="129">
                  <a:moveTo>
                    <a:pt x="272" y="129"/>
                  </a:moveTo>
                  <a:lnTo>
                    <a:pt x="272" y="100"/>
                  </a:lnTo>
                  <a:cubicBezTo>
                    <a:pt x="272" y="36"/>
                    <a:pt x="211" y="0"/>
                    <a:pt x="136" y="0"/>
                  </a:cubicBezTo>
                  <a:cubicBezTo>
                    <a:pt x="61" y="0"/>
                    <a:pt x="0" y="36"/>
                    <a:pt x="0" y="100"/>
                  </a:cubicBezTo>
                  <a:lnTo>
                    <a:pt x="0" y="129"/>
                  </a:lnTo>
                </a:path>
              </a:pathLst>
            </a:cu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7" name="Oval 91">
              <a:extLst>
                <a:ext uri="{FF2B5EF4-FFF2-40B4-BE49-F238E27FC236}">
                  <a16:creationId xmlns:a16="http://schemas.microsoft.com/office/drawing/2014/main" id="{49C6588A-C516-4FFF-257C-E01B07A9066B}"/>
                </a:ext>
              </a:extLst>
            </p:cNvPr>
            <p:cNvSpPr>
              <a:spLocks noChangeArrowheads="1"/>
            </p:cNvSpPr>
            <p:nvPr/>
          </p:nvSpPr>
          <p:spPr bwMode="auto">
            <a:xfrm>
              <a:off x="5019675" y="719138"/>
              <a:ext cx="119063" cy="119063"/>
            </a:xfrm>
            <a:prstGeom prst="ellipse">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9" name="Freeform 92">
              <a:extLst>
                <a:ext uri="{FF2B5EF4-FFF2-40B4-BE49-F238E27FC236}">
                  <a16:creationId xmlns:a16="http://schemas.microsoft.com/office/drawing/2014/main" id="{0C8AF586-4895-798E-04C3-D00C6CD685A4}"/>
                </a:ext>
              </a:extLst>
            </p:cNvPr>
            <p:cNvSpPr>
              <a:spLocks/>
            </p:cNvSpPr>
            <p:nvPr/>
          </p:nvSpPr>
          <p:spPr bwMode="auto">
            <a:xfrm>
              <a:off x="4976813" y="874713"/>
              <a:ext cx="204788" cy="96838"/>
            </a:xfrm>
            <a:custGeom>
              <a:avLst/>
              <a:gdLst>
                <a:gd name="T0" fmla="*/ 272 w 272"/>
                <a:gd name="T1" fmla="*/ 129 h 129"/>
                <a:gd name="T2" fmla="*/ 272 w 272"/>
                <a:gd name="T3" fmla="*/ 100 h 129"/>
                <a:gd name="T4" fmla="*/ 136 w 272"/>
                <a:gd name="T5" fmla="*/ 0 h 129"/>
                <a:gd name="T6" fmla="*/ 0 w 272"/>
                <a:gd name="T7" fmla="*/ 100 h 129"/>
                <a:gd name="T8" fmla="*/ 0 w 272"/>
                <a:gd name="T9" fmla="*/ 129 h 129"/>
              </a:gdLst>
              <a:ahLst/>
              <a:cxnLst>
                <a:cxn ang="0">
                  <a:pos x="T0" y="T1"/>
                </a:cxn>
                <a:cxn ang="0">
                  <a:pos x="T2" y="T3"/>
                </a:cxn>
                <a:cxn ang="0">
                  <a:pos x="T4" y="T5"/>
                </a:cxn>
                <a:cxn ang="0">
                  <a:pos x="T6" y="T7"/>
                </a:cxn>
                <a:cxn ang="0">
                  <a:pos x="T8" y="T9"/>
                </a:cxn>
              </a:cxnLst>
              <a:rect l="0" t="0" r="r" b="b"/>
              <a:pathLst>
                <a:path w="272" h="129">
                  <a:moveTo>
                    <a:pt x="272" y="129"/>
                  </a:moveTo>
                  <a:lnTo>
                    <a:pt x="272" y="100"/>
                  </a:lnTo>
                  <a:cubicBezTo>
                    <a:pt x="272" y="36"/>
                    <a:pt x="211" y="0"/>
                    <a:pt x="136" y="0"/>
                  </a:cubicBezTo>
                  <a:cubicBezTo>
                    <a:pt x="61" y="0"/>
                    <a:pt x="0" y="36"/>
                    <a:pt x="0" y="100"/>
                  </a:cubicBezTo>
                  <a:lnTo>
                    <a:pt x="0" y="129"/>
                  </a:lnTo>
                </a:path>
              </a:pathLst>
            </a:cu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0" name="Oval 93">
              <a:extLst>
                <a:ext uri="{FF2B5EF4-FFF2-40B4-BE49-F238E27FC236}">
                  <a16:creationId xmlns:a16="http://schemas.microsoft.com/office/drawing/2014/main" id="{4B9EFAB8-3D3F-788A-C5DA-E1DFA90B0A2D}"/>
                </a:ext>
              </a:extLst>
            </p:cNvPr>
            <p:cNvSpPr>
              <a:spLocks noChangeArrowheads="1"/>
            </p:cNvSpPr>
            <p:nvPr/>
          </p:nvSpPr>
          <p:spPr bwMode="auto">
            <a:xfrm>
              <a:off x="4764088" y="719138"/>
              <a:ext cx="117475" cy="119063"/>
            </a:xfrm>
            <a:prstGeom prst="ellipse">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1" name="Freeform 94">
              <a:extLst>
                <a:ext uri="{FF2B5EF4-FFF2-40B4-BE49-F238E27FC236}">
                  <a16:creationId xmlns:a16="http://schemas.microsoft.com/office/drawing/2014/main" id="{216F2341-DDF3-26CE-A90C-8DA67362005C}"/>
                </a:ext>
              </a:extLst>
            </p:cNvPr>
            <p:cNvSpPr>
              <a:spLocks/>
            </p:cNvSpPr>
            <p:nvPr/>
          </p:nvSpPr>
          <p:spPr bwMode="auto">
            <a:xfrm>
              <a:off x="4632325" y="582613"/>
              <a:ext cx="71438" cy="93663"/>
            </a:xfrm>
            <a:custGeom>
              <a:avLst/>
              <a:gdLst>
                <a:gd name="T0" fmla="*/ 95 w 95"/>
                <a:gd name="T1" fmla="*/ 0 h 125"/>
                <a:gd name="T2" fmla="*/ 0 w 95"/>
                <a:gd name="T3" fmla="*/ 125 h 125"/>
              </a:gdLst>
              <a:ahLst/>
              <a:cxnLst>
                <a:cxn ang="0">
                  <a:pos x="T0" y="T1"/>
                </a:cxn>
                <a:cxn ang="0">
                  <a:pos x="T2" y="T3"/>
                </a:cxn>
              </a:cxnLst>
              <a:rect l="0" t="0" r="r" b="b"/>
              <a:pathLst>
                <a:path w="95" h="125">
                  <a:moveTo>
                    <a:pt x="95" y="0"/>
                  </a:moveTo>
                  <a:cubicBezTo>
                    <a:pt x="95" y="60"/>
                    <a:pt x="55" y="110"/>
                    <a:pt x="0" y="125"/>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2" name="Freeform 95">
              <a:extLst>
                <a:ext uri="{FF2B5EF4-FFF2-40B4-BE49-F238E27FC236}">
                  <a16:creationId xmlns:a16="http://schemas.microsoft.com/office/drawing/2014/main" id="{7B617164-C77E-049E-EDD0-48A15B22F79C}"/>
                </a:ext>
              </a:extLst>
            </p:cNvPr>
            <p:cNvSpPr>
              <a:spLocks/>
            </p:cNvSpPr>
            <p:nvPr/>
          </p:nvSpPr>
          <p:spPr bwMode="auto">
            <a:xfrm>
              <a:off x="4941888" y="582613"/>
              <a:ext cx="98425" cy="96838"/>
            </a:xfrm>
            <a:custGeom>
              <a:avLst/>
              <a:gdLst>
                <a:gd name="T0" fmla="*/ 0 w 130"/>
                <a:gd name="T1" fmla="*/ 0 h 130"/>
                <a:gd name="T2" fmla="*/ 130 w 130"/>
                <a:gd name="T3" fmla="*/ 130 h 130"/>
              </a:gdLst>
              <a:ahLst/>
              <a:cxnLst>
                <a:cxn ang="0">
                  <a:pos x="T0" y="T1"/>
                </a:cxn>
                <a:cxn ang="0">
                  <a:pos x="T2" y="T3"/>
                </a:cxn>
              </a:cxnLst>
              <a:rect l="0" t="0" r="r" b="b"/>
              <a:pathLst>
                <a:path w="130" h="130">
                  <a:moveTo>
                    <a:pt x="0" y="0"/>
                  </a:moveTo>
                  <a:cubicBezTo>
                    <a:pt x="0" y="72"/>
                    <a:pt x="58" y="130"/>
                    <a:pt x="130" y="13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3" name="Line 96">
              <a:extLst>
                <a:ext uri="{FF2B5EF4-FFF2-40B4-BE49-F238E27FC236}">
                  <a16:creationId xmlns:a16="http://schemas.microsoft.com/office/drawing/2014/main" id="{10B83E2C-81D2-D786-FB0A-B417444B8BC9}"/>
                </a:ext>
              </a:extLst>
            </p:cNvPr>
            <p:cNvSpPr>
              <a:spLocks noChangeShapeType="1"/>
            </p:cNvSpPr>
            <p:nvPr/>
          </p:nvSpPr>
          <p:spPr bwMode="auto">
            <a:xfrm>
              <a:off x="4822825" y="582613"/>
              <a:ext cx="0" cy="8255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4" name="Oval 97">
              <a:extLst>
                <a:ext uri="{FF2B5EF4-FFF2-40B4-BE49-F238E27FC236}">
                  <a16:creationId xmlns:a16="http://schemas.microsoft.com/office/drawing/2014/main" id="{7903F4C5-79B3-8B9C-B794-9612FA47A291}"/>
                </a:ext>
              </a:extLst>
            </p:cNvPr>
            <p:cNvSpPr>
              <a:spLocks noChangeArrowheads="1"/>
            </p:cNvSpPr>
            <p:nvPr/>
          </p:nvSpPr>
          <p:spPr bwMode="auto">
            <a:xfrm>
              <a:off x="4757738" y="254000"/>
              <a:ext cx="130175" cy="130175"/>
            </a:xfrm>
            <a:prstGeom prst="ellipse">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5" name="Freeform 98">
              <a:extLst>
                <a:ext uri="{FF2B5EF4-FFF2-40B4-BE49-F238E27FC236}">
                  <a16:creationId xmlns:a16="http://schemas.microsoft.com/office/drawing/2014/main" id="{438E03C6-90C2-1CD1-4A22-AD145297C572}"/>
                </a:ext>
              </a:extLst>
            </p:cNvPr>
            <p:cNvSpPr>
              <a:spLocks/>
            </p:cNvSpPr>
            <p:nvPr/>
          </p:nvSpPr>
          <p:spPr bwMode="auto">
            <a:xfrm>
              <a:off x="4710113" y="423863"/>
              <a:ext cx="225425" cy="109538"/>
            </a:xfrm>
            <a:custGeom>
              <a:avLst/>
              <a:gdLst>
                <a:gd name="T0" fmla="*/ 300 w 300"/>
                <a:gd name="T1" fmla="*/ 146 h 146"/>
                <a:gd name="T2" fmla="*/ 300 w 300"/>
                <a:gd name="T3" fmla="*/ 110 h 146"/>
                <a:gd name="T4" fmla="*/ 150 w 300"/>
                <a:gd name="T5" fmla="*/ 0 h 146"/>
                <a:gd name="T6" fmla="*/ 0 w 300"/>
                <a:gd name="T7" fmla="*/ 110 h 146"/>
                <a:gd name="T8" fmla="*/ 0 w 300"/>
                <a:gd name="T9" fmla="*/ 146 h 146"/>
              </a:gdLst>
              <a:ahLst/>
              <a:cxnLst>
                <a:cxn ang="0">
                  <a:pos x="T0" y="T1"/>
                </a:cxn>
                <a:cxn ang="0">
                  <a:pos x="T2" y="T3"/>
                </a:cxn>
                <a:cxn ang="0">
                  <a:pos x="T4" y="T5"/>
                </a:cxn>
                <a:cxn ang="0">
                  <a:pos x="T6" y="T7"/>
                </a:cxn>
                <a:cxn ang="0">
                  <a:pos x="T8" y="T9"/>
                </a:cxn>
              </a:cxnLst>
              <a:rect l="0" t="0" r="r" b="b"/>
              <a:pathLst>
                <a:path w="300" h="146">
                  <a:moveTo>
                    <a:pt x="300" y="146"/>
                  </a:moveTo>
                  <a:lnTo>
                    <a:pt x="300" y="110"/>
                  </a:lnTo>
                  <a:cubicBezTo>
                    <a:pt x="300" y="40"/>
                    <a:pt x="233" y="0"/>
                    <a:pt x="150" y="0"/>
                  </a:cubicBezTo>
                  <a:cubicBezTo>
                    <a:pt x="67" y="0"/>
                    <a:pt x="0" y="40"/>
                    <a:pt x="0" y="110"/>
                  </a:cubicBezTo>
                  <a:lnTo>
                    <a:pt x="0" y="146"/>
                  </a:lnTo>
                </a:path>
              </a:pathLst>
            </a:cu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6" name="Freeform 99">
              <a:extLst>
                <a:ext uri="{FF2B5EF4-FFF2-40B4-BE49-F238E27FC236}">
                  <a16:creationId xmlns:a16="http://schemas.microsoft.com/office/drawing/2014/main" id="{94257036-377F-5C49-500C-593ACF22599E}"/>
                </a:ext>
              </a:extLst>
            </p:cNvPr>
            <p:cNvSpPr>
              <a:spLocks/>
            </p:cNvSpPr>
            <p:nvPr/>
          </p:nvSpPr>
          <p:spPr bwMode="auto">
            <a:xfrm>
              <a:off x="4751388" y="874713"/>
              <a:ext cx="173038" cy="96838"/>
            </a:xfrm>
            <a:custGeom>
              <a:avLst/>
              <a:gdLst>
                <a:gd name="T0" fmla="*/ 231 w 231"/>
                <a:gd name="T1" fmla="*/ 129 h 129"/>
                <a:gd name="T2" fmla="*/ 231 w 231"/>
                <a:gd name="T3" fmla="*/ 100 h 129"/>
                <a:gd name="T4" fmla="*/ 95 w 231"/>
                <a:gd name="T5" fmla="*/ 0 h 129"/>
                <a:gd name="T6" fmla="*/ 0 w 231"/>
                <a:gd name="T7" fmla="*/ 25 h 129"/>
              </a:gdLst>
              <a:ahLst/>
              <a:cxnLst>
                <a:cxn ang="0">
                  <a:pos x="T0" y="T1"/>
                </a:cxn>
                <a:cxn ang="0">
                  <a:pos x="T2" y="T3"/>
                </a:cxn>
                <a:cxn ang="0">
                  <a:pos x="T4" y="T5"/>
                </a:cxn>
                <a:cxn ang="0">
                  <a:pos x="T6" y="T7"/>
                </a:cxn>
              </a:cxnLst>
              <a:rect l="0" t="0" r="r" b="b"/>
              <a:pathLst>
                <a:path w="231" h="129">
                  <a:moveTo>
                    <a:pt x="231" y="129"/>
                  </a:moveTo>
                  <a:lnTo>
                    <a:pt x="231" y="100"/>
                  </a:lnTo>
                  <a:cubicBezTo>
                    <a:pt x="231" y="36"/>
                    <a:pt x="170" y="0"/>
                    <a:pt x="95" y="0"/>
                  </a:cubicBezTo>
                  <a:cubicBezTo>
                    <a:pt x="58" y="0"/>
                    <a:pt x="24" y="9"/>
                    <a:pt x="0" y="25"/>
                  </a:cubicBezTo>
                </a:path>
              </a:pathLst>
            </a:cu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grpSp>
      <p:grpSp>
        <p:nvGrpSpPr>
          <p:cNvPr id="28" name="Group 27">
            <a:extLst>
              <a:ext uri="{FF2B5EF4-FFF2-40B4-BE49-F238E27FC236}">
                <a16:creationId xmlns:a16="http://schemas.microsoft.com/office/drawing/2014/main" id="{0044FA58-5A04-34AF-15CC-2D4AB54553C3}"/>
              </a:ext>
            </a:extLst>
          </p:cNvPr>
          <p:cNvGrpSpPr/>
          <p:nvPr/>
        </p:nvGrpSpPr>
        <p:grpSpPr>
          <a:xfrm>
            <a:off x="0" y="128016"/>
            <a:ext cx="12191999" cy="225978"/>
            <a:chOff x="0" y="128016"/>
            <a:chExt cx="12191999" cy="225978"/>
          </a:xfrm>
        </p:grpSpPr>
        <p:sp>
          <p:nvSpPr>
            <p:cNvPr id="47" name="Rectangle 46">
              <a:extLst>
                <a:ext uri="{FF2B5EF4-FFF2-40B4-BE49-F238E27FC236}">
                  <a16:creationId xmlns:a16="http://schemas.microsoft.com/office/drawing/2014/main" id="{5E6890E8-4044-3EBB-6DBA-8327E5DF85CB}"/>
                </a:ext>
              </a:extLst>
            </p:cNvPr>
            <p:cNvSpPr/>
            <p:nvPr/>
          </p:nvSpPr>
          <p:spPr>
            <a:xfrm>
              <a:off x="8531088" y="128016"/>
              <a:ext cx="3660911" cy="207461"/>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tangle 47">
              <a:extLst>
                <a:ext uri="{FF2B5EF4-FFF2-40B4-BE49-F238E27FC236}">
                  <a16:creationId xmlns:a16="http://schemas.microsoft.com/office/drawing/2014/main" id="{22115418-5205-6129-C76D-F6B22A2BFA4C}"/>
                </a:ext>
              </a:extLst>
            </p:cNvPr>
            <p:cNvSpPr/>
            <p:nvPr/>
          </p:nvSpPr>
          <p:spPr>
            <a:xfrm>
              <a:off x="0" y="128016"/>
              <a:ext cx="7308574" cy="225978"/>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9" name="Rectangle 48">
            <a:hlinkClick r:id="rId4" action="ppaction://hlinksldjump"/>
            <a:extLst>
              <a:ext uri="{FF2B5EF4-FFF2-40B4-BE49-F238E27FC236}">
                <a16:creationId xmlns:a16="http://schemas.microsoft.com/office/drawing/2014/main" id="{5CE2B479-5BD5-36D9-8E5B-6AB24E1CF9CE}"/>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tangle 49">
            <a:hlinkClick r:id="rId5" action="ppaction://hlinksldjump"/>
            <a:extLst>
              <a:ext uri="{FF2B5EF4-FFF2-40B4-BE49-F238E27FC236}">
                <a16:creationId xmlns:a16="http://schemas.microsoft.com/office/drawing/2014/main" id="{519F5289-4331-6914-AB32-001851A2A1EE}"/>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tangle 50">
            <a:hlinkClick r:id="rId6" action="ppaction://hlinksldjump"/>
            <a:extLst>
              <a:ext uri="{FF2B5EF4-FFF2-40B4-BE49-F238E27FC236}">
                <a16:creationId xmlns:a16="http://schemas.microsoft.com/office/drawing/2014/main" id="{7E1F9C8E-6283-0DE2-0E15-110689E77A68}"/>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tangle 51">
            <a:hlinkClick r:id="rId7" action="ppaction://hlinksldjump"/>
            <a:extLst>
              <a:ext uri="{FF2B5EF4-FFF2-40B4-BE49-F238E27FC236}">
                <a16:creationId xmlns:a16="http://schemas.microsoft.com/office/drawing/2014/main" id="{BCA49608-32D0-9107-1042-DB1B3105EE48}"/>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tangle 52">
            <a:hlinkClick r:id="rId8" action="ppaction://hlinksldjump"/>
            <a:extLst>
              <a:ext uri="{FF2B5EF4-FFF2-40B4-BE49-F238E27FC236}">
                <a16:creationId xmlns:a16="http://schemas.microsoft.com/office/drawing/2014/main" id="{4EB9658A-4233-928B-E529-DF59EF1F7478}"/>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tangle 53">
            <a:hlinkClick r:id="rId8" action="ppaction://hlinksldjump"/>
            <a:extLst>
              <a:ext uri="{FF2B5EF4-FFF2-40B4-BE49-F238E27FC236}">
                <a16:creationId xmlns:a16="http://schemas.microsoft.com/office/drawing/2014/main" id="{B6F6802A-DB1A-F02C-6545-C9DD35A22A62}"/>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tangle 54">
            <a:hlinkClick r:id="rId9" action="ppaction://hlinksldjump"/>
            <a:extLst>
              <a:ext uri="{FF2B5EF4-FFF2-40B4-BE49-F238E27FC236}">
                <a16:creationId xmlns:a16="http://schemas.microsoft.com/office/drawing/2014/main" id="{2571AAFD-ED07-4107-1635-2288AE608B3B}"/>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tangle 55">
            <a:hlinkClick r:id="rId10" action="ppaction://hlinksldjump"/>
            <a:extLst>
              <a:ext uri="{FF2B5EF4-FFF2-40B4-BE49-F238E27FC236}">
                <a16:creationId xmlns:a16="http://schemas.microsoft.com/office/drawing/2014/main" id="{F3EA4E82-15AB-07B0-7169-9D13118CB746}"/>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tangle 60">
            <a:hlinkClick r:id="rId11" action="ppaction://hlinksldjump"/>
            <a:extLst>
              <a:ext uri="{FF2B5EF4-FFF2-40B4-BE49-F238E27FC236}">
                <a16:creationId xmlns:a16="http://schemas.microsoft.com/office/drawing/2014/main" id="{92DB4282-67F1-175B-9A89-BA12768A85E3}"/>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tangle 61">
            <a:hlinkClick r:id="rId12" action="ppaction://hlinksldjump"/>
            <a:extLst>
              <a:ext uri="{FF2B5EF4-FFF2-40B4-BE49-F238E27FC236}">
                <a16:creationId xmlns:a16="http://schemas.microsoft.com/office/drawing/2014/main" id="{C60402EC-CE92-37FD-DD08-E93DFE3F3DE8}"/>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33" name="Rectangle 1032">
            <a:hlinkClick r:id="rId11" action="ppaction://hlinksldjump"/>
            <a:extLst>
              <a:ext uri="{FF2B5EF4-FFF2-40B4-BE49-F238E27FC236}">
                <a16:creationId xmlns:a16="http://schemas.microsoft.com/office/drawing/2014/main" id="{B5123821-8BD2-775D-4FBA-E99EFDD2B2B9}"/>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Rounded Corners 7">
            <a:hlinkClick r:id="rId13" action="ppaction://hlinksldjump"/>
            <a:extLst>
              <a:ext uri="{FF2B5EF4-FFF2-40B4-BE49-F238E27FC236}">
                <a16:creationId xmlns:a16="http://schemas.microsoft.com/office/drawing/2014/main" id="{127B1643-49F4-AD36-2598-A8F023C09231}"/>
              </a:ext>
            </a:extLst>
          </p:cNvPr>
          <p:cNvSpPr/>
          <p:nvPr/>
        </p:nvSpPr>
        <p:spPr>
          <a:xfrm>
            <a:off x="6655176" y="451245"/>
            <a:ext cx="2044806"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Gedeelde Zorgnetwerkomgeving</a:t>
            </a:r>
          </a:p>
          <a:p>
            <a:pPr algn="ctr">
              <a:defRPr/>
            </a:pPr>
            <a:r>
              <a:rPr lang="nl-NL" sz="700">
                <a:solidFill>
                  <a:srgbClr val="5AB2F8"/>
                </a:solidFill>
                <a:latin typeface="Lato regular"/>
                <a:ea typeface="Lato regular"/>
                <a:cs typeface="Lato regular"/>
              </a:rPr>
              <a:t>Onmisbaar om onze ambitie te realiseren is het eenvoudig én veilig uitwisselen van gegevens. Hiervoor realiseren we de regionale GZNO</a:t>
            </a:r>
          </a:p>
        </p:txBody>
      </p:sp>
    </p:spTree>
    <p:extLst>
      <p:ext uri="{BB962C8B-B14F-4D97-AF65-F5344CB8AC3E}">
        <p14:creationId xmlns:p14="http://schemas.microsoft.com/office/powerpoint/2010/main" val="244151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met diagonaal twee afgeronde hoeken 6">
            <a:extLst>
              <a:ext uri="{FF2B5EF4-FFF2-40B4-BE49-F238E27FC236}">
                <a16:creationId xmlns:a16="http://schemas.microsoft.com/office/drawing/2014/main" id="{3AE2B27C-8798-3FBD-92E4-EF232D78940F}"/>
              </a:ext>
            </a:extLst>
          </p:cNvPr>
          <p:cNvSpPr/>
          <p:nvPr/>
        </p:nvSpPr>
        <p:spPr>
          <a:xfrm>
            <a:off x="536465" y="4647333"/>
            <a:ext cx="11093174" cy="1416893"/>
          </a:xfrm>
          <a:prstGeom prst="round2DiagRect">
            <a:avLst>
              <a:gd name="adj1" fmla="val 16667"/>
              <a:gd name="adj2" fmla="val 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0" tIns="270000" rIns="270000" bIns="270000"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nl-NL" sz="14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a:extLst>
              <a:ext uri="{FF2B5EF4-FFF2-40B4-BE49-F238E27FC236}">
                <a16:creationId xmlns:a16="http://schemas.microsoft.com/office/drawing/2014/main" id="{94C7FC5C-F2BF-E63E-462D-34EE34F910F9}"/>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 name="Title 2">
            <a:extLst>
              <a:ext uri="{FF2B5EF4-FFF2-40B4-BE49-F238E27FC236}">
                <a16:creationId xmlns:a16="http://schemas.microsoft.com/office/drawing/2014/main" id="{2540549F-FD67-E310-CA8C-F6B40F030715}"/>
              </a:ext>
            </a:extLst>
          </p:cNvPr>
          <p:cNvSpPr>
            <a:spLocks noGrp="1"/>
          </p:cNvSpPr>
          <p:nvPr>
            <p:ph type="title"/>
          </p:nvPr>
        </p:nvSpPr>
        <p:spPr/>
        <p:txBody>
          <a:bodyPr>
            <a:normAutofit/>
          </a:bodyPr>
          <a:lstStyle/>
          <a:p>
            <a:r>
              <a:rPr lang="nl-NL"/>
              <a:t>Huidige situatie Midden-Holland </a:t>
            </a:r>
          </a:p>
        </p:txBody>
      </p:sp>
      <p:sp>
        <p:nvSpPr>
          <p:cNvPr id="5" name="Rechthoek 36">
            <a:extLst>
              <a:ext uri="{FF2B5EF4-FFF2-40B4-BE49-F238E27FC236}">
                <a16:creationId xmlns:a16="http://schemas.microsoft.com/office/drawing/2014/main" id="{82A203D6-0531-994A-EC51-F7F767EBD7F2}"/>
              </a:ext>
            </a:extLst>
          </p:cNvPr>
          <p:cNvSpPr/>
          <p:nvPr/>
        </p:nvSpPr>
        <p:spPr>
          <a:xfrm>
            <a:off x="630451" y="2354562"/>
            <a:ext cx="2872508" cy="1902509"/>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nl-NL" sz="1200" b="1" i="0" u="none" strike="noStrike" kern="0" cap="none" spc="0" normalizeH="0" baseline="0" noProof="0">
                <a:ln>
                  <a:noFill/>
                </a:ln>
                <a:solidFill>
                  <a:srgbClr val="000F61"/>
                </a:solidFill>
                <a:effectLst/>
                <a:uLnTx/>
                <a:uFillTx/>
                <a:latin typeface="Raleway"/>
                <a:ea typeface="Lato"/>
                <a:cs typeface="Lato"/>
              </a:rPr>
              <a:t>De bevolking groeit sterker dan gemiddeld én vergrijst</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Lato"/>
                <a:ea typeface="Lato"/>
                <a:cs typeface="Lato"/>
              </a:rPr>
              <a:t>De bevolking in Midden-Holland groeit naar verwachting tussen 2023 en 2040 met </a:t>
            </a:r>
            <a:r>
              <a:rPr kumimoji="0" lang="nl-NL" sz="1200" b="1" i="0" u="none" strike="noStrike" kern="0" cap="none" spc="0" normalizeH="0" baseline="0" noProof="0">
                <a:ln>
                  <a:noFill/>
                </a:ln>
                <a:solidFill>
                  <a:prstClr val="black"/>
                </a:solidFill>
                <a:effectLst/>
                <a:uLnTx/>
                <a:uFillTx/>
                <a:latin typeface="Lato"/>
                <a:ea typeface="Lato"/>
                <a:cs typeface="Lato"/>
              </a:rPr>
              <a:t>25%. </a:t>
            </a:r>
            <a:r>
              <a:rPr kumimoji="0" lang="nl-NL" sz="1200" b="0" i="0" u="none" strike="noStrike" kern="0" cap="none" spc="0" normalizeH="0" baseline="0" noProof="0">
                <a:ln>
                  <a:noFill/>
                </a:ln>
                <a:solidFill>
                  <a:prstClr val="black"/>
                </a:solidFill>
                <a:effectLst/>
                <a:uLnTx/>
                <a:uFillTx/>
                <a:latin typeface="Lato"/>
                <a:ea typeface="Lato"/>
                <a:cs typeface="Lato"/>
              </a:rPr>
              <a:t>Dit is fors meer dan gemiddeld in Nederland. Bovendien vergrijst de bevolking fors. De verwachte vraag naar zorg en welzijn stijgt mee.</a:t>
            </a:r>
            <a:endParaRPr lang="nl-NL" sz="1200" b="0" i="0" u="none" strike="noStrike" kern="0" cap="none" spc="0" normalizeH="0" baseline="0" noProof="0">
              <a:ln>
                <a:noFill/>
              </a:ln>
              <a:solidFill>
                <a:prstClr val="black"/>
              </a:solidFill>
              <a:effectLst/>
              <a:uLnTx/>
              <a:uFillTx/>
              <a:latin typeface="Lato"/>
              <a:ea typeface="Lato"/>
              <a:cs typeface="Lato"/>
            </a:endParaRPr>
          </a:p>
        </p:txBody>
      </p:sp>
      <p:sp>
        <p:nvSpPr>
          <p:cNvPr id="12" name="TextBox 11">
            <a:extLst>
              <a:ext uri="{FF2B5EF4-FFF2-40B4-BE49-F238E27FC236}">
                <a16:creationId xmlns:a16="http://schemas.microsoft.com/office/drawing/2014/main" id="{8700B8BE-C3D4-CD75-A8C7-E67C4389F957}"/>
              </a:ext>
            </a:extLst>
          </p:cNvPr>
          <p:cNvSpPr txBox="1"/>
          <p:nvPr/>
        </p:nvSpPr>
        <p:spPr>
          <a:xfrm>
            <a:off x="1568017" y="4777223"/>
            <a:ext cx="9124055" cy="1223797"/>
          </a:xfrm>
          <a:prstGeom prst="rect">
            <a:avLst/>
          </a:prstGeom>
          <a:noFill/>
        </p:spPr>
        <p:txBody>
          <a:bodyPr wrap="square" lIns="91440" tIns="45720" rIns="91440" bIns="45720" anchor="t">
            <a:spAutoFit/>
          </a:bodyPr>
          <a:lstStyle/>
          <a:p>
            <a:pPr algn="just">
              <a:lnSpc>
                <a:spcPct val="110000"/>
              </a:lnSpc>
              <a:defRPr/>
            </a:pPr>
            <a:r>
              <a:rPr kumimoji="0" lang="nl-NL" sz="1600" b="1" i="0" u="none" strike="noStrike" kern="0" cap="none" spc="0" normalizeH="0" baseline="0" noProof="0">
                <a:ln>
                  <a:noFill/>
                </a:ln>
                <a:solidFill>
                  <a:srgbClr val="000F61"/>
                </a:solidFill>
                <a:effectLst/>
                <a:uLnTx/>
                <a:uFillTx/>
                <a:latin typeface="Raleway"/>
                <a:ea typeface="Lato"/>
                <a:cs typeface="Lato"/>
              </a:rPr>
              <a:t>Veel hoger personeelstekort dan gemiddeld in Nederland</a:t>
            </a:r>
            <a:r>
              <a:rPr lang="nl-NL" sz="1600" b="1" kern="0">
                <a:solidFill>
                  <a:srgbClr val="000F61"/>
                </a:solidFill>
                <a:latin typeface="Raleway"/>
                <a:ea typeface="Lato"/>
                <a:cs typeface="Lato"/>
              </a:rPr>
              <a:t> </a:t>
            </a:r>
            <a:endParaRPr kumimoji="0" lang="nl-NL" sz="1600" b="1" i="0" u="none" strike="noStrike" kern="0" cap="none" spc="0" normalizeH="0" baseline="0" noProof="0">
              <a:ln>
                <a:noFill/>
              </a:ln>
              <a:solidFill>
                <a:srgbClr val="000F61"/>
              </a:solidFill>
              <a:effectLst/>
              <a:uLnTx/>
              <a:uFillTx/>
              <a:latin typeface="Raleway" pitchFamily="2" charset="0"/>
              <a:ea typeface="Lato" panose="020F0502020204030203" pitchFamily="34" charset="0"/>
              <a:cs typeface="Lato" panose="020F0502020204030203" pitchFamily="34" charset="0"/>
            </a:endParaRPr>
          </a:p>
          <a:p>
            <a:pPr algn="just">
              <a:lnSpc>
                <a:spcPct val="110000"/>
              </a:lnSpc>
              <a:defRPr/>
            </a:pPr>
            <a:r>
              <a:rPr kumimoji="0" lang="nl-NL" sz="1600" b="0" i="0" u="none" strike="noStrike" kern="0" cap="none" spc="0" normalizeH="0" baseline="0" noProof="0">
                <a:ln>
                  <a:noFill/>
                </a:ln>
                <a:solidFill>
                  <a:prstClr val="black"/>
                </a:solidFill>
                <a:effectLst/>
                <a:uLnTx/>
                <a:uFillTx/>
                <a:latin typeface="Lato"/>
                <a:ea typeface="Lato"/>
                <a:cs typeface="Lato"/>
              </a:rPr>
              <a:t>Het verwachte personeelstekort in de regio </a:t>
            </a:r>
            <a:r>
              <a:rPr lang="nl-NL" sz="1600" kern="0">
                <a:solidFill>
                  <a:prstClr val="black"/>
                </a:solidFill>
                <a:ea typeface="+mn-lt"/>
                <a:cs typeface="+mn-lt"/>
              </a:rPr>
              <a:t>bestaat </a:t>
            </a:r>
            <a:r>
              <a:rPr lang="nl-NL" sz="1600" kern="0">
                <a:solidFill>
                  <a:prstClr val="black"/>
                </a:solidFill>
                <a:latin typeface="Lato"/>
                <a:ea typeface="Lato"/>
                <a:cs typeface="Lato"/>
              </a:rPr>
              <a:t>in</a:t>
            </a:r>
            <a:r>
              <a:rPr kumimoji="0" lang="nl-NL" sz="1600" b="0" i="0" u="none" strike="noStrike" kern="0" cap="none" spc="0" normalizeH="0" baseline="0" noProof="0">
                <a:ln>
                  <a:noFill/>
                </a:ln>
                <a:solidFill>
                  <a:prstClr val="black"/>
                </a:solidFill>
                <a:effectLst/>
                <a:uLnTx/>
                <a:uFillTx/>
                <a:latin typeface="Lato"/>
                <a:ea typeface="Lato"/>
                <a:cs typeface="Lato"/>
              </a:rPr>
              <a:t> 2032</a:t>
            </a:r>
            <a:r>
              <a:rPr lang="nl-NL" sz="1600" kern="0">
                <a:solidFill>
                  <a:prstClr val="black"/>
                </a:solidFill>
                <a:latin typeface="Lato"/>
                <a:ea typeface="Lato"/>
                <a:cs typeface="Lato"/>
              </a:rPr>
              <a:t> uit </a:t>
            </a:r>
            <a:r>
              <a:rPr kumimoji="0" lang="nl-NL" sz="2000" b="1" i="0" u="none" strike="noStrike" kern="0" cap="none" spc="0" normalizeH="0" baseline="0" noProof="0">
                <a:ln>
                  <a:noFill/>
                </a:ln>
                <a:solidFill>
                  <a:srgbClr val="5AB2F8"/>
                </a:solidFill>
                <a:effectLst/>
                <a:uLnTx/>
                <a:uFillTx/>
                <a:latin typeface="Raleway"/>
                <a:ea typeface="Lato"/>
                <a:cs typeface="Lato"/>
              </a:rPr>
              <a:t>2.200</a:t>
            </a:r>
            <a:r>
              <a:rPr kumimoji="0" lang="nl-NL" sz="2000" b="0" i="0" u="none" strike="noStrike" kern="0" cap="none" spc="0" normalizeH="0" baseline="0" noProof="0">
                <a:ln>
                  <a:noFill/>
                </a:ln>
                <a:solidFill>
                  <a:srgbClr val="5AB2F8"/>
                </a:solidFill>
                <a:effectLst/>
                <a:uLnTx/>
                <a:uFillTx/>
                <a:latin typeface="Lato"/>
                <a:ea typeface="Lato"/>
                <a:cs typeface="Lato"/>
              </a:rPr>
              <a:t> </a:t>
            </a:r>
            <a:r>
              <a:rPr kumimoji="0" lang="nl-NL" sz="2000" b="1" i="0" u="none" strike="noStrike" kern="0" cap="none" spc="0" normalizeH="0" baseline="0" noProof="0">
                <a:ln>
                  <a:noFill/>
                </a:ln>
                <a:solidFill>
                  <a:srgbClr val="5AB2F8"/>
                </a:solidFill>
                <a:effectLst/>
                <a:uLnTx/>
                <a:uFillTx/>
                <a:latin typeface="Raleway"/>
                <a:ea typeface="Lato"/>
                <a:cs typeface="Lato"/>
              </a:rPr>
              <a:t>personen</a:t>
            </a:r>
            <a:r>
              <a:rPr kumimoji="0" lang="nl-NL" sz="2000" b="0" i="0" u="none" strike="noStrike" kern="0" cap="none" spc="0" normalizeH="0" baseline="0" noProof="0">
                <a:ln>
                  <a:noFill/>
                </a:ln>
                <a:solidFill>
                  <a:srgbClr val="5AB2F8"/>
                </a:solidFill>
                <a:effectLst/>
                <a:uLnTx/>
                <a:uFillTx/>
                <a:latin typeface="Lato"/>
                <a:ea typeface="Lato"/>
                <a:cs typeface="Lato"/>
              </a:rPr>
              <a:t> </a:t>
            </a:r>
            <a:r>
              <a:rPr kumimoji="0" lang="nl-NL" sz="1600" b="0" i="0" u="none" strike="noStrike" kern="0" cap="none" spc="0" normalizeH="0" baseline="0" noProof="0">
                <a:ln>
                  <a:noFill/>
                </a:ln>
                <a:solidFill>
                  <a:prstClr val="black"/>
                </a:solidFill>
                <a:effectLst/>
                <a:uLnTx/>
                <a:uFillTx/>
                <a:latin typeface="Lato"/>
                <a:ea typeface="Lato"/>
                <a:cs typeface="Lato"/>
              </a:rPr>
              <a:t>en verdubbelt ten opzichte van 2023. De</a:t>
            </a:r>
            <a:r>
              <a:rPr kumimoji="0" lang="nl-NL" sz="1600" b="1" i="0" u="none" strike="noStrike" kern="0" cap="none" spc="0" normalizeH="0" baseline="0" noProof="0">
                <a:ln>
                  <a:noFill/>
                </a:ln>
                <a:solidFill>
                  <a:prstClr val="black"/>
                </a:solidFill>
                <a:effectLst/>
                <a:uLnTx/>
                <a:uFillTx/>
                <a:latin typeface="Raleway"/>
                <a:ea typeface="Lato"/>
                <a:cs typeface="Lato"/>
              </a:rPr>
              <a:t> toegankelijkheid, kwaliteit en betaalbaarheid van de zorg </a:t>
            </a:r>
            <a:r>
              <a:rPr kumimoji="0" lang="nl-NL" sz="1600" b="0" i="0" u="none" strike="noStrike" kern="0" cap="none" spc="0" normalizeH="0" baseline="0" noProof="0">
                <a:ln>
                  <a:noFill/>
                </a:ln>
                <a:solidFill>
                  <a:prstClr val="black"/>
                </a:solidFill>
                <a:effectLst/>
                <a:uLnTx/>
                <a:uFillTx/>
                <a:latin typeface="Lato"/>
                <a:ea typeface="Lato"/>
                <a:cs typeface="Lato"/>
              </a:rPr>
              <a:t>in Midden-Holland </a:t>
            </a:r>
            <a:r>
              <a:rPr lang="nl-NL" sz="1600" kern="0">
                <a:solidFill>
                  <a:prstClr val="black"/>
                </a:solidFill>
                <a:latin typeface="Lato"/>
                <a:ea typeface="Lato"/>
                <a:cs typeface="Lato"/>
              </a:rPr>
              <a:t>staan</a:t>
            </a:r>
            <a:r>
              <a:rPr kumimoji="0" lang="nl-NL" sz="1600" b="0" i="0" u="none" strike="noStrike" kern="0" cap="none" spc="0" normalizeH="0" baseline="0" noProof="0">
                <a:ln>
                  <a:noFill/>
                </a:ln>
                <a:solidFill>
                  <a:prstClr val="black"/>
                </a:solidFill>
                <a:effectLst/>
                <a:uLnTx/>
                <a:uFillTx/>
                <a:latin typeface="Lato"/>
                <a:ea typeface="Lato"/>
                <a:cs typeface="Lato"/>
              </a:rPr>
              <a:t> hiermee </a:t>
            </a:r>
            <a:r>
              <a:rPr kumimoji="0" lang="nl-NL" sz="1600" b="1" i="0" u="none" strike="noStrike" kern="0" cap="none" spc="0" normalizeH="0" baseline="0" noProof="0">
                <a:ln>
                  <a:noFill/>
                </a:ln>
                <a:solidFill>
                  <a:prstClr val="black"/>
                </a:solidFill>
                <a:effectLst/>
                <a:uLnTx/>
                <a:uFillTx/>
                <a:latin typeface="Raleway"/>
                <a:ea typeface="Lato"/>
                <a:cs typeface="Lato"/>
              </a:rPr>
              <a:t>sterk onder druk.</a:t>
            </a:r>
            <a:r>
              <a:rPr lang="nl-NL" sz="1600" b="1" kern="0">
                <a:solidFill>
                  <a:prstClr val="black"/>
                </a:solidFill>
                <a:latin typeface="Raleway"/>
                <a:ea typeface="Lato"/>
                <a:cs typeface="Lato"/>
              </a:rPr>
              <a:t> </a:t>
            </a:r>
            <a:endParaRPr lang="nl-NL" sz="1600" b="1" i="0" u="none" strike="noStrike" kern="0" cap="none" spc="0" normalizeH="0" baseline="0" noProof="0">
              <a:ln>
                <a:noFill/>
              </a:ln>
              <a:solidFill>
                <a:prstClr val="black"/>
              </a:solidFill>
              <a:effectLst/>
              <a:uLnTx/>
              <a:uFillTx/>
              <a:latin typeface="Raleway" pitchFamily="2" charset="0"/>
              <a:ea typeface="Lato" panose="020F0502020204030203" pitchFamily="34" charset="0"/>
              <a:cs typeface="Lato" panose="020F0502020204030203" pitchFamily="34" charset="0"/>
            </a:endParaRPr>
          </a:p>
        </p:txBody>
      </p:sp>
      <p:sp>
        <p:nvSpPr>
          <p:cNvPr id="13" name="Rechthoek 36">
            <a:extLst>
              <a:ext uri="{FF2B5EF4-FFF2-40B4-BE49-F238E27FC236}">
                <a16:creationId xmlns:a16="http://schemas.microsoft.com/office/drawing/2014/main" id="{FC4094BD-2B59-71F3-F0C9-AD78119C1912}"/>
              </a:ext>
            </a:extLst>
          </p:cNvPr>
          <p:cNvSpPr/>
          <p:nvPr/>
        </p:nvSpPr>
        <p:spPr>
          <a:xfrm>
            <a:off x="4667237" y="2354562"/>
            <a:ext cx="3045113" cy="1902509"/>
          </a:xfrm>
          <a:prstGeom prst="rect">
            <a:avLst/>
          </a:prstGeom>
        </p:spPr>
        <p:txBody>
          <a:bodyPr wrap="square" lIns="91440" tIns="45720" rIns="91440" bIns="45720" anchor="t">
            <a:spAutoFit/>
          </a:bodyPr>
          <a:lstStyle/>
          <a:p>
            <a:pPr algn="just">
              <a:lnSpc>
                <a:spcPct val="110000"/>
              </a:lnSpc>
              <a:defRPr/>
            </a:pPr>
            <a:r>
              <a:rPr kumimoji="0" lang="nl-NL" sz="1200" b="1" i="0" u="none" strike="noStrike" kern="0" cap="none" spc="0" normalizeH="0" baseline="0" noProof="0">
                <a:ln>
                  <a:noFill/>
                </a:ln>
                <a:solidFill>
                  <a:srgbClr val="000F61"/>
                </a:solidFill>
                <a:effectLst/>
                <a:uLnTx/>
                <a:uFillTx/>
                <a:latin typeface="Raleway"/>
                <a:ea typeface="Lato"/>
                <a:cs typeface="Lato"/>
              </a:rPr>
              <a:t>Meer stress en minder beweging </a:t>
            </a:r>
            <a:br>
              <a:rPr lang="nl-NL" sz="1200" b="1" kern="0">
                <a:solidFill>
                  <a:srgbClr val="000F61"/>
                </a:solidFill>
                <a:latin typeface="Raleway"/>
                <a:ea typeface="Lato"/>
                <a:cs typeface="Lato"/>
              </a:rPr>
            </a:br>
            <a:r>
              <a:rPr kumimoji="0" lang="nl-NL" sz="1200" b="1" i="0" u="none" strike="noStrike" kern="0" cap="none" spc="0" normalizeH="0" baseline="0" noProof="0">
                <a:ln>
                  <a:noFill/>
                </a:ln>
                <a:solidFill>
                  <a:srgbClr val="000F61"/>
                </a:solidFill>
                <a:effectLst/>
                <a:uLnTx/>
                <a:uFillTx/>
                <a:latin typeface="Raleway"/>
                <a:ea typeface="Lato"/>
                <a:cs typeface="Lato"/>
              </a:rPr>
              <a:t>dan gemiddeld</a:t>
            </a:r>
          </a:p>
          <a:p>
            <a:pPr>
              <a:lnSpc>
                <a:spcPct val="110000"/>
              </a:lnSpc>
              <a:defRPr/>
            </a:pPr>
            <a:r>
              <a:rPr kumimoji="0" lang="nl-NL" sz="1200" b="0" i="0" u="none" strike="noStrike" kern="0" cap="none" spc="0" normalizeH="0" baseline="0" noProof="0">
                <a:ln>
                  <a:noFill/>
                </a:ln>
                <a:solidFill>
                  <a:prstClr val="black"/>
                </a:solidFill>
                <a:effectLst/>
                <a:uLnTx/>
                <a:uFillTx/>
                <a:latin typeface="Lato"/>
                <a:ea typeface="Lato"/>
                <a:cs typeface="Lato"/>
              </a:rPr>
              <a:t>De bevolking van Midden-Holland is relatief gezond, maar heeft wel meer stress (gemiddeld 17,1% van de bevolking) en beweegt minder dan in</a:t>
            </a:r>
            <a:r>
              <a:rPr lang="nl-NL" sz="1200" kern="0">
                <a:solidFill>
                  <a:prstClr val="black"/>
                </a:solidFill>
                <a:latin typeface="Lato"/>
                <a:ea typeface="Lato"/>
                <a:cs typeface="Lato"/>
              </a:rPr>
              <a:t> de rest van </a:t>
            </a:r>
            <a:r>
              <a:rPr kumimoji="0" lang="nl-NL" sz="1200" b="0" i="0" u="none" strike="noStrike" kern="0" cap="none" spc="0" normalizeH="0" baseline="0" noProof="0">
                <a:ln>
                  <a:noFill/>
                </a:ln>
                <a:solidFill>
                  <a:prstClr val="black"/>
                </a:solidFill>
                <a:effectLst/>
                <a:uLnTx/>
                <a:uFillTx/>
                <a:latin typeface="Lato"/>
                <a:ea typeface="Lato"/>
                <a:cs typeface="Lato"/>
              </a:rPr>
              <a:t>Nederland. De mentale </a:t>
            </a:r>
            <a:r>
              <a:rPr lang="nl-NL" sz="1200" kern="0">
                <a:solidFill>
                  <a:prstClr val="black"/>
                </a:solidFill>
                <a:latin typeface="Lato"/>
                <a:ea typeface="Lato"/>
                <a:cs typeface="Lato"/>
              </a:rPr>
              <a:t>gezondheid</a:t>
            </a:r>
            <a:r>
              <a:rPr kumimoji="0" lang="nl-NL" sz="1200" b="0" i="0" u="none" strike="noStrike" kern="0" cap="none" spc="0" normalizeH="0" baseline="0" noProof="0">
                <a:ln>
                  <a:noFill/>
                </a:ln>
                <a:solidFill>
                  <a:prstClr val="black"/>
                </a:solidFill>
                <a:effectLst/>
                <a:uLnTx/>
                <a:uFillTx/>
                <a:latin typeface="Lato"/>
                <a:ea typeface="Lato"/>
                <a:cs typeface="Lato"/>
              </a:rPr>
              <a:t> verslechtert en er zijn forse wachttijden voor bijna alle aandoeningen.</a:t>
            </a:r>
            <a:r>
              <a:rPr lang="nl-NL" sz="1200" kern="0">
                <a:solidFill>
                  <a:prstClr val="black"/>
                </a:solidFill>
                <a:latin typeface="Lato"/>
                <a:ea typeface="Lato"/>
                <a:cs typeface="Lato"/>
              </a:rPr>
              <a:t> </a:t>
            </a:r>
            <a:endParaRPr lang="nl-NL" sz="1200" b="0" i="0" u="none" strike="noStrike" kern="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4" name="Rechthoek 36">
            <a:extLst>
              <a:ext uri="{FF2B5EF4-FFF2-40B4-BE49-F238E27FC236}">
                <a16:creationId xmlns:a16="http://schemas.microsoft.com/office/drawing/2014/main" id="{2E7511D0-6374-1DE9-83C0-0724326BA4FA}"/>
              </a:ext>
            </a:extLst>
          </p:cNvPr>
          <p:cNvSpPr/>
          <p:nvPr/>
        </p:nvSpPr>
        <p:spPr>
          <a:xfrm>
            <a:off x="8704022" y="2354562"/>
            <a:ext cx="2925617" cy="886846"/>
          </a:xfrm>
          <a:prstGeom prst="rect">
            <a:avLst/>
          </a:prstGeom>
        </p:spPr>
        <p:txBody>
          <a:bodyPr wrap="square" lIns="91440" tIns="45720" rIns="91440" bIns="45720" anchor="t">
            <a:spAutoFit/>
          </a:bodyPr>
          <a:lstStyle/>
          <a:p>
            <a:pPr algn="just">
              <a:lnSpc>
                <a:spcPct val="110000"/>
              </a:lnSpc>
              <a:defRPr/>
            </a:pPr>
            <a:r>
              <a:rPr kumimoji="0" lang="nl-NL" sz="1200" b="1" i="0" u="none" strike="noStrike" kern="0" cap="none" spc="0" normalizeH="0" baseline="0" noProof="0">
                <a:ln>
                  <a:noFill/>
                </a:ln>
                <a:solidFill>
                  <a:srgbClr val="000F61"/>
                </a:solidFill>
                <a:effectLst/>
                <a:uLnTx/>
                <a:uFillTx/>
                <a:latin typeface="Raleway"/>
                <a:ea typeface="Lato"/>
                <a:cs typeface="Lato"/>
              </a:rPr>
              <a:t>Te weinig samenhang</a:t>
            </a:r>
            <a:r>
              <a:rPr lang="nl-NL" sz="1200" b="1" kern="0">
                <a:solidFill>
                  <a:srgbClr val="000F61"/>
                </a:solidFill>
                <a:latin typeface="Raleway"/>
                <a:ea typeface="Lato"/>
                <a:cs typeface="Lato"/>
              </a:rPr>
              <a:t> </a:t>
            </a:r>
            <a:endParaRPr kumimoji="0" lang="nl-NL" sz="1200" b="1" i="0" u="none" strike="noStrike" kern="0" cap="none" spc="0" normalizeH="0" baseline="0" noProof="0">
              <a:ln>
                <a:noFill/>
              </a:ln>
              <a:solidFill>
                <a:srgbClr val="000F61"/>
              </a:solidFill>
              <a:effectLst/>
              <a:uLnTx/>
              <a:uFillTx/>
              <a:latin typeface="Raleway" pitchFamily="2" charset="0"/>
              <a:ea typeface="Lato" panose="020F0502020204030203" pitchFamily="34" charset="0"/>
              <a:cs typeface="Lato" panose="020F0502020204030203" pitchFamily="34" charset="0"/>
            </a:endParaRPr>
          </a:p>
          <a:p>
            <a:pPr>
              <a:lnSpc>
                <a:spcPct val="110000"/>
              </a:lnSpc>
              <a:defRPr/>
            </a:pPr>
            <a:r>
              <a:rPr kumimoji="0" lang="nl-NL" sz="1200" b="0" i="0" u="none" strike="noStrike" kern="0" cap="none" spc="0" normalizeH="0" baseline="0" noProof="0">
                <a:ln>
                  <a:noFill/>
                </a:ln>
                <a:solidFill>
                  <a:prstClr val="black"/>
                </a:solidFill>
                <a:effectLst/>
                <a:uLnTx/>
                <a:uFillTx/>
                <a:latin typeface="Lato"/>
                <a:ea typeface="Lato"/>
                <a:cs typeface="Lato"/>
              </a:rPr>
              <a:t>Cliënten waar veel zorg/hulpverleners betrokken zijn</a:t>
            </a:r>
            <a:r>
              <a:rPr lang="nl-NL" sz="1200" kern="0">
                <a:solidFill>
                  <a:prstClr val="black"/>
                </a:solidFill>
                <a:latin typeface="Lato"/>
                <a:ea typeface="Lato"/>
                <a:cs typeface="Lato"/>
              </a:rPr>
              <a:t>,</a:t>
            </a:r>
            <a:r>
              <a:rPr kumimoji="0" lang="nl-NL" sz="1200" b="0" i="0" u="none" strike="noStrike" kern="0" cap="none" spc="0" normalizeH="0" baseline="0" noProof="0">
                <a:ln>
                  <a:noFill/>
                </a:ln>
                <a:solidFill>
                  <a:prstClr val="black"/>
                </a:solidFill>
                <a:effectLst/>
                <a:uLnTx/>
                <a:uFillTx/>
                <a:latin typeface="Lato"/>
                <a:ea typeface="Lato"/>
                <a:cs typeface="Lato"/>
              </a:rPr>
              <a:t> ervaren gefragmenteerde zorg en welzijn </a:t>
            </a:r>
            <a:r>
              <a:rPr lang="nl-NL" sz="1200" kern="0">
                <a:solidFill>
                  <a:prstClr val="black"/>
                </a:solidFill>
                <a:latin typeface="Lato"/>
                <a:ea typeface="Lato"/>
                <a:cs typeface="Lato"/>
              </a:rPr>
              <a:t>met weinig</a:t>
            </a:r>
            <a:r>
              <a:rPr kumimoji="0" lang="nl-NL" sz="1200" b="0" i="0" u="none" strike="noStrike" kern="0" cap="none" spc="0" normalizeH="0" baseline="0" noProof="0">
                <a:ln>
                  <a:noFill/>
                </a:ln>
                <a:solidFill>
                  <a:prstClr val="black"/>
                </a:solidFill>
                <a:effectLst/>
                <a:uLnTx/>
                <a:uFillTx/>
                <a:latin typeface="Lato"/>
                <a:ea typeface="Lato"/>
                <a:cs typeface="Lato"/>
              </a:rPr>
              <a:t> samenhang</a:t>
            </a:r>
            <a:r>
              <a:rPr lang="nl-NL" sz="1200" kern="0">
                <a:solidFill>
                  <a:prstClr val="black"/>
                </a:solidFill>
                <a:latin typeface="Lato"/>
                <a:ea typeface="Lato"/>
                <a:cs typeface="Lato"/>
              </a:rPr>
              <a:t>.</a:t>
            </a:r>
            <a:endParaRPr lang="nl-NL" sz="1200" b="0" i="0" u="none" strike="noStrike" kern="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6" name="Rectangle 15">
            <a:extLst>
              <a:ext uri="{FF2B5EF4-FFF2-40B4-BE49-F238E27FC236}">
                <a16:creationId xmlns:a16="http://schemas.microsoft.com/office/drawing/2014/main" id="{9DA9078F-ED2B-1CDF-13FE-ED49E498AA57}"/>
              </a:ext>
            </a:extLst>
          </p:cNvPr>
          <p:cNvSpPr/>
          <p:nvPr/>
        </p:nvSpPr>
        <p:spPr>
          <a:xfrm>
            <a:off x="3563587" y="2481729"/>
            <a:ext cx="975591" cy="11502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a:ln>
                  <a:noFill/>
                </a:ln>
                <a:solidFill>
                  <a:srgbClr val="000F61"/>
                </a:solidFill>
                <a:effectLst/>
                <a:uLnTx/>
                <a:uFillTx/>
                <a:latin typeface="Raleway" pitchFamily="2" charset="0"/>
                <a:ea typeface="+mn-ea"/>
                <a:cs typeface="+mn-cs"/>
              </a:rPr>
              <a:t>X</a:t>
            </a:r>
          </a:p>
        </p:txBody>
      </p:sp>
      <p:sp>
        <p:nvSpPr>
          <p:cNvPr id="17" name="Rectangle 16">
            <a:extLst>
              <a:ext uri="{FF2B5EF4-FFF2-40B4-BE49-F238E27FC236}">
                <a16:creationId xmlns:a16="http://schemas.microsoft.com/office/drawing/2014/main" id="{013F7338-88FE-69A6-E028-4C99D0B26DC5}"/>
              </a:ext>
            </a:extLst>
          </p:cNvPr>
          <p:cNvSpPr/>
          <p:nvPr/>
        </p:nvSpPr>
        <p:spPr>
          <a:xfrm>
            <a:off x="7626928" y="2481729"/>
            <a:ext cx="975591" cy="11502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a:ln>
                  <a:noFill/>
                </a:ln>
                <a:solidFill>
                  <a:srgbClr val="000F61"/>
                </a:solidFill>
                <a:effectLst/>
                <a:uLnTx/>
                <a:uFillTx/>
                <a:latin typeface="Raleway" pitchFamily="2" charset="0"/>
                <a:ea typeface="+mn-ea"/>
                <a:cs typeface="+mn-cs"/>
              </a:rPr>
              <a:t>X</a:t>
            </a:r>
          </a:p>
        </p:txBody>
      </p:sp>
      <p:sp>
        <p:nvSpPr>
          <p:cNvPr id="18" name="Rectangle 17">
            <a:extLst>
              <a:ext uri="{FF2B5EF4-FFF2-40B4-BE49-F238E27FC236}">
                <a16:creationId xmlns:a16="http://schemas.microsoft.com/office/drawing/2014/main" id="{D1612CA9-05C5-F6EA-25B1-07C858A1996E}"/>
              </a:ext>
            </a:extLst>
          </p:cNvPr>
          <p:cNvSpPr/>
          <p:nvPr/>
        </p:nvSpPr>
        <p:spPr>
          <a:xfrm>
            <a:off x="630450" y="4780651"/>
            <a:ext cx="975591" cy="11502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a:ln>
                  <a:noFill/>
                </a:ln>
                <a:solidFill>
                  <a:srgbClr val="FFD429"/>
                </a:solidFill>
                <a:effectLst/>
                <a:uLnTx/>
                <a:uFillTx/>
                <a:latin typeface="Raleway" pitchFamily="2" charset="0"/>
                <a:ea typeface="+mn-ea"/>
                <a:cs typeface="+mn-cs"/>
              </a:rPr>
              <a:t>=</a:t>
            </a:r>
          </a:p>
        </p:txBody>
      </p:sp>
      <p:sp>
        <p:nvSpPr>
          <p:cNvPr id="20" name="Rechthoek met diagonaal twee afgeronde hoeken 6">
            <a:extLst>
              <a:ext uri="{FF2B5EF4-FFF2-40B4-BE49-F238E27FC236}">
                <a16:creationId xmlns:a16="http://schemas.microsoft.com/office/drawing/2014/main" id="{320445E9-057F-ADD7-2D39-C8C0AD3646DF}"/>
              </a:ext>
            </a:extLst>
          </p:cNvPr>
          <p:cNvSpPr/>
          <p:nvPr/>
        </p:nvSpPr>
        <p:spPr>
          <a:xfrm>
            <a:off x="536465" y="1689647"/>
            <a:ext cx="2966494" cy="2665563"/>
          </a:xfrm>
          <a:prstGeom prst="round2DiagRect">
            <a:avLst>
              <a:gd name="adj1" fmla="val 16667"/>
              <a:gd name="adj2" fmla="val 0"/>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270000" tIns="270000" rIns="270000" bIns="270000"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nl-NL" sz="14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1" name="Rechthoek met diagonaal twee afgeronde hoeken 6">
            <a:extLst>
              <a:ext uri="{FF2B5EF4-FFF2-40B4-BE49-F238E27FC236}">
                <a16:creationId xmlns:a16="http://schemas.microsoft.com/office/drawing/2014/main" id="{BC7E38A3-3198-494D-E1C8-A8258D06474D}"/>
              </a:ext>
            </a:extLst>
          </p:cNvPr>
          <p:cNvSpPr/>
          <p:nvPr/>
        </p:nvSpPr>
        <p:spPr>
          <a:xfrm>
            <a:off x="4561706" y="1689647"/>
            <a:ext cx="3137944" cy="2665563"/>
          </a:xfrm>
          <a:prstGeom prst="round2DiagRect">
            <a:avLst>
              <a:gd name="adj1" fmla="val 16667"/>
              <a:gd name="adj2" fmla="val 0"/>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270000" tIns="270000" rIns="270000" bIns="270000"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nl-NL" sz="14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2" name="Rechthoek met diagonaal twee afgeronde hoeken 6">
            <a:extLst>
              <a:ext uri="{FF2B5EF4-FFF2-40B4-BE49-F238E27FC236}">
                <a16:creationId xmlns:a16="http://schemas.microsoft.com/office/drawing/2014/main" id="{5B03A6D4-8802-92BA-B881-D9FB00DEEB3D}"/>
              </a:ext>
            </a:extLst>
          </p:cNvPr>
          <p:cNvSpPr/>
          <p:nvPr/>
        </p:nvSpPr>
        <p:spPr>
          <a:xfrm>
            <a:off x="8663145" y="1689647"/>
            <a:ext cx="2966494" cy="2665563"/>
          </a:xfrm>
          <a:prstGeom prst="round2DiagRect">
            <a:avLst>
              <a:gd name="adj1" fmla="val 16667"/>
              <a:gd name="adj2" fmla="val 0"/>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270000" tIns="270000" rIns="270000" bIns="270000"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nl-NL" sz="14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5" name="Graphic 24" descr="Exponential Graph outline">
            <a:extLst>
              <a:ext uri="{FF2B5EF4-FFF2-40B4-BE49-F238E27FC236}">
                <a16:creationId xmlns:a16="http://schemas.microsoft.com/office/drawing/2014/main" id="{035DEFB3-F9E7-E78E-9389-D1127D057D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3712" y="1815064"/>
            <a:ext cx="432000" cy="432000"/>
          </a:xfrm>
          <a:prstGeom prst="rect">
            <a:avLst/>
          </a:prstGeom>
        </p:spPr>
      </p:pic>
      <p:pic>
        <p:nvPicPr>
          <p:cNvPr id="27" name="Graphic 26" descr="Yoga outline">
            <a:extLst>
              <a:ext uri="{FF2B5EF4-FFF2-40B4-BE49-F238E27FC236}">
                <a16:creationId xmlns:a16="http://schemas.microsoft.com/office/drawing/2014/main" id="{35748C5B-AAD3-87E6-9D75-64476B1E35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7052" y="1821928"/>
            <a:ext cx="432000" cy="432000"/>
          </a:xfrm>
          <a:prstGeom prst="rect">
            <a:avLst/>
          </a:prstGeom>
        </p:spPr>
      </p:pic>
      <p:pic>
        <p:nvPicPr>
          <p:cNvPr id="29" name="Graphic 28" descr="Circles with lines outline">
            <a:extLst>
              <a:ext uri="{FF2B5EF4-FFF2-40B4-BE49-F238E27FC236}">
                <a16:creationId xmlns:a16="http://schemas.microsoft.com/office/drawing/2014/main" id="{7985F5C9-7812-6190-34AA-96FC24ED64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30392" y="1819457"/>
            <a:ext cx="432000" cy="432000"/>
          </a:xfrm>
          <a:prstGeom prst="rect">
            <a:avLst/>
          </a:prstGeom>
        </p:spPr>
      </p:pic>
      <p:sp>
        <p:nvSpPr>
          <p:cNvPr id="24" name="Rectangle 23">
            <a:hlinkClick r:id="rId9" action="ppaction://hlinksldjump"/>
            <a:extLst>
              <a:ext uri="{FF2B5EF4-FFF2-40B4-BE49-F238E27FC236}">
                <a16:creationId xmlns:a16="http://schemas.microsoft.com/office/drawing/2014/main" id="{03EEF88E-81CC-0134-22F9-6C7E378E9477}"/>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a:hlinkClick r:id="rId10" action="ppaction://hlinksldjump"/>
            <a:extLst>
              <a:ext uri="{FF2B5EF4-FFF2-40B4-BE49-F238E27FC236}">
                <a16:creationId xmlns:a16="http://schemas.microsoft.com/office/drawing/2014/main" id="{164C5308-476C-1172-03C9-E2E0AB851877}"/>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a:hlinkClick r:id="rId11" action="ppaction://hlinksldjump"/>
            <a:extLst>
              <a:ext uri="{FF2B5EF4-FFF2-40B4-BE49-F238E27FC236}">
                <a16:creationId xmlns:a16="http://schemas.microsoft.com/office/drawing/2014/main" id="{A8983BD8-6D9E-2FDA-EEAF-4535E8BA13D7}"/>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a:hlinkClick r:id="rId12" action="ppaction://hlinksldjump"/>
            <a:extLst>
              <a:ext uri="{FF2B5EF4-FFF2-40B4-BE49-F238E27FC236}">
                <a16:creationId xmlns:a16="http://schemas.microsoft.com/office/drawing/2014/main" id="{96F4AD7E-8324-F8A9-4A42-644F34C9B779}"/>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hlinkClick r:id="rId13" action="ppaction://hlinksldjump"/>
            <a:extLst>
              <a:ext uri="{FF2B5EF4-FFF2-40B4-BE49-F238E27FC236}">
                <a16:creationId xmlns:a16="http://schemas.microsoft.com/office/drawing/2014/main" id="{CAAE7EAB-E475-DB8A-A852-2C2EEB4D8B1A}"/>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a:hlinkClick r:id="rId13" action="ppaction://hlinksldjump"/>
            <a:extLst>
              <a:ext uri="{FF2B5EF4-FFF2-40B4-BE49-F238E27FC236}">
                <a16:creationId xmlns:a16="http://schemas.microsoft.com/office/drawing/2014/main" id="{4819BCA9-5F09-EB8D-4815-11E7AE063775}"/>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tangle 32">
            <a:hlinkClick r:id="rId14" action="ppaction://hlinksldjump"/>
            <a:extLst>
              <a:ext uri="{FF2B5EF4-FFF2-40B4-BE49-F238E27FC236}">
                <a16:creationId xmlns:a16="http://schemas.microsoft.com/office/drawing/2014/main" id="{2C730A82-8D42-ECEB-1BE4-F5673D45F9AB}"/>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tangle 33">
            <a:hlinkClick r:id="rId15" action="ppaction://hlinksldjump"/>
            <a:extLst>
              <a:ext uri="{FF2B5EF4-FFF2-40B4-BE49-F238E27FC236}">
                <a16:creationId xmlns:a16="http://schemas.microsoft.com/office/drawing/2014/main" id="{D27FE4EB-DD3A-FF82-AF8B-A88AF2AAAC20}"/>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hlinkClick r:id="rId16" action="ppaction://hlinksldjump"/>
            <a:extLst>
              <a:ext uri="{FF2B5EF4-FFF2-40B4-BE49-F238E27FC236}">
                <a16:creationId xmlns:a16="http://schemas.microsoft.com/office/drawing/2014/main" id="{31C427B4-F978-1E2B-0035-FA138537A9E8}"/>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hlinkClick r:id="rId17" action="ppaction://hlinksldjump"/>
            <a:extLst>
              <a:ext uri="{FF2B5EF4-FFF2-40B4-BE49-F238E27FC236}">
                <a16:creationId xmlns:a16="http://schemas.microsoft.com/office/drawing/2014/main" id="{2DCFE56D-95B3-E541-5C88-9BDED7982B7D}"/>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tangle 36">
            <a:hlinkClick r:id="rId16" action="ppaction://hlinksldjump"/>
            <a:extLst>
              <a:ext uri="{FF2B5EF4-FFF2-40B4-BE49-F238E27FC236}">
                <a16:creationId xmlns:a16="http://schemas.microsoft.com/office/drawing/2014/main" id="{1A7B5C35-33CD-595E-71B9-EF97FE42220F}"/>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37781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3D05A5-9D62-FB30-5F7E-8688F1FD2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 Placeholder 3">
            <a:extLst>
              <a:ext uri="{FF2B5EF4-FFF2-40B4-BE49-F238E27FC236}">
                <a16:creationId xmlns:a16="http://schemas.microsoft.com/office/drawing/2014/main" id="{FE3AFA1E-E488-919B-BFA9-D9ED9928E88C}"/>
              </a:ext>
            </a:extLst>
          </p:cNvPr>
          <p:cNvSpPr>
            <a:spLocks noGrp="1"/>
          </p:cNvSpPr>
          <p:nvPr>
            <p:ph type="body" sz="quarter" idx="13"/>
          </p:nvPr>
        </p:nvSpPr>
        <p:spPr>
          <a:xfrm>
            <a:off x="3295650" y="1481440"/>
            <a:ext cx="8058150" cy="668575"/>
          </a:xfrm>
          <a:ln>
            <a:solidFill>
              <a:schemeClr val="accent2"/>
            </a:solidFill>
          </a:ln>
        </p:spPr>
        <p:txBody>
          <a:bodyPr vert="horz" lIns="91440" tIns="45720" rIns="91440" bIns="45720" rtlCol="0" anchor="t">
            <a:noAutofit/>
          </a:bodyPr>
          <a:lstStyle/>
          <a:p>
            <a:pPr marL="0" indent="0">
              <a:buNone/>
            </a:pPr>
            <a:r>
              <a:rPr lang="nl-NL" sz="1000" b="1">
                <a:latin typeface="Raleway"/>
                <a:ea typeface="Lato regular"/>
                <a:cs typeface="Lato regular"/>
              </a:rPr>
              <a:t>Visie</a:t>
            </a:r>
            <a:r>
              <a:rPr lang="nl-NL" sz="1000">
                <a:latin typeface="Lato regular"/>
                <a:ea typeface="Lato regular"/>
                <a:cs typeface="Lato regular"/>
              </a:rPr>
              <a:t> Er wordt op het gebied van digitale innovatie al veel gedaan door zorgaanbieders. Innovatie is opgenomen in de strategische plannen van diverse zorgaanbieders in de regio, er wordt (meestal binnen een sector) aan overlegtafels al over innovatie gesproken en er is een regionale visie op zorgtechnologie. Door maatwerk toe te passen en dichtbij de praktijk te blijven, ontdekken we welke zorgtechnologie leidt tot efficiëntere zorg, en ook tot meer werkplezier voor zorgprofessionals, dankzij de werkondersteuning in het takenpakket.</a:t>
            </a:r>
            <a:r>
              <a:rPr lang="nl-NL" sz="1000" baseline="30000">
                <a:latin typeface="Lato regular"/>
                <a:ea typeface="Lato regular"/>
                <a:cs typeface="Lato regular"/>
              </a:rPr>
              <a:t>1</a:t>
            </a:r>
            <a:endParaRPr lang="nl-NL" sz="1000">
              <a:latin typeface="Lato regular"/>
              <a:ea typeface="Lato regular"/>
              <a:cs typeface="Lato regular"/>
            </a:endParaRPr>
          </a:p>
          <a:p>
            <a:pPr marL="0" indent="0">
              <a:buNone/>
            </a:pPr>
            <a:endParaRPr lang="nl-NL" sz="1000"/>
          </a:p>
          <a:p>
            <a:pPr marL="0" indent="0">
              <a:buNone/>
            </a:pPr>
            <a:endParaRPr lang="nl-NL" sz="1000"/>
          </a:p>
        </p:txBody>
      </p:sp>
      <p:sp>
        <p:nvSpPr>
          <p:cNvPr id="5" name="Title 2">
            <a:extLst>
              <a:ext uri="{FF2B5EF4-FFF2-40B4-BE49-F238E27FC236}">
                <a16:creationId xmlns:a16="http://schemas.microsoft.com/office/drawing/2014/main" id="{174661BC-5990-81DE-4232-4A6CE1F0C880}"/>
              </a:ext>
            </a:extLst>
          </p:cNvPr>
          <p:cNvSpPr>
            <a:spLocks noGrp="1"/>
          </p:cNvSpPr>
          <p:nvPr>
            <p:ph type="title"/>
          </p:nvPr>
        </p:nvSpPr>
        <p:spPr>
          <a:xfrm>
            <a:off x="1731963" y="604838"/>
            <a:ext cx="7899400" cy="461962"/>
          </a:xfrm>
        </p:spPr>
        <p:txBody>
          <a:bodyPr>
            <a:normAutofit/>
          </a:bodyPr>
          <a:lstStyle/>
          <a:p>
            <a:r>
              <a:rPr lang="nl-NL">
                <a:latin typeface="Raleway"/>
              </a:rPr>
              <a:t>Opgave: digitale innovatie</a:t>
            </a:r>
          </a:p>
        </p:txBody>
      </p:sp>
      <p:sp>
        <p:nvSpPr>
          <p:cNvPr id="6" name="Rechthoek: afgeronde diagonale hoeken 11 - 3">
            <a:extLst>
              <a:ext uri="{FF2B5EF4-FFF2-40B4-BE49-F238E27FC236}">
                <a16:creationId xmlns:a16="http://schemas.microsoft.com/office/drawing/2014/main" id="{4217C4DB-717B-1E09-ABD4-133CD120469A}"/>
              </a:ext>
            </a:extLst>
          </p:cNvPr>
          <p:cNvSpPr/>
          <p:nvPr/>
        </p:nvSpPr>
        <p:spPr>
          <a:xfrm>
            <a:off x="838200" y="1481439"/>
            <a:ext cx="2371725" cy="2218519"/>
          </a:xfrm>
          <a:prstGeom prst="rect">
            <a:avLst/>
          </a:prstGeom>
          <a:solidFill>
            <a:schemeClr val="accent1">
              <a:lumMod val="20000"/>
              <a:lumOff val="80000"/>
            </a:schemeClr>
          </a:solidFill>
          <a:ln w="3175">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nl-NL" sz="950" b="1" i="0" u="none" strike="noStrike" kern="1200" cap="none" spc="0" normalizeH="0" baseline="0" noProof="0">
                <a:ln>
                  <a:noFill/>
                </a:ln>
                <a:solidFill>
                  <a:prstClr val="black"/>
                </a:solidFill>
                <a:effectLst/>
                <a:uLnTx/>
                <a:uFillTx/>
                <a:latin typeface="Raleway"/>
                <a:ea typeface="Lato regular"/>
                <a:cs typeface="Lato regular"/>
              </a:rPr>
              <a:t>Doelstellingen</a:t>
            </a:r>
            <a:endParaRPr kumimoji="0" lang="nl-NL" sz="950" b="0" i="0" u="none" strike="noStrike" kern="1200" cap="none" spc="0" normalizeH="0" baseline="0" noProof="0">
              <a:ln>
                <a:noFill/>
              </a:ln>
              <a:solidFill>
                <a:prstClr val="black"/>
              </a:solidFill>
              <a:effectLst/>
              <a:uLnTx/>
              <a:uFillTx/>
              <a:latin typeface="Raleway"/>
              <a:ea typeface="Lato regular"/>
              <a:cs typeface="Lato regular"/>
            </a:endParaRPr>
          </a:p>
          <a:p>
            <a:pPr marL="171450" indent="-171450">
              <a:spcBef>
                <a:spcPts val="600"/>
              </a:spcBef>
              <a:buFont typeface="Arial" panose="020B0604020202020204" pitchFamily="34" charset="0"/>
              <a:buChar char="•"/>
              <a:defRPr/>
            </a:pP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We implementeren regionale digitale innovaties </a:t>
            </a:r>
            <a:r>
              <a:rPr lang="nl-NL" sz="950">
                <a:solidFill>
                  <a:prstClr val="black"/>
                </a:solidFill>
                <a:latin typeface="Lato regular"/>
                <a:ea typeface="Lato regular"/>
                <a:cs typeface="Lato regular"/>
              </a:rPr>
              <a:t>die bijdragen</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 aan de doelstellingen uit het regioplan en dus de realisatie van het transformatieplan</a:t>
            </a:r>
            <a:r>
              <a:rPr lang="nl-NL" sz="950">
                <a:solidFill>
                  <a:prstClr val="black"/>
                </a:solidFill>
                <a:latin typeface="Lato regular"/>
                <a:ea typeface="Lato regular"/>
                <a:cs typeface="Lato regular"/>
              </a:rPr>
              <a:t>.</a:t>
            </a:r>
            <a:endParaRPr lang="nl-NL" sz="950" b="0" i="0" u="none" strike="noStrike" kern="1200" cap="none" spc="0" normalizeH="0" baseline="0" noProof="0">
              <a:ln>
                <a:noFill/>
              </a:ln>
              <a:solidFill>
                <a:prstClr val="black"/>
              </a:solidFill>
              <a:effectLst/>
              <a:uLnTx/>
              <a:uFillTx/>
              <a:latin typeface="Lato regular"/>
              <a:ea typeface="Lato regular"/>
              <a:cs typeface="Lato regular"/>
            </a:endParaRPr>
          </a:p>
          <a:p>
            <a:pPr marL="171450" indent="-171450">
              <a:spcBef>
                <a:spcPts val="600"/>
              </a:spcBef>
              <a:buFont typeface="Arial" panose="020B0604020202020204" pitchFamily="34" charset="0"/>
              <a:buChar char="•"/>
              <a:defRPr/>
            </a:pPr>
            <a:r>
              <a:rPr lang="nl-NL" sz="950">
                <a:solidFill>
                  <a:prstClr val="black"/>
                </a:solidFill>
                <a:latin typeface="Lato regular"/>
                <a:ea typeface="Lato regular"/>
                <a:cs typeface="Lato regular"/>
              </a:rPr>
              <a:t>We schalen </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bewezen effectieve digitale innovaties naar meerdere sectoren</a:t>
            </a:r>
            <a:r>
              <a:rPr lang="nl-NL" sz="950">
                <a:solidFill>
                  <a:prstClr val="black"/>
                </a:solidFill>
                <a:latin typeface="Lato regular"/>
                <a:ea typeface="Lato regular"/>
                <a:cs typeface="Lato regular"/>
              </a:rPr>
              <a:t> op</a:t>
            </a: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 Hiermee versnellen we de inzet van zorgtechnologie in de regio.</a:t>
            </a:r>
            <a:endParaRPr lang="nl-NL" sz="950" b="0" i="0" u="none" strike="noStrike" kern="1200" cap="none" spc="0" normalizeH="0" baseline="0" noProof="0">
              <a:ln>
                <a:noFill/>
              </a:ln>
              <a:solidFill>
                <a:prstClr val="black"/>
              </a:solidFill>
              <a:effectLst/>
              <a:uLnTx/>
              <a:uFillTx/>
              <a:latin typeface="Lato regular"/>
              <a:ea typeface="Lato regular"/>
              <a:cs typeface="Lato regular"/>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l-NL" sz="950" b="0" i="0" u="none" strike="noStrike" kern="1200" cap="none" spc="0" normalizeH="0" baseline="0" noProof="0">
                <a:ln>
                  <a:noFill/>
                </a:ln>
                <a:solidFill>
                  <a:prstClr val="black"/>
                </a:solidFill>
                <a:effectLst/>
                <a:uLnTx/>
                <a:uFillTx/>
                <a:latin typeface="Lato regular"/>
                <a:ea typeface="Lato regular"/>
                <a:cs typeface="Lato regular"/>
              </a:rPr>
              <a:t>We zorgen voor regionale afstemming van (digitale) innovaties</a:t>
            </a:r>
            <a:r>
              <a:rPr lang="nl-NL" sz="950">
                <a:solidFill>
                  <a:prstClr val="black"/>
                </a:solidFill>
                <a:latin typeface="Lato regular"/>
                <a:ea typeface="Lato regular"/>
                <a:cs typeface="Lato regular"/>
              </a:rPr>
              <a:t>.</a:t>
            </a:r>
            <a:endParaRPr lang="nl-NL" sz="950" b="0" i="0" u="none" strike="noStrike" kern="1200" cap="none" spc="0" normalizeH="0" baseline="0" noProof="0">
              <a:ln>
                <a:noFill/>
              </a:ln>
              <a:solidFill>
                <a:prstClr val="black"/>
              </a:solidFill>
              <a:effectLst/>
              <a:uLnTx/>
              <a:uFillTx/>
              <a:latin typeface="Lato regular"/>
              <a:ea typeface="Lato regular"/>
              <a:cs typeface="Lato regular"/>
            </a:endParaRPr>
          </a:p>
        </p:txBody>
      </p:sp>
      <p:sp>
        <p:nvSpPr>
          <p:cNvPr id="17" name="Tekstvak 10">
            <a:extLst>
              <a:ext uri="{FF2B5EF4-FFF2-40B4-BE49-F238E27FC236}">
                <a16:creationId xmlns:a16="http://schemas.microsoft.com/office/drawing/2014/main" id="{BFA6970B-4725-7D98-8EC2-3AC1471EC8BB}"/>
              </a:ext>
            </a:extLst>
          </p:cNvPr>
          <p:cNvSpPr txBox="1"/>
          <p:nvPr/>
        </p:nvSpPr>
        <p:spPr>
          <a:xfrm>
            <a:off x="1381125" y="4936676"/>
            <a:ext cx="9972676" cy="1194194"/>
          </a:xfrm>
          <a:prstGeom prst="rect">
            <a:avLst/>
          </a:prstGeom>
          <a:noFill/>
        </p:spPr>
        <p:txBody>
          <a:bodyPr wrap="square" lIns="91440" tIns="45720" rIns="91440" bIns="45720" anchor="ctr">
            <a:noAutofit/>
          </a:bodyPr>
          <a:lstStyle>
            <a:defPPr>
              <a:defRPr lang="nl-NL"/>
            </a:defPPr>
            <a:lvl1pPr>
              <a:defRPr sz="1200" b="1">
                <a:solidFill>
                  <a:prstClr val="black"/>
                </a:solidFill>
                <a:latin typeface="Raleway" pitchFamily="2" charset="0"/>
                <a:ea typeface="Lato regular"/>
                <a:cs typeface="Lato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effectLst/>
                <a:uLnTx/>
                <a:uFillTx/>
                <a:latin typeface="Raleway"/>
                <a:ea typeface="Lato regular"/>
                <a:cs typeface="Lato regular"/>
              </a:rPr>
              <a:t>Implementeren van ondersteunende digitale innovaties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1" u="none" strike="noStrike" kern="1200" cap="none" spc="0" normalizeH="0" baseline="0" noProof="0">
                <a:ln>
                  <a:noFill/>
                </a:ln>
                <a:effectLst/>
                <a:uLnTx/>
                <a:uFillTx/>
                <a:latin typeface="Lato regular"/>
              </a:rPr>
              <a:t>We maken gebruik van selectiecriteria om de digitale innovaties te selecteren, die we in de looptijd van het IZA willen realiseren. In het transformatieplan worden vier ondersteunende digitale innovaties verder uitgewerkt</a:t>
            </a:r>
            <a:r>
              <a:rPr lang="nl-NL" sz="900" b="0" i="1">
                <a:latin typeface="Lato regular"/>
              </a:rPr>
              <a:t>:</a:t>
            </a:r>
            <a:endParaRPr lang="nl-NL" sz="900" b="0" i="1"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171450" indent="-171450">
              <a:buFont typeface="Arial" panose="020B0604020202020204" pitchFamily="34" charset="0"/>
              <a:buChar char="•"/>
              <a:defRPr/>
            </a:pPr>
            <a:r>
              <a:rPr kumimoji="0" lang="nl-NL" sz="900" b="0" i="1" u="none" strike="noStrike" kern="1200" cap="none" spc="0" normalizeH="0" baseline="0" noProof="0">
                <a:ln>
                  <a:noFill/>
                </a:ln>
                <a:effectLst/>
                <a:uLnTx/>
                <a:uFillTx/>
                <a:latin typeface="Lato regular"/>
              </a:rPr>
              <a:t>Inzicht in passend en relevant aanbod van zorg- en welzijnsorganisaties in de regio, waarbij de </a:t>
            </a:r>
            <a:r>
              <a:rPr lang="nl-NL" sz="900" b="0" i="1">
                <a:latin typeface="Lato regular"/>
              </a:rPr>
              <a:t>gebruikers</a:t>
            </a:r>
            <a:r>
              <a:rPr kumimoji="0" lang="nl-NL" sz="900" b="0" i="1" u="none" strike="noStrike" kern="1200" cap="none" spc="0" normalizeH="0" baseline="0" noProof="0">
                <a:ln>
                  <a:noFill/>
                </a:ln>
                <a:effectLst/>
                <a:uLnTx/>
                <a:uFillTx/>
                <a:latin typeface="Lato regular"/>
              </a:rPr>
              <a:t> (inwoners, netwerk en professionals) via een </a:t>
            </a:r>
            <a:r>
              <a:rPr kumimoji="0" lang="nl-NL" sz="900" b="0" i="1" u="none" strike="noStrike" kern="1200" cap="none" spc="0" normalizeH="0" baseline="0" noProof="0" err="1">
                <a:ln>
                  <a:noFill/>
                </a:ln>
                <a:effectLst/>
                <a:uLnTx/>
                <a:uFillTx/>
                <a:latin typeface="Lato regular"/>
              </a:rPr>
              <a:t>chatbot</a:t>
            </a:r>
            <a:r>
              <a:rPr kumimoji="0" lang="nl-NL" sz="900" b="0" i="1" u="none" strike="noStrike" kern="1200" cap="none" spc="0" normalizeH="0" baseline="0" noProof="0">
                <a:ln>
                  <a:noFill/>
                </a:ln>
                <a:effectLst/>
                <a:uLnTx/>
                <a:uFillTx/>
                <a:latin typeface="Lato regular"/>
              </a:rPr>
              <a:t> interactief </a:t>
            </a:r>
            <a:r>
              <a:rPr lang="nl-NL" sz="900" b="0" i="1">
                <a:latin typeface="Lato regular"/>
              </a:rPr>
              <a:t>hun situatie</a:t>
            </a:r>
            <a:r>
              <a:rPr kumimoji="0" lang="nl-NL" sz="900" b="0" i="1" u="none" strike="noStrike" kern="1200" cap="none" spc="0" normalizeH="0" baseline="0" noProof="0">
                <a:ln>
                  <a:noFill/>
                </a:ln>
                <a:effectLst/>
                <a:uLnTx/>
                <a:uFillTx/>
                <a:latin typeface="Lato regular"/>
              </a:rPr>
              <a:t> kunnen ingeven</a:t>
            </a:r>
            <a:r>
              <a:rPr lang="nl-NL" sz="900" b="0" i="1">
                <a:latin typeface="Lato regular"/>
              </a:rPr>
              <a:t>.</a:t>
            </a:r>
            <a:endParaRPr lang="nl-NL" sz="900" b="0" i="1" u="none" strike="noStrike" kern="1200" cap="none" spc="0" normalizeH="0" baseline="0" noProof="0">
              <a:ln>
                <a:noFill/>
              </a:ln>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900" b="0" i="1" u="none" strike="noStrike" kern="1200" cap="none" spc="0" normalizeH="0" baseline="0" noProof="0">
                <a:ln>
                  <a:noFill/>
                </a:ln>
                <a:effectLst/>
                <a:uLnTx/>
                <a:uFillTx/>
                <a:latin typeface="Lato regular"/>
              </a:rPr>
              <a:t>Sneller en efficiënter afnemen van vragenlijsten </a:t>
            </a:r>
            <a:r>
              <a:rPr lang="nl-NL" sz="900" b="0" i="1">
                <a:latin typeface="Lato regular"/>
              </a:rPr>
              <a:t>doordat</a:t>
            </a:r>
            <a:r>
              <a:rPr kumimoji="0" lang="nl-NL" sz="900" b="0" i="1" u="none" strike="noStrike" kern="1200" cap="none" spc="0" normalizeH="0" baseline="0" noProof="0">
                <a:ln>
                  <a:noFill/>
                </a:ln>
                <a:effectLst/>
                <a:uLnTx/>
                <a:uFillTx/>
                <a:latin typeface="Lato regular"/>
              </a:rPr>
              <a:t> reeds bekende informatie (binnen en buiten het eigen domein) vooraf ingevuld kan worden (uitdrukkelijk rekening te houden met privacy, toestemming en toegang</a:t>
            </a:r>
            <a:r>
              <a:rPr lang="nl-NL" sz="900" b="0" i="1">
                <a:latin typeface="Lato regular"/>
              </a:rPr>
              <a:t> en regionale doelarchitectuur).</a:t>
            </a:r>
            <a:endParaRPr lang="nl-NL" sz="900" b="0" i="1" u="none" strike="noStrike" kern="1200" cap="none" spc="0" normalizeH="0" baseline="0" noProof="0">
              <a:ln>
                <a:noFill/>
              </a:ln>
              <a:effectLst/>
              <a:uLnTx/>
              <a:uFillTx/>
              <a:latin typeface="Lato regular"/>
            </a:endParaRPr>
          </a:p>
        </p:txBody>
      </p:sp>
      <p:sp>
        <p:nvSpPr>
          <p:cNvPr id="29" name="Rectangle 28">
            <a:extLst>
              <a:ext uri="{FF2B5EF4-FFF2-40B4-BE49-F238E27FC236}">
                <a16:creationId xmlns:a16="http://schemas.microsoft.com/office/drawing/2014/main" id="{603849B0-1978-AB15-0CB9-040E1E7E53EF}"/>
              </a:ext>
            </a:extLst>
          </p:cNvPr>
          <p:cNvSpPr/>
          <p:nvPr/>
        </p:nvSpPr>
        <p:spPr>
          <a:xfrm>
            <a:off x="1381125" y="4872449"/>
            <a:ext cx="9972675" cy="1329868"/>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2599891D-3B06-60CF-54C7-004B9A789AE1}"/>
              </a:ext>
            </a:extLst>
          </p:cNvPr>
          <p:cNvSpPr txBox="1"/>
          <p:nvPr/>
        </p:nvSpPr>
        <p:spPr>
          <a:xfrm>
            <a:off x="3295650" y="2198934"/>
            <a:ext cx="8057531" cy="1373698"/>
          </a:xfrm>
          <a:prstGeom prst="rect">
            <a:avLst/>
          </a:prstGeom>
          <a:noFill/>
        </p:spPr>
        <p:txBody>
          <a:bodyPr wrap="square"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a:solidFill>
                  <a:prstClr val="black"/>
                </a:solidFill>
                <a:latin typeface="Raleway"/>
                <a:ea typeface="Lato regular"/>
                <a:cs typeface="Lato regular"/>
              </a:rPr>
              <a:t>Aanpak: </a:t>
            </a:r>
            <a:r>
              <a:rPr lang="nl-NL" sz="1000">
                <a:solidFill>
                  <a:prstClr val="black"/>
                </a:solidFill>
                <a:latin typeface="Lato regular"/>
                <a:ea typeface="Lato regular"/>
                <a:cs typeface="Lato regular"/>
              </a:rPr>
              <a:t>we willen een </a:t>
            </a:r>
            <a:r>
              <a:rPr lang="nl-NL" sz="1000" b="1">
                <a:solidFill>
                  <a:prstClr val="black"/>
                </a:solidFill>
                <a:latin typeface="Lato regular"/>
                <a:ea typeface="Lato regular"/>
                <a:cs typeface="Lato regular"/>
              </a:rPr>
              <a:t>regionale aanpak op innovatie o.b.v. design thinking en </a:t>
            </a:r>
            <a:r>
              <a:rPr lang="nl-NL" sz="1000" b="1" err="1">
                <a:solidFill>
                  <a:prstClr val="black"/>
                </a:solidFill>
                <a:latin typeface="Lato regular"/>
                <a:ea typeface="Lato regular"/>
                <a:cs typeface="Lato regular"/>
              </a:rPr>
              <a:t>social</a:t>
            </a:r>
            <a:r>
              <a:rPr lang="nl-NL" sz="1000" b="1">
                <a:solidFill>
                  <a:prstClr val="black"/>
                </a:solidFill>
                <a:latin typeface="Lato regular"/>
                <a:ea typeface="Lato regular"/>
                <a:cs typeface="Lato regular"/>
              </a:rPr>
              <a:t> design</a:t>
            </a:r>
            <a:r>
              <a:rPr lang="nl-NL" sz="1000">
                <a:solidFill>
                  <a:prstClr val="black"/>
                </a:solidFill>
                <a:latin typeface="Lato regular"/>
                <a:ea typeface="Lato regular"/>
                <a:cs typeface="Lato regular"/>
              </a:rPr>
              <a:t>. Dit doen we door:​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sz="1000">
                <a:solidFill>
                  <a:prstClr val="black"/>
                </a:solidFill>
                <a:latin typeface="Lato regular"/>
                <a:ea typeface="Lato regular"/>
                <a:cs typeface="Lato regular"/>
              </a:rPr>
              <a:t>Regionaal beschikbaar stellen van best </a:t>
            </a:r>
            <a:r>
              <a:rPr lang="nl-NL" sz="1000" err="1">
                <a:solidFill>
                  <a:prstClr val="black"/>
                </a:solidFill>
                <a:latin typeface="Lato regular"/>
                <a:ea typeface="Lato regular"/>
                <a:cs typeface="Lato regular"/>
              </a:rPr>
              <a:t>practices</a:t>
            </a:r>
            <a:r>
              <a:rPr lang="nl-NL" sz="1000">
                <a:solidFill>
                  <a:prstClr val="black"/>
                </a:solidFill>
                <a:latin typeface="Lato regular"/>
                <a:ea typeface="Lato regular"/>
                <a:cs typeface="Lato regular"/>
              </a:rPr>
              <a:t>, geleerde lessen en regionale initiatieven op het gebied van innovatie​</a:t>
            </a:r>
          </a:p>
          <a:p>
            <a:pPr marL="228600" indent="-228600">
              <a:buFontTx/>
              <a:buAutoNum type="arabicPeriod"/>
              <a:defRPr/>
            </a:pPr>
            <a:r>
              <a:rPr lang="nl-NL" sz="1000">
                <a:solidFill>
                  <a:prstClr val="black"/>
                </a:solidFill>
                <a:latin typeface="Lato regular"/>
                <a:ea typeface="Lato regular"/>
                <a:cs typeface="Lato regular"/>
              </a:rPr>
              <a:t>Inzicht te geven in innovaties bij andere partijen​, zowel regionaal als landelijk</a:t>
            </a:r>
            <a:endParaRPr lang="nl-NL" sz="1000">
              <a:solidFill>
                <a:prstClr val="black"/>
              </a:solidFill>
              <a:latin typeface="Lato regular" panose="020F0502020204030203" pitchFamily="34" charset="0"/>
              <a:ea typeface="Lato regular" panose="020F0502020204030203" pitchFamily="34" charset="0"/>
              <a:cs typeface="Lato regular" panose="020F0502020204030203"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sz="1000">
                <a:solidFill>
                  <a:prstClr val="black"/>
                </a:solidFill>
                <a:latin typeface="Lato regular"/>
                <a:ea typeface="Lato regular"/>
                <a:cs typeface="Lato regular"/>
              </a:rPr>
              <a:t>Ondersteunen van de implementatie van innovaties bij twee of meer zorg- en/of welzijnsaanbieders​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sz="1000">
                <a:solidFill>
                  <a:prstClr val="black"/>
                </a:solidFill>
                <a:latin typeface="Lato regular"/>
                <a:ea typeface="Lato regular"/>
                <a:cs typeface="Lato regular"/>
              </a:rPr>
              <a:t>Bij innovatie en opschaling rekening te houden met de regionale doelarchitectuur en herbruikbaarheid</a:t>
            </a:r>
            <a:endParaRPr lang="nl-NL" sz="600" b="0" i="1" u="none" strike="noStrike" kern="1200" cap="none" spc="0" normalizeH="0" baseline="0" noProof="0">
              <a:ln>
                <a:noFill/>
              </a:ln>
              <a:solidFill>
                <a:prstClr val="black"/>
              </a:solidFill>
              <a:effectLst/>
              <a:uLnTx/>
              <a:uFillTx/>
              <a:latin typeface="Lato regular"/>
              <a:ea typeface="Lato regular"/>
              <a:cs typeface="Lato regular"/>
            </a:endParaRPr>
          </a:p>
        </p:txBody>
      </p:sp>
      <p:pic>
        <p:nvPicPr>
          <p:cNvPr id="50" name="Picture 49">
            <a:extLst>
              <a:ext uri="{FF2B5EF4-FFF2-40B4-BE49-F238E27FC236}">
                <a16:creationId xmlns:a16="http://schemas.microsoft.com/office/drawing/2014/main" id="{F88E0923-A024-405F-3A1E-5CDE6A6A7621}"/>
              </a:ext>
            </a:extLst>
          </p:cNvPr>
          <p:cNvPicPr>
            <a:picLocks noChangeAspect="1"/>
          </p:cNvPicPr>
          <p:nvPr/>
        </p:nvPicPr>
        <p:blipFill>
          <a:blip r:embed="rId3"/>
          <a:stretch>
            <a:fillRect/>
          </a:stretch>
        </p:blipFill>
        <p:spPr>
          <a:xfrm>
            <a:off x="3639156" y="3117454"/>
            <a:ext cx="6883371" cy="1706874"/>
          </a:xfrm>
          <a:prstGeom prst="rect">
            <a:avLst/>
          </a:prstGeom>
        </p:spPr>
      </p:pic>
      <p:sp>
        <p:nvSpPr>
          <p:cNvPr id="51" name="Rectangle 50">
            <a:extLst>
              <a:ext uri="{FF2B5EF4-FFF2-40B4-BE49-F238E27FC236}">
                <a16:creationId xmlns:a16="http://schemas.microsoft.com/office/drawing/2014/main" id="{6B51F0A6-D0C4-DDF0-5323-6B1E89FB2610}"/>
              </a:ext>
            </a:extLst>
          </p:cNvPr>
          <p:cNvSpPr/>
          <p:nvPr/>
        </p:nvSpPr>
        <p:spPr>
          <a:xfrm>
            <a:off x="838200" y="4872314"/>
            <a:ext cx="542925" cy="1330003"/>
          </a:xfrm>
          <a:prstGeom prst="rect">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800" b="1" i="0" u="none" strike="noStrike" kern="0" cap="none" spc="0" normalizeH="0" baseline="0" noProof="0">
              <a:ln>
                <a:noFill/>
              </a:ln>
              <a:solidFill>
                <a:prstClr val="white"/>
              </a:solidFill>
              <a:effectLst/>
              <a:uLnTx/>
              <a:uFillTx/>
              <a:latin typeface="Raleway" pitchFamily="2" charset="0"/>
              <a:ea typeface="Lato regular"/>
              <a:cs typeface="Lato regular"/>
            </a:endParaRPr>
          </a:p>
        </p:txBody>
      </p:sp>
      <p:grpSp>
        <p:nvGrpSpPr>
          <p:cNvPr id="8" name="Group 7">
            <a:extLst>
              <a:ext uri="{FF2B5EF4-FFF2-40B4-BE49-F238E27FC236}">
                <a16:creationId xmlns:a16="http://schemas.microsoft.com/office/drawing/2014/main" id="{F3202B16-5471-9ABB-72EB-549183AF1182}"/>
              </a:ext>
            </a:extLst>
          </p:cNvPr>
          <p:cNvGrpSpPr/>
          <p:nvPr/>
        </p:nvGrpSpPr>
        <p:grpSpPr>
          <a:xfrm>
            <a:off x="0" y="128016"/>
            <a:ext cx="12191999" cy="225978"/>
            <a:chOff x="0" y="128016"/>
            <a:chExt cx="12191999" cy="225978"/>
          </a:xfrm>
        </p:grpSpPr>
        <p:sp>
          <p:nvSpPr>
            <p:cNvPr id="26" name="Rectangle 25">
              <a:extLst>
                <a:ext uri="{FF2B5EF4-FFF2-40B4-BE49-F238E27FC236}">
                  <a16:creationId xmlns:a16="http://schemas.microsoft.com/office/drawing/2014/main" id="{79CFFA22-34BA-A0AF-6545-511BCE4BC688}"/>
                </a:ext>
              </a:extLst>
            </p:cNvPr>
            <p:cNvSpPr/>
            <p:nvPr/>
          </p:nvSpPr>
          <p:spPr>
            <a:xfrm>
              <a:off x="8531088" y="128016"/>
              <a:ext cx="3660911" cy="207461"/>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extLst>
                <a:ext uri="{FF2B5EF4-FFF2-40B4-BE49-F238E27FC236}">
                  <a16:creationId xmlns:a16="http://schemas.microsoft.com/office/drawing/2014/main" id="{8264A548-4D05-6F4B-9A3E-BA5E627184B4}"/>
                </a:ext>
              </a:extLst>
            </p:cNvPr>
            <p:cNvSpPr/>
            <p:nvPr/>
          </p:nvSpPr>
          <p:spPr>
            <a:xfrm>
              <a:off x="0" y="128016"/>
              <a:ext cx="7308574" cy="225978"/>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0" name="Rectangle 29">
            <a:hlinkClick r:id="rId4" action="ppaction://hlinksldjump"/>
            <a:extLst>
              <a:ext uri="{FF2B5EF4-FFF2-40B4-BE49-F238E27FC236}">
                <a16:creationId xmlns:a16="http://schemas.microsoft.com/office/drawing/2014/main" id="{463871D3-6D6F-D3E0-58B6-AC762E39BC3F}"/>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hlinkClick r:id="rId5" action="ppaction://hlinksldjump"/>
            <a:extLst>
              <a:ext uri="{FF2B5EF4-FFF2-40B4-BE49-F238E27FC236}">
                <a16:creationId xmlns:a16="http://schemas.microsoft.com/office/drawing/2014/main" id="{8F3A07E6-BC66-7AE2-CD5D-782EF6AF4279}"/>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tangle 36">
            <a:hlinkClick r:id="rId6" action="ppaction://hlinksldjump"/>
            <a:extLst>
              <a:ext uri="{FF2B5EF4-FFF2-40B4-BE49-F238E27FC236}">
                <a16:creationId xmlns:a16="http://schemas.microsoft.com/office/drawing/2014/main" id="{1DEFBDF7-239F-A336-D11B-B609FB7FBBE7}"/>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tangle 37">
            <a:hlinkClick r:id="rId7" action="ppaction://hlinksldjump"/>
            <a:extLst>
              <a:ext uri="{FF2B5EF4-FFF2-40B4-BE49-F238E27FC236}">
                <a16:creationId xmlns:a16="http://schemas.microsoft.com/office/drawing/2014/main" id="{4ED5AAEF-3401-D35D-A942-B8AEC1EA6FAE}"/>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tangle 38">
            <a:hlinkClick r:id="rId8" action="ppaction://hlinksldjump"/>
            <a:extLst>
              <a:ext uri="{FF2B5EF4-FFF2-40B4-BE49-F238E27FC236}">
                <a16:creationId xmlns:a16="http://schemas.microsoft.com/office/drawing/2014/main" id="{27185AD4-9CB5-A776-F2E5-6B79CE874D02}"/>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tangle 39">
            <a:hlinkClick r:id="rId8" action="ppaction://hlinksldjump"/>
            <a:extLst>
              <a:ext uri="{FF2B5EF4-FFF2-40B4-BE49-F238E27FC236}">
                <a16:creationId xmlns:a16="http://schemas.microsoft.com/office/drawing/2014/main" id="{9C23CFFB-C696-FF58-9691-B1BCB8A40D8C}"/>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tangle 40">
            <a:hlinkClick r:id="rId9" action="ppaction://hlinksldjump"/>
            <a:extLst>
              <a:ext uri="{FF2B5EF4-FFF2-40B4-BE49-F238E27FC236}">
                <a16:creationId xmlns:a16="http://schemas.microsoft.com/office/drawing/2014/main" id="{C14D10BE-2B21-0FAA-5683-74A473180F26}"/>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a:hlinkClick r:id="rId10" action="ppaction://hlinksldjump"/>
            <a:extLst>
              <a:ext uri="{FF2B5EF4-FFF2-40B4-BE49-F238E27FC236}">
                <a16:creationId xmlns:a16="http://schemas.microsoft.com/office/drawing/2014/main" id="{4D0B8352-F523-7339-1ED8-D54D55E1787A}"/>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a:hlinkClick r:id="rId11" action="ppaction://hlinksldjump"/>
            <a:extLst>
              <a:ext uri="{FF2B5EF4-FFF2-40B4-BE49-F238E27FC236}">
                <a16:creationId xmlns:a16="http://schemas.microsoft.com/office/drawing/2014/main" id="{580AAA4B-F8CB-6188-0C04-232608AEAE52}"/>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hlinkClick r:id="rId12" action="ppaction://hlinksldjump"/>
            <a:extLst>
              <a:ext uri="{FF2B5EF4-FFF2-40B4-BE49-F238E27FC236}">
                <a16:creationId xmlns:a16="http://schemas.microsoft.com/office/drawing/2014/main" id="{CE197C0F-E78A-DED6-42E9-3BECA9158DAC}"/>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a:hlinkClick r:id="rId11" action="ppaction://hlinksldjump"/>
            <a:extLst>
              <a:ext uri="{FF2B5EF4-FFF2-40B4-BE49-F238E27FC236}">
                <a16:creationId xmlns:a16="http://schemas.microsoft.com/office/drawing/2014/main" id="{95D9F1AB-6A10-CC12-27E1-7C03B706CC6A}"/>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Rounded Corners 8">
            <a:hlinkClick r:id="rId13" action="ppaction://hlinksldjump"/>
            <a:extLst>
              <a:ext uri="{FF2B5EF4-FFF2-40B4-BE49-F238E27FC236}">
                <a16:creationId xmlns:a16="http://schemas.microsoft.com/office/drawing/2014/main" id="{47410F1F-90F5-4E30-A7D1-136FC4FB83EF}"/>
              </a:ext>
            </a:extLst>
          </p:cNvPr>
          <p:cNvSpPr/>
          <p:nvPr/>
        </p:nvSpPr>
        <p:spPr>
          <a:xfrm>
            <a:off x="6057300" y="498259"/>
            <a:ext cx="2044806"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pitchFamily="2" charset="0"/>
              </a:rPr>
              <a:t>Digitale innovatie</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700">
                <a:solidFill>
                  <a:srgbClr val="5AB2F8"/>
                </a:solidFill>
                <a:latin typeface="Lato regular" panose="020F0502020204030203" pitchFamily="34" charset="0"/>
                <a:ea typeface="Lato regular" panose="020F0502020204030203" pitchFamily="34" charset="0"/>
                <a:cs typeface="Lato regular" panose="020F0502020204030203" pitchFamily="34" charset="0"/>
              </a:rPr>
              <a:t>Sommige uitdagingen vragen om een digitale oplossing die vanuit regionale </a:t>
            </a:r>
            <a:r>
              <a:rPr lang="nl-NL" sz="700" err="1">
                <a:solidFill>
                  <a:srgbClr val="5AB2F8"/>
                </a:solidFill>
                <a:latin typeface="Lato regular" panose="020F0502020204030203" pitchFamily="34" charset="0"/>
                <a:ea typeface="Lato regular" panose="020F0502020204030203" pitchFamily="34" charset="0"/>
                <a:cs typeface="Lato regular" panose="020F0502020204030203" pitchFamily="34" charset="0"/>
              </a:rPr>
              <a:t>gelijkgerichtheid</a:t>
            </a:r>
            <a:r>
              <a:rPr lang="nl-NL" sz="700">
                <a:solidFill>
                  <a:srgbClr val="5AB2F8"/>
                </a:solidFill>
                <a:latin typeface="Lato regular" panose="020F0502020204030203" pitchFamily="34" charset="0"/>
                <a:ea typeface="Lato regular" panose="020F0502020204030203" pitchFamily="34" charset="0"/>
                <a:cs typeface="Lato regular" panose="020F0502020204030203" pitchFamily="34" charset="0"/>
              </a:rPr>
              <a:t> worden opgelost. We doorlopen de werkwijze voor in ieder geval vier kernproblemen.</a:t>
            </a:r>
          </a:p>
        </p:txBody>
      </p:sp>
    </p:spTree>
    <p:extLst>
      <p:ext uri="{BB962C8B-B14F-4D97-AF65-F5344CB8AC3E}">
        <p14:creationId xmlns:p14="http://schemas.microsoft.com/office/powerpoint/2010/main" val="422982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DD3E84B4-A9BA-A2DA-7427-E58F2ED50216}"/>
              </a:ext>
            </a:extLst>
          </p:cNvPr>
          <p:cNvCxnSpPr>
            <a:cxnSpLocks/>
          </p:cNvCxnSpPr>
          <p:nvPr/>
        </p:nvCxnSpPr>
        <p:spPr>
          <a:xfrm>
            <a:off x="7244919" y="3723482"/>
            <a:ext cx="1295602" cy="0"/>
          </a:xfrm>
          <a:prstGeom prst="straightConnector1">
            <a:avLst/>
          </a:prstGeom>
          <a:ln w="6350">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Diagonal Corners Rounded 2">
            <a:extLst>
              <a:ext uri="{FF2B5EF4-FFF2-40B4-BE49-F238E27FC236}">
                <a16:creationId xmlns:a16="http://schemas.microsoft.com/office/drawing/2014/main" id="{0197D8B3-8E61-317A-D4F2-C3F9AB7E317F}"/>
              </a:ext>
            </a:extLst>
          </p:cNvPr>
          <p:cNvSpPr/>
          <p:nvPr/>
        </p:nvSpPr>
        <p:spPr>
          <a:xfrm>
            <a:off x="705673" y="2627645"/>
            <a:ext cx="2936147" cy="2191673"/>
          </a:xfrm>
          <a:prstGeom prst="round2DiagRect">
            <a:avLst>
              <a:gd name="adj1" fmla="val 8489"/>
              <a:gd name="adj2" fmla="val 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Diagonal Corners Rounded 3">
            <a:extLst>
              <a:ext uri="{FF2B5EF4-FFF2-40B4-BE49-F238E27FC236}">
                <a16:creationId xmlns:a16="http://schemas.microsoft.com/office/drawing/2014/main" id="{77D31775-4D7C-BBB5-2253-690D1AC86A29}"/>
              </a:ext>
            </a:extLst>
          </p:cNvPr>
          <p:cNvSpPr/>
          <p:nvPr/>
        </p:nvSpPr>
        <p:spPr>
          <a:xfrm>
            <a:off x="4308772" y="2627645"/>
            <a:ext cx="2936147" cy="2191673"/>
          </a:xfrm>
          <a:prstGeom prst="round2DiagRect">
            <a:avLst>
              <a:gd name="adj1" fmla="val 7745"/>
              <a:gd name="adj2" fmla="val 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380D2EA-97E2-4EFC-AF03-C88A1868F7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8" name="Graphic 17" descr="Aspiration outline">
            <a:extLst>
              <a:ext uri="{FF2B5EF4-FFF2-40B4-BE49-F238E27FC236}">
                <a16:creationId xmlns:a16="http://schemas.microsoft.com/office/drawing/2014/main" id="{9AE11B28-A140-1206-00CB-53C74D855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942" y="2788239"/>
            <a:ext cx="320492" cy="320492"/>
          </a:xfrm>
          <a:prstGeom prst="rect">
            <a:avLst/>
          </a:prstGeom>
        </p:spPr>
      </p:pic>
      <p:pic>
        <p:nvPicPr>
          <p:cNvPr id="20" name="Graphic 19" descr="Mountains outline">
            <a:extLst>
              <a:ext uri="{FF2B5EF4-FFF2-40B4-BE49-F238E27FC236}">
                <a16:creationId xmlns:a16="http://schemas.microsoft.com/office/drawing/2014/main" id="{79683801-BD6B-E632-AB0D-FF2797DBD9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3158" y="2767196"/>
            <a:ext cx="352541" cy="352541"/>
          </a:xfrm>
          <a:prstGeom prst="rect">
            <a:avLst/>
          </a:prstGeom>
        </p:spPr>
      </p:pic>
      <p:sp>
        <p:nvSpPr>
          <p:cNvPr id="7" name="Rectangle 6">
            <a:extLst>
              <a:ext uri="{FF2B5EF4-FFF2-40B4-BE49-F238E27FC236}">
                <a16:creationId xmlns:a16="http://schemas.microsoft.com/office/drawing/2014/main" id="{74CAA4C0-5CE3-C270-9695-EA8C4FABFB9B}"/>
              </a:ext>
            </a:extLst>
          </p:cNvPr>
          <p:cNvSpPr/>
          <p:nvPr/>
        </p:nvSpPr>
        <p:spPr>
          <a:xfrm>
            <a:off x="737870" y="1446844"/>
            <a:ext cx="10615929" cy="461963"/>
          </a:xfrm>
          <a:prstGeom prst="rect">
            <a:avLst/>
          </a:prstGeom>
        </p:spPr>
        <p:txBody>
          <a:bodyPr wrap="square" lIns="0" tIns="0" rIns="0" bIns="0" numCol="1" spcCol="144000" anchor="t">
            <a:noAutofit/>
          </a:bodyPr>
          <a:lstStyle>
            <a:defPPr>
              <a:defRPr lang="en-US"/>
            </a:defPPr>
            <a:lvl1pPr marL="0" algn="l" defTabSz="1042782" rtl="0" eaLnBrk="1" latinLnBrk="0" hangingPunct="1">
              <a:defRPr sz="2053" kern="1200">
                <a:solidFill>
                  <a:schemeClr val="tx1"/>
                </a:solidFill>
                <a:latin typeface="+mn-lt"/>
                <a:ea typeface="+mn-ea"/>
                <a:cs typeface="+mn-cs"/>
              </a:defRPr>
            </a:lvl1pPr>
            <a:lvl2pPr marL="521391" algn="l" defTabSz="1042782" rtl="0" eaLnBrk="1" latinLnBrk="0" hangingPunct="1">
              <a:defRPr sz="2053" kern="1200">
                <a:solidFill>
                  <a:schemeClr val="tx1"/>
                </a:solidFill>
                <a:latin typeface="+mn-lt"/>
                <a:ea typeface="+mn-ea"/>
                <a:cs typeface="+mn-cs"/>
              </a:defRPr>
            </a:lvl2pPr>
            <a:lvl3pPr marL="1042782" algn="l" defTabSz="1042782" rtl="0" eaLnBrk="1" latinLnBrk="0" hangingPunct="1">
              <a:defRPr sz="2053" kern="1200">
                <a:solidFill>
                  <a:schemeClr val="tx1"/>
                </a:solidFill>
                <a:latin typeface="+mn-lt"/>
                <a:ea typeface="+mn-ea"/>
                <a:cs typeface="+mn-cs"/>
              </a:defRPr>
            </a:lvl3pPr>
            <a:lvl4pPr marL="1564173" algn="l" defTabSz="1042782" rtl="0" eaLnBrk="1" latinLnBrk="0" hangingPunct="1">
              <a:defRPr sz="2053" kern="1200">
                <a:solidFill>
                  <a:schemeClr val="tx1"/>
                </a:solidFill>
                <a:latin typeface="+mn-lt"/>
                <a:ea typeface="+mn-ea"/>
                <a:cs typeface="+mn-cs"/>
              </a:defRPr>
            </a:lvl4pPr>
            <a:lvl5pPr marL="2085564" algn="l" defTabSz="1042782" rtl="0" eaLnBrk="1" latinLnBrk="0" hangingPunct="1">
              <a:defRPr sz="2053" kern="1200">
                <a:solidFill>
                  <a:schemeClr val="tx1"/>
                </a:solidFill>
                <a:latin typeface="+mn-lt"/>
                <a:ea typeface="+mn-ea"/>
                <a:cs typeface="+mn-cs"/>
              </a:defRPr>
            </a:lvl5pPr>
            <a:lvl6pPr marL="2606954" algn="l" defTabSz="1042782" rtl="0" eaLnBrk="1" latinLnBrk="0" hangingPunct="1">
              <a:defRPr sz="2053" kern="1200">
                <a:solidFill>
                  <a:schemeClr val="tx1"/>
                </a:solidFill>
                <a:latin typeface="+mn-lt"/>
                <a:ea typeface="+mn-ea"/>
                <a:cs typeface="+mn-cs"/>
              </a:defRPr>
            </a:lvl6pPr>
            <a:lvl7pPr marL="3128345" algn="l" defTabSz="1042782" rtl="0" eaLnBrk="1" latinLnBrk="0" hangingPunct="1">
              <a:defRPr sz="2053" kern="1200">
                <a:solidFill>
                  <a:schemeClr val="tx1"/>
                </a:solidFill>
                <a:latin typeface="+mn-lt"/>
                <a:ea typeface="+mn-ea"/>
                <a:cs typeface="+mn-cs"/>
              </a:defRPr>
            </a:lvl7pPr>
            <a:lvl8pPr marL="3649736" algn="l" defTabSz="1042782" rtl="0" eaLnBrk="1" latinLnBrk="0" hangingPunct="1">
              <a:defRPr sz="2053" kern="1200">
                <a:solidFill>
                  <a:schemeClr val="tx1"/>
                </a:solidFill>
                <a:latin typeface="+mn-lt"/>
                <a:ea typeface="+mn-ea"/>
                <a:cs typeface="+mn-cs"/>
              </a:defRPr>
            </a:lvl8pPr>
            <a:lvl9pPr marL="4171127" algn="l" defTabSz="1042782" rtl="0" eaLnBrk="1" latinLnBrk="0" hangingPunct="1">
              <a:defRPr sz="2053" kern="1200">
                <a:solidFill>
                  <a:schemeClr val="tx1"/>
                </a:solidFill>
                <a:latin typeface="+mn-lt"/>
                <a:ea typeface="+mn-ea"/>
                <a:cs typeface="+mn-cs"/>
              </a:defRPr>
            </a:lvl9pPr>
          </a:lstStyle>
          <a:p>
            <a:pPr defTabSz="521156">
              <a:defRPr kumimoji="0" sz="1800" b="0" i="0" normalizeH="0" noProof="0">
                <a:solidFill>
                  <a:srgbClr val="1B1C33"/>
                </a:solidFill>
                <a:uLnTx/>
                <a:uFillTx/>
                <a:latin typeface="+mn-lt"/>
                <a:ea typeface="+mn-ea"/>
                <a:cs typeface="+mn-cs"/>
              </a:defRPr>
            </a:pP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We monitoren</a:t>
            </a:r>
            <a:r>
              <a:rPr lang="nl-NL" sz="1050">
                <a:solidFill>
                  <a:srgbClr val="1B1C33"/>
                </a:solidFill>
                <a:latin typeface="Lato regular"/>
                <a:ea typeface="Lato regular"/>
                <a:cs typeface="Lato regular"/>
              </a:rPr>
              <a:t> om</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op regionaal niveau de </a:t>
            </a:r>
            <a:r>
              <a:rPr lang="nl-NL" sz="1050">
                <a:solidFill>
                  <a:srgbClr val="1B1C33"/>
                </a:solidFill>
                <a:latin typeface="Lato regular"/>
                <a:ea typeface="Lato regular"/>
                <a:cs typeface="Lato regular"/>
              </a:rPr>
              <a:t>effecten van onze inspanningen en resultaten </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te </a:t>
            </a:r>
            <a:r>
              <a:rPr lang="nl-NL" sz="1050">
                <a:solidFill>
                  <a:srgbClr val="1B1C33"/>
                </a:solidFill>
                <a:latin typeface="Lato regular"/>
                <a:ea typeface="Lato regular"/>
                <a:cs typeface="Lato regular"/>
              </a:rPr>
              <a:t>kunnen beoordelen</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bij te kunnen sturen of verbeteren en verantwoording af te kunnen leggen. Daarnaast </a:t>
            </a:r>
            <a:r>
              <a:rPr lang="nl-NL" sz="1050">
                <a:solidFill>
                  <a:srgbClr val="1B1C33"/>
                </a:solidFill>
                <a:latin typeface="Lato regular"/>
                <a:ea typeface="Lato regular"/>
                <a:cs typeface="Lato regular"/>
              </a:rPr>
              <a:t>leren we veel </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over wat wel en niet werkt </a:t>
            </a:r>
            <a:r>
              <a:rPr lang="nl-NL" sz="1050">
                <a:solidFill>
                  <a:srgbClr val="1B1C33"/>
                </a:solidFill>
                <a:latin typeface="Lato regular"/>
                <a:ea typeface="Lato regular"/>
                <a:cs typeface="Lato regular"/>
              </a:rPr>
              <a:t>bij het</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a:t>
            </a:r>
            <a:r>
              <a:rPr lang="nl-NL" sz="1050">
                <a:solidFill>
                  <a:srgbClr val="1B1C33"/>
                </a:solidFill>
                <a:latin typeface="Lato regular"/>
                <a:ea typeface="Lato regular"/>
                <a:cs typeface="Lato regular"/>
              </a:rPr>
              <a:t>bevorderen</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van gezondheid en toegankelijk houden van de zorg</a:t>
            </a:r>
            <a:r>
              <a:rPr lang="nl-NL" sz="1050">
                <a:solidFill>
                  <a:srgbClr val="1B1C33"/>
                </a:solidFill>
                <a:latin typeface="Lato regular"/>
                <a:ea typeface="Lato regular"/>
                <a:cs typeface="Lato regular"/>
              </a:rPr>
              <a:t>. Die kennis kunnen we weer delen met anderen.</a:t>
            </a:r>
            <a:endParaRPr lang="nl-NL" sz="1050" b="0" i="0" u="none" strike="noStrike" kern="1200" cap="none" spc="0" normalizeH="0" baseline="0" noProof="0">
              <a:ln>
                <a:noFill/>
              </a:ln>
              <a:solidFill>
                <a:srgbClr val="1B1C33"/>
              </a:solidFill>
              <a:effectLst/>
              <a:uLnTx/>
              <a:uFillTx/>
              <a:latin typeface="Lato regular"/>
              <a:ea typeface="Lato regular"/>
              <a:cs typeface="Lato regular"/>
            </a:endParaRPr>
          </a:p>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endParaRPr kumimoji="0" lang="nl-NL" sz="1050" b="0" i="0" u="none" strike="noStrike" kern="1200" cap="none" spc="0" normalizeH="0" baseline="0" noProof="0">
              <a:ln>
                <a:noFill/>
              </a:ln>
              <a:solidFill>
                <a:srgbClr val="1B1C33"/>
              </a:solidFill>
              <a:effectLst/>
              <a:uLnTx/>
              <a:uFillTx/>
              <a:latin typeface="Lato regular"/>
              <a:ea typeface="Lato regular"/>
              <a:cs typeface="Lato regular"/>
            </a:endParaRPr>
          </a:p>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Door </a:t>
            </a:r>
            <a:r>
              <a:rPr kumimoji="0" lang="nl-NL" sz="1050" b="1" i="0" u="none" strike="noStrike" kern="1200" cap="none" spc="0" normalizeH="0" baseline="0" noProof="0">
                <a:ln>
                  <a:noFill/>
                </a:ln>
                <a:solidFill>
                  <a:srgbClr val="1B1C33"/>
                </a:solidFill>
                <a:effectLst/>
                <a:uLnTx/>
                <a:uFillTx/>
                <a:latin typeface="Lato Bold"/>
                <a:ea typeface="Lato Bold"/>
                <a:cs typeface="Lato Bold"/>
              </a:rPr>
              <a:t>regionaal te monitoren </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ontstaat een integraal beeld van de gezamenlijke inspanningen en resultaten en hoe </a:t>
            </a:r>
            <a:r>
              <a:rPr lang="nl-NL" sz="1050">
                <a:solidFill>
                  <a:srgbClr val="1B1C33"/>
                </a:solidFill>
                <a:latin typeface="Lato regular"/>
                <a:ea typeface="Lato regular"/>
                <a:cs typeface="Lato regular"/>
              </a:rPr>
              <a:t>deze</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a:t>
            </a:r>
            <a:r>
              <a:rPr lang="nl-NL" sz="1050">
                <a:solidFill>
                  <a:srgbClr val="1B1C33"/>
                </a:solidFill>
                <a:latin typeface="Lato regular"/>
                <a:ea typeface="Lato regular"/>
                <a:cs typeface="Lato regular"/>
              </a:rPr>
              <a:t>samenhangen</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met de effecten op regionaal niveau. Immers kunnen twee resultaten niet </a:t>
            </a:r>
            <a:r>
              <a:rPr lang="nl-NL" sz="1050">
                <a:solidFill>
                  <a:srgbClr val="1B1C33"/>
                </a:solidFill>
                <a:latin typeface="Lato regular"/>
                <a:ea typeface="Lato regular"/>
                <a:cs typeface="Lato regular"/>
              </a:rPr>
              <a:t>beide</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het totale gemeten effect claimen, maar wel samen. Daarbij moet ook rekening worden gehouden met overige ontwikkelingen. Regionale monitoring en onderzoek naar de relatie tussen resultaat en effect </a:t>
            </a:r>
            <a:r>
              <a:rPr lang="nl-NL" sz="1050">
                <a:solidFill>
                  <a:srgbClr val="1B1C33"/>
                </a:solidFill>
                <a:latin typeface="Lato regular"/>
                <a:ea typeface="Lato regular"/>
                <a:cs typeface="Lato regular"/>
              </a:rPr>
              <a:t>geven</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de mogelijkheid om </a:t>
            </a:r>
            <a:r>
              <a:rPr kumimoji="0" lang="nl-NL" sz="1050" b="0" i="0" u="none" strike="noStrike" kern="1200" cap="none" spc="0" normalizeH="0" baseline="0" noProof="0" err="1">
                <a:ln>
                  <a:noFill/>
                </a:ln>
                <a:solidFill>
                  <a:srgbClr val="1B1C33"/>
                </a:solidFill>
                <a:effectLst/>
                <a:uLnTx/>
                <a:uFillTx/>
                <a:latin typeface="Lato regular"/>
                <a:ea typeface="Lato regular"/>
                <a:cs typeface="Lato regular"/>
              </a:rPr>
              <a:t>datagedreven</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keuzes te maken en bij te sturen.</a:t>
            </a:r>
            <a:endParaRPr kumimoji="0" lang="nl-NL" sz="1800" b="0" i="0" u="none" strike="noStrike" kern="1200" cap="none" spc="0" normalizeH="0" baseline="0" noProof="0">
              <a:ln>
                <a:noFill/>
              </a:ln>
              <a:solidFill>
                <a:srgbClr val="1B1C33"/>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5FE953F-A681-B01B-6B69-E2AF4058084D}"/>
              </a:ext>
            </a:extLst>
          </p:cNvPr>
          <p:cNvSpPr/>
          <p:nvPr/>
        </p:nvSpPr>
        <p:spPr>
          <a:xfrm>
            <a:off x="1271431" y="2832728"/>
            <a:ext cx="2326844" cy="231514"/>
          </a:xfrm>
          <a:prstGeom prst="rect">
            <a:avLst/>
          </a:prstGeom>
        </p:spPr>
        <p:txBody>
          <a:bodyPr wrap="square" lIns="0" tIns="0" rIns="0" bIns="0" numCol="1" spcCol="144000" anchor="ctr">
            <a:noAutofit/>
          </a:bodyPr>
          <a:lstStyle>
            <a:defPPr>
              <a:defRPr lang="en-US"/>
            </a:defPPr>
            <a:lvl1pPr marL="0" algn="l" defTabSz="1042782" rtl="0" eaLnBrk="1" latinLnBrk="0" hangingPunct="1">
              <a:defRPr sz="2053" kern="1200">
                <a:solidFill>
                  <a:schemeClr val="tx1"/>
                </a:solidFill>
                <a:latin typeface="+mn-lt"/>
                <a:ea typeface="+mn-ea"/>
                <a:cs typeface="+mn-cs"/>
              </a:defRPr>
            </a:lvl1pPr>
            <a:lvl2pPr marL="521391" algn="l" defTabSz="1042782" rtl="0" eaLnBrk="1" latinLnBrk="0" hangingPunct="1">
              <a:defRPr sz="2053" kern="1200">
                <a:solidFill>
                  <a:schemeClr val="tx1"/>
                </a:solidFill>
                <a:latin typeface="+mn-lt"/>
                <a:ea typeface="+mn-ea"/>
                <a:cs typeface="+mn-cs"/>
              </a:defRPr>
            </a:lvl2pPr>
            <a:lvl3pPr marL="1042782" algn="l" defTabSz="1042782" rtl="0" eaLnBrk="1" latinLnBrk="0" hangingPunct="1">
              <a:defRPr sz="2053" kern="1200">
                <a:solidFill>
                  <a:schemeClr val="tx1"/>
                </a:solidFill>
                <a:latin typeface="+mn-lt"/>
                <a:ea typeface="+mn-ea"/>
                <a:cs typeface="+mn-cs"/>
              </a:defRPr>
            </a:lvl3pPr>
            <a:lvl4pPr marL="1564173" algn="l" defTabSz="1042782" rtl="0" eaLnBrk="1" latinLnBrk="0" hangingPunct="1">
              <a:defRPr sz="2053" kern="1200">
                <a:solidFill>
                  <a:schemeClr val="tx1"/>
                </a:solidFill>
                <a:latin typeface="+mn-lt"/>
                <a:ea typeface="+mn-ea"/>
                <a:cs typeface="+mn-cs"/>
              </a:defRPr>
            </a:lvl4pPr>
            <a:lvl5pPr marL="2085564" algn="l" defTabSz="1042782" rtl="0" eaLnBrk="1" latinLnBrk="0" hangingPunct="1">
              <a:defRPr sz="2053" kern="1200">
                <a:solidFill>
                  <a:schemeClr val="tx1"/>
                </a:solidFill>
                <a:latin typeface="+mn-lt"/>
                <a:ea typeface="+mn-ea"/>
                <a:cs typeface="+mn-cs"/>
              </a:defRPr>
            </a:lvl5pPr>
            <a:lvl6pPr marL="2606954" algn="l" defTabSz="1042782" rtl="0" eaLnBrk="1" latinLnBrk="0" hangingPunct="1">
              <a:defRPr sz="2053" kern="1200">
                <a:solidFill>
                  <a:schemeClr val="tx1"/>
                </a:solidFill>
                <a:latin typeface="+mn-lt"/>
                <a:ea typeface="+mn-ea"/>
                <a:cs typeface="+mn-cs"/>
              </a:defRPr>
            </a:lvl6pPr>
            <a:lvl7pPr marL="3128345" algn="l" defTabSz="1042782" rtl="0" eaLnBrk="1" latinLnBrk="0" hangingPunct="1">
              <a:defRPr sz="2053" kern="1200">
                <a:solidFill>
                  <a:schemeClr val="tx1"/>
                </a:solidFill>
                <a:latin typeface="+mn-lt"/>
                <a:ea typeface="+mn-ea"/>
                <a:cs typeface="+mn-cs"/>
              </a:defRPr>
            </a:lvl7pPr>
            <a:lvl8pPr marL="3649736" algn="l" defTabSz="1042782" rtl="0" eaLnBrk="1" latinLnBrk="0" hangingPunct="1">
              <a:defRPr sz="2053" kern="1200">
                <a:solidFill>
                  <a:schemeClr val="tx1"/>
                </a:solidFill>
                <a:latin typeface="+mn-lt"/>
                <a:ea typeface="+mn-ea"/>
                <a:cs typeface="+mn-cs"/>
              </a:defRPr>
            </a:lvl8pPr>
            <a:lvl9pPr marL="4171127" algn="l" defTabSz="1042782" rtl="0" eaLnBrk="1" latinLnBrk="0" hangingPunct="1">
              <a:defRPr sz="2053" kern="1200">
                <a:solidFill>
                  <a:schemeClr val="tx1"/>
                </a:solidFill>
                <a:latin typeface="+mn-lt"/>
                <a:ea typeface="+mn-ea"/>
                <a:cs typeface="+mn-cs"/>
              </a:defRPr>
            </a:lvl9pPr>
          </a:lstStyle>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r>
              <a:rPr kumimoji="0" lang="nl-NL" sz="1200" b="1" i="0" u="none" strike="noStrike" kern="1200" cap="none" spc="0" normalizeH="0" baseline="0" noProof="0">
                <a:ln>
                  <a:noFill/>
                </a:ln>
                <a:solidFill>
                  <a:srgbClr val="5AB2F8"/>
                </a:solidFill>
                <a:effectLst/>
                <a:uLnTx/>
                <a:uFillTx/>
                <a:latin typeface="Raleway" pitchFamily="2" charset="0"/>
                <a:ea typeface="Lato regular" panose="020F0502020204030203" pitchFamily="34" charset="0"/>
                <a:cs typeface="Lato regular" panose="020F0502020204030203" pitchFamily="34" charset="0"/>
              </a:rPr>
              <a:t>Inspanningsmijlpalen</a:t>
            </a:r>
            <a:endParaRPr kumimoji="0" lang="nl-NL" sz="1200" b="0" i="1" u="none" strike="noStrike" kern="1200" cap="none" spc="0" normalizeH="0" baseline="0" noProof="0">
              <a:ln>
                <a:noFill/>
              </a:ln>
              <a:solidFill>
                <a:srgbClr val="1B1C33"/>
              </a:solidFill>
              <a:effectLst/>
              <a:uLnTx/>
              <a:uFillTx/>
              <a:latin typeface="Raleway" pitchFamily="2" charset="0"/>
              <a:ea typeface="Lato regular" panose="020F0502020204030203" pitchFamily="34" charset="0"/>
              <a:cs typeface="Lato regular" panose="020F0502020204030203" pitchFamily="34" charset="0"/>
            </a:endParaRPr>
          </a:p>
        </p:txBody>
      </p:sp>
      <p:sp>
        <p:nvSpPr>
          <p:cNvPr id="9" name="Rectangle 8">
            <a:extLst>
              <a:ext uri="{FF2B5EF4-FFF2-40B4-BE49-F238E27FC236}">
                <a16:creationId xmlns:a16="http://schemas.microsoft.com/office/drawing/2014/main" id="{7F524838-D777-A2FE-BF86-A37ED6D1A4EC}"/>
              </a:ext>
            </a:extLst>
          </p:cNvPr>
          <p:cNvSpPr/>
          <p:nvPr/>
        </p:nvSpPr>
        <p:spPr>
          <a:xfrm>
            <a:off x="4461172" y="3218781"/>
            <a:ext cx="2702362" cy="825087"/>
          </a:xfrm>
          <a:prstGeom prst="rect">
            <a:avLst/>
          </a:prstGeom>
        </p:spPr>
        <p:txBody>
          <a:bodyPr wrap="square" lIns="0" tIns="0" rIns="0" bIns="0" numCol="1" spcCol="144000" anchor="t">
            <a:noAutofit/>
          </a:bodyPr>
          <a:lstStyle>
            <a:defPPr>
              <a:defRPr lang="en-US"/>
            </a:defPPr>
            <a:lvl1pPr marL="0" algn="l" defTabSz="1042782" rtl="0" eaLnBrk="1" latinLnBrk="0" hangingPunct="1">
              <a:defRPr sz="2053" kern="1200">
                <a:solidFill>
                  <a:schemeClr val="tx1"/>
                </a:solidFill>
                <a:latin typeface="+mn-lt"/>
                <a:ea typeface="+mn-ea"/>
                <a:cs typeface="+mn-cs"/>
              </a:defRPr>
            </a:lvl1pPr>
            <a:lvl2pPr marL="521391" algn="l" defTabSz="1042782" rtl="0" eaLnBrk="1" latinLnBrk="0" hangingPunct="1">
              <a:defRPr sz="2053" kern="1200">
                <a:solidFill>
                  <a:schemeClr val="tx1"/>
                </a:solidFill>
                <a:latin typeface="+mn-lt"/>
                <a:ea typeface="+mn-ea"/>
                <a:cs typeface="+mn-cs"/>
              </a:defRPr>
            </a:lvl2pPr>
            <a:lvl3pPr marL="1042782" algn="l" defTabSz="1042782" rtl="0" eaLnBrk="1" latinLnBrk="0" hangingPunct="1">
              <a:defRPr sz="2053" kern="1200">
                <a:solidFill>
                  <a:schemeClr val="tx1"/>
                </a:solidFill>
                <a:latin typeface="+mn-lt"/>
                <a:ea typeface="+mn-ea"/>
                <a:cs typeface="+mn-cs"/>
              </a:defRPr>
            </a:lvl3pPr>
            <a:lvl4pPr marL="1564173" algn="l" defTabSz="1042782" rtl="0" eaLnBrk="1" latinLnBrk="0" hangingPunct="1">
              <a:defRPr sz="2053" kern="1200">
                <a:solidFill>
                  <a:schemeClr val="tx1"/>
                </a:solidFill>
                <a:latin typeface="+mn-lt"/>
                <a:ea typeface="+mn-ea"/>
                <a:cs typeface="+mn-cs"/>
              </a:defRPr>
            </a:lvl4pPr>
            <a:lvl5pPr marL="2085564" algn="l" defTabSz="1042782" rtl="0" eaLnBrk="1" latinLnBrk="0" hangingPunct="1">
              <a:defRPr sz="2053" kern="1200">
                <a:solidFill>
                  <a:schemeClr val="tx1"/>
                </a:solidFill>
                <a:latin typeface="+mn-lt"/>
                <a:ea typeface="+mn-ea"/>
                <a:cs typeface="+mn-cs"/>
              </a:defRPr>
            </a:lvl5pPr>
            <a:lvl6pPr marL="2606954" algn="l" defTabSz="1042782" rtl="0" eaLnBrk="1" latinLnBrk="0" hangingPunct="1">
              <a:defRPr sz="2053" kern="1200">
                <a:solidFill>
                  <a:schemeClr val="tx1"/>
                </a:solidFill>
                <a:latin typeface="+mn-lt"/>
                <a:ea typeface="+mn-ea"/>
                <a:cs typeface="+mn-cs"/>
              </a:defRPr>
            </a:lvl6pPr>
            <a:lvl7pPr marL="3128345" algn="l" defTabSz="1042782" rtl="0" eaLnBrk="1" latinLnBrk="0" hangingPunct="1">
              <a:defRPr sz="2053" kern="1200">
                <a:solidFill>
                  <a:schemeClr val="tx1"/>
                </a:solidFill>
                <a:latin typeface="+mn-lt"/>
                <a:ea typeface="+mn-ea"/>
                <a:cs typeface="+mn-cs"/>
              </a:defRPr>
            </a:lvl7pPr>
            <a:lvl8pPr marL="3649736" algn="l" defTabSz="1042782" rtl="0" eaLnBrk="1" latinLnBrk="0" hangingPunct="1">
              <a:defRPr sz="2053" kern="1200">
                <a:solidFill>
                  <a:schemeClr val="tx1"/>
                </a:solidFill>
                <a:latin typeface="+mn-lt"/>
                <a:ea typeface="+mn-ea"/>
                <a:cs typeface="+mn-cs"/>
              </a:defRPr>
            </a:lvl8pPr>
            <a:lvl9pPr marL="4171127" algn="l" defTabSz="1042782" rtl="0" eaLnBrk="1" latinLnBrk="0" hangingPunct="1">
              <a:defRPr sz="2053" kern="1200">
                <a:solidFill>
                  <a:schemeClr val="tx1"/>
                </a:solidFill>
                <a:latin typeface="+mn-lt"/>
                <a:ea typeface="+mn-ea"/>
                <a:cs typeface="+mn-cs"/>
              </a:defRPr>
            </a:lvl9pPr>
          </a:lstStyle>
          <a:p>
            <a:pPr defTabSz="521156">
              <a:defRPr kumimoji="0" sz="1800" b="0" i="0" normalizeH="0" noProof="0">
                <a:solidFill>
                  <a:srgbClr val="1B1C33"/>
                </a:solidFill>
                <a:uLnTx/>
                <a:uFillTx/>
                <a:latin typeface="+mn-lt"/>
                <a:ea typeface="+mn-ea"/>
                <a:cs typeface="+mn-cs"/>
              </a:defRPr>
            </a:pP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Dit zijn SMART geformuleerde mijlpalen, die navolgbaar en na te rekenen zijn en per opgave </a:t>
            </a:r>
            <a:r>
              <a:rPr lang="nl-NL" sz="1050">
                <a:solidFill>
                  <a:srgbClr val="1B1C33"/>
                </a:solidFill>
                <a:latin typeface="Lato regular"/>
                <a:ea typeface="Lato regular"/>
                <a:cs typeface="Lato regular"/>
              </a:rPr>
              <a:t>worden </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opgesteld. Het gaat om resultaten die zo dicht mogelijk bij de activiteiten binnen de opgave liggen en niet pas verderop in de keten. Ook hier wordt </a:t>
            </a:r>
            <a:r>
              <a:rPr kumimoji="0" lang="nl-NL" sz="1050" b="1" i="0" u="none" strike="noStrike" kern="1200" cap="none" spc="0" normalizeH="0" baseline="0" noProof="0">
                <a:ln>
                  <a:noFill/>
                </a:ln>
                <a:solidFill>
                  <a:srgbClr val="1B1C33"/>
                </a:solidFill>
                <a:effectLst/>
                <a:uLnTx/>
                <a:uFillTx/>
                <a:latin typeface="Lato Bold"/>
                <a:ea typeface="Lato Bold"/>
                <a:cs typeface="Lato Bold"/>
              </a:rPr>
              <a:t>financiering</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aan gekoppeld en daarom moeten deze worden gemonitord.</a:t>
            </a:r>
          </a:p>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endParaRPr kumimoji="0" lang="nl-NL" sz="1050" b="0" i="1" u="none" strike="noStrike" kern="1200" cap="none" spc="0" normalizeH="0" baseline="0" noProof="0">
              <a:ln>
                <a:noFill/>
              </a:ln>
              <a:solidFill>
                <a:srgbClr val="1B1C33"/>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endParaRPr kumimoji="0" lang="nl-NL" sz="1050" b="0" i="1" u="none" strike="noStrike" kern="1200" cap="none" spc="0" normalizeH="0" baseline="0" noProof="0">
              <a:ln>
                <a:noFill/>
              </a:ln>
              <a:solidFill>
                <a:srgbClr val="1B1C33"/>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3" name="Title 1">
            <a:extLst>
              <a:ext uri="{FF2B5EF4-FFF2-40B4-BE49-F238E27FC236}">
                <a16:creationId xmlns:a16="http://schemas.microsoft.com/office/drawing/2014/main" id="{8F62C2E3-D2C6-4FED-1DE0-59D2EB8774E0}"/>
              </a:ext>
            </a:extLst>
          </p:cNvPr>
          <p:cNvSpPr>
            <a:spLocks noGrp="1"/>
          </p:cNvSpPr>
          <p:nvPr>
            <p:ph type="title"/>
          </p:nvPr>
        </p:nvSpPr>
        <p:spPr>
          <a:xfrm>
            <a:off x="1732631" y="605588"/>
            <a:ext cx="7899400" cy="461963"/>
          </a:xfrm>
        </p:spPr>
        <p:txBody>
          <a:bodyPr vert="horz">
            <a:normAutofit/>
          </a:bodyPr>
          <a:lstStyle/>
          <a:p>
            <a:r>
              <a:rPr lang="nl-NL" sz="2700" b="1" i="0">
                <a:effectLst/>
                <a:latin typeface="Raleway"/>
              </a:rPr>
              <a:t>Regionale monitoring</a:t>
            </a:r>
            <a:endParaRPr lang="nl-NL" b="0"/>
          </a:p>
        </p:txBody>
      </p:sp>
      <p:sp>
        <p:nvSpPr>
          <p:cNvPr id="12" name="Rectangle 11">
            <a:extLst>
              <a:ext uri="{FF2B5EF4-FFF2-40B4-BE49-F238E27FC236}">
                <a16:creationId xmlns:a16="http://schemas.microsoft.com/office/drawing/2014/main" id="{3DD9D3FB-E7EF-AF41-5028-9AF42691CD08}"/>
              </a:ext>
            </a:extLst>
          </p:cNvPr>
          <p:cNvSpPr/>
          <p:nvPr/>
        </p:nvSpPr>
        <p:spPr>
          <a:xfrm>
            <a:off x="798027" y="3214742"/>
            <a:ext cx="2776628" cy="825087"/>
          </a:xfrm>
          <a:prstGeom prst="rect">
            <a:avLst/>
          </a:prstGeom>
        </p:spPr>
        <p:txBody>
          <a:bodyPr wrap="square" lIns="0" tIns="0" rIns="0" bIns="0" numCol="1" spcCol="144000" anchor="t">
            <a:noAutofit/>
          </a:bodyPr>
          <a:lstStyle>
            <a:defPPr>
              <a:defRPr lang="en-US"/>
            </a:defPPr>
            <a:lvl1pPr marL="0" algn="l" defTabSz="1042782" rtl="0" eaLnBrk="1" latinLnBrk="0" hangingPunct="1">
              <a:defRPr sz="2053" kern="1200">
                <a:solidFill>
                  <a:schemeClr val="tx1"/>
                </a:solidFill>
                <a:latin typeface="+mn-lt"/>
                <a:ea typeface="+mn-ea"/>
                <a:cs typeface="+mn-cs"/>
              </a:defRPr>
            </a:lvl1pPr>
            <a:lvl2pPr marL="521391" algn="l" defTabSz="1042782" rtl="0" eaLnBrk="1" latinLnBrk="0" hangingPunct="1">
              <a:defRPr sz="2053" kern="1200">
                <a:solidFill>
                  <a:schemeClr val="tx1"/>
                </a:solidFill>
                <a:latin typeface="+mn-lt"/>
                <a:ea typeface="+mn-ea"/>
                <a:cs typeface="+mn-cs"/>
              </a:defRPr>
            </a:lvl2pPr>
            <a:lvl3pPr marL="1042782" algn="l" defTabSz="1042782" rtl="0" eaLnBrk="1" latinLnBrk="0" hangingPunct="1">
              <a:defRPr sz="2053" kern="1200">
                <a:solidFill>
                  <a:schemeClr val="tx1"/>
                </a:solidFill>
                <a:latin typeface="+mn-lt"/>
                <a:ea typeface="+mn-ea"/>
                <a:cs typeface="+mn-cs"/>
              </a:defRPr>
            </a:lvl3pPr>
            <a:lvl4pPr marL="1564173" algn="l" defTabSz="1042782" rtl="0" eaLnBrk="1" latinLnBrk="0" hangingPunct="1">
              <a:defRPr sz="2053" kern="1200">
                <a:solidFill>
                  <a:schemeClr val="tx1"/>
                </a:solidFill>
                <a:latin typeface="+mn-lt"/>
                <a:ea typeface="+mn-ea"/>
                <a:cs typeface="+mn-cs"/>
              </a:defRPr>
            </a:lvl4pPr>
            <a:lvl5pPr marL="2085564" algn="l" defTabSz="1042782" rtl="0" eaLnBrk="1" latinLnBrk="0" hangingPunct="1">
              <a:defRPr sz="2053" kern="1200">
                <a:solidFill>
                  <a:schemeClr val="tx1"/>
                </a:solidFill>
                <a:latin typeface="+mn-lt"/>
                <a:ea typeface="+mn-ea"/>
                <a:cs typeface="+mn-cs"/>
              </a:defRPr>
            </a:lvl5pPr>
            <a:lvl6pPr marL="2606954" algn="l" defTabSz="1042782" rtl="0" eaLnBrk="1" latinLnBrk="0" hangingPunct="1">
              <a:defRPr sz="2053" kern="1200">
                <a:solidFill>
                  <a:schemeClr val="tx1"/>
                </a:solidFill>
                <a:latin typeface="+mn-lt"/>
                <a:ea typeface="+mn-ea"/>
                <a:cs typeface="+mn-cs"/>
              </a:defRPr>
            </a:lvl6pPr>
            <a:lvl7pPr marL="3128345" algn="l" defTabSz="1042782" rtl="0" eaLnBrk="1" latinLnBrk="0" hangingPunct="1">
              <a:defRPr sz="2053" kern="1200">
                <a:solidFill>
                  <a:schemeClr val="tx1"/>
                </a:solidFill>
                <a:latin typeface="+mn-lt"/>
                <a:ea typeface="+mn-ea"/>
                <a:cs typeface="+mn-cs"/>
              </a:defRPr>
            </a:lvl7pPr>
            <a:lvl8pPr marL="3649736" algn="l" defTabSz="1042782" rtl="0" eaLnBrk="1" latinLnBrk="0" hangingPunct="1">
              <a:defRPr sz="2053" kern="1200">
                <a:solidFill>
                  <a:schemeClr val="tx1"/>
                </a:solidFill>
                <a:latin typeface="+mn-lt"/>
                <a:ea typeface="+mn-ea"/>
                <a:cs typeface="+mn-cs"/>
              </a:defRPr>
            </a:lvl8pPr>
            <a:lvl9pPr marL="4171127" algn="l" defTabSz="1042782" rtl="0" eaLnBrk="1" latinLnBrk="0" hangingPunct="1">
              <a:defRPr sz="2053" kern="1200">
                <a:solidFill>
                  <a:schemeClr val="tx1"/>
                </a:solidFill>
                <a:latin typeface="+mn-lt"/>
                <a:ea typeface="+mn-ea"/>
                <a:cs typeface="+mn-cs"/>
              </a:defRPr>
            </a:lvl9pPr>
          </a:lstStyle>
          <a:p>
            <a:pPr defTabSz="521156">
              <a:defRPr kumimoji="0" sz="1800" b="0" i="0" normalizeH="0" noProof="0">
                <a:solidFill>
                  <a:srgbClr val="1B1C33"/>
                </a:solidFill>
                <a:uLnTx/>
                <a:uFillTx/>
                <a:latin typeface="+mn-lt"/>
                <a:ea typeface="+mn-ea"/>
                <a:cs typeface="+mn-cs"/>
              </a:defRPr>
            </a:pP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Dit zijn mijlpalen die per opgave worden opgesteld en waar </a:t>
            </a:r>
            <a:r>
              <a:rPr kumimoji="0" lang="nl-NL" sz="1050" b="1" i="0" u="none" strike="noStrike" kern="1200" cap="none" spc="0" normalizeH="0" baseline="0" noProof="0">
                <a:ln>
                  <a:noFill/>
                </a:ln>
                <a:solidFill>
                  <a:srgbClr val="1B1C33"/>
                </a:solidFill>
                <a:effectLst/>
                <a:uLnTx/>
                <a:uFillTx/>
                <a:latin typeface="Lato Bold"/>
                <a:ea typeface="Lato Bold"/>
                <a:cs typeface="Lato Bold"/>
              </a:rPr>
              <a:t>financiering</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aan wordt gekoppeld. Het gaat om deliverables </a:t>
            </a:r>
            <a:r>
              <a:rPr lang="nl-NL" sz="1050">
                <a:solidFill>
                  <a:srgbClr val="1B1C33"/>
                </a:solidFill>
                <a:latin typeface="Lato regular"/>
                <a:ea typeface="Lato regular"/>
                <a:cs typeface="Lato regular"/>
              </a:rPr>
              <a:t>waar een</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normale inspanning van betrokkenen </a:t>
            </a:r>
            <a:r>
              <a:rPr lang="nl-NL" sz="1050">
                <a:solidFill>
                  <a:srgbClr val="1B1C33"/>
                </a:solidFill>
                <a:latin typeface="Lato regular"/>
                <a:ea typeface="Lato regular"/>
                <a:cs typeface="Lato regular"/>
              </a:rPr>
              <a:t>voor nodig is</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Deze moeten gemonitord worden om uitbetaling van het IZA mogelijk te maken.</a:t>
            </a:r>
            <a:endParaRPr kumimoji="0" lang="nl-NL" sz="1050" b="0" i="0" u="none" strike="noStrike" kern="1200" cap="none" spc="0" normalizeH="0" baseline="0" noProof="0">
              <a:ln>
                <a:noFill/>
              </a:ln>
              <a:solidFill>
                <a:srgbClr val="1B1C33"/>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Inspanning is direct gerelateerd en voorwaardelijk aan het behalen van resultaat.</a:t>
            </a:r>
            <a:endParaRPr kumimoji="0" lang="nl-NL" sz="1050" b="0" i="0" u="none" strike="noStrike" kern="1200" cap="none" spc="0" normalizeH="0" baseline="0" noProof="0">
              <a:ln>
                <a:noFill/>
              </a:ln>
              <a:solidFill>
                <a:srgbClr val="1B1C33"/>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endParaRPr kumimoji="0" lang="nl-NL" sz="1050" b="0" i="1" u="none" strike="noStrike" kern="1200" cap="none" spc="0" normalizeH="0" baseline="0" noProof="0">
              <a:ln>
                <a:noFill/>
              </a:ln>
              <a:solidFill>
                <a:srgbClr val="1B1C33"/>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4" name="Rectangle 13">
            <a:extLst>
              <a:ext uri="{FF2B5EF4-FFF2-40B4-BE49-F238E27FC236}">
                <a16:creationId xmlns:a16="http://schemas.microsoft.com/office/drawing/2014/main" id="{6DC8C4D0-A549-8283-C192-76B97BF415E1}"/>
              </a:ext>
            </a:extLst>
          </p:cNvPr>
          <p:cNvSpPr/>
          <p:nvPr/>
        </p:nvSpPr>
        <p:spPr>
          <a:xfrm>
            <a:off x="4916485" y="2832728"/>
            <a:ext cx="2326844" cy="231514"/>
          </a:xfrm>
          <a:prstGeom prst="rect">
            <a:avLst/>
          </a:prstGeom>
        </p:spPr>
        <p:txBody>
          <a:bodyPr wrap="square" lIns="0" tIns="0" rIns="0" bIns="0" numCol="1" spcCol="144000" anchor="ctr">
            <a:noAutofit/>
          </a:bodyPr>
          <a:lstStyle>
            <a:defPPr>
              <a:defRPr lang="en-US"/>
            </a:defPPr>
            <a:lvl1pPr marL="0" algn="l" defTabSz="1042782" rtl="0" eaLnBrk="1" latinLnBrk="0" hangingPunct="1">
              <a:defRPr sz="2053" kern="1200">
                <a:solidFill>
                  <a:schemeClr val="tx1"/>
                </a:solidFill>
                <a:latin typeface="+mn-lt"/>
                <a:ea typeface="+mn-ea"/>
                <a:cs typeface="+mn-cs"/>
              </a:defRPr>
            </a:lvl1pPr>
            <a:lvl2pPr marL="521391" algn="l" defTabSz="1042782" rtl="0" eaLnBrk="1" latinLnBrk="0" hangingPunct="1">
              <a:defRPr sz="2053" kern="1200">
                <a:solidFill>
                  <a:schemeClr val="tx1"/>
                </a:solidFill>
                <a:latin typeface="+mn-lt"/>
                <a:ea typeface="+mn-ea"/>
                <a:cs typeface="+mn-cs"/>
              </a:defRPr>
            </a:lvl2pPr>
            <a:lvl3pPr marL="1042782" algn="l" defTabSz="1042782" rtl="0" eaLnBrk="1" latinLnBrk="0" hangingPunct="1">
              <a:defRPr sz="2053" kern="1200">
                <a:solidFill>
                  <a:schemeClr val="tx1"/>
                </a:solidFill>
                <a:latin typeface="+mn-lt"/>
                <a:ea typeface="+mn-ea"/>
                <a:cs typeface="+mn-cs"/>
              </a:defRPr>
            </a:lvl3pPr>
            <a:lvl4pPr marL="1564173" algn="l" defTabSz="1042782" rtl="0" eaLnBrk="1" latinLnBrk="0" hangingPunct="1">
              <a:defRPr sz="2053" kern="1200">
                <a:solidFill>
                  <a:schemeClr val="tx1"/>
                </a:solidFill>
                <a:latin typeface="+mn-lt"/>
                <a:ea typeface="+mn-ea"/>
                <a:cs typeface="+mn-cs"/>
              </a:defRPr>
            </a:lvl4pPr>
            <a:lvl5pPr marL="2085564" algn="l" defTabSz="1042782" rtl="0" eaLnBrk="1" latinLnBrk="0" hangingPunct="1">
              <a:defRPr sz="2053" kern="1200">
                <a:solidFill>
                  <a:schemeClr val="tx1"/>
                </a:solidFill>
                <a:latin typeface="+mn-lt"/>
                <a:ea typeface="+mn-ea"/>
                <a:cs typeface="+mn-cs"/>
              </a:defRPr>
            </a:lvl5pPr>
            <a:lvl6pPr marL="2606954" algn="l" defTabSz="1042782" rtl="0" eaLnBrk="1" latinLnBrk="0" hangingPunct="1">
              <a:defRPr sz="2053" kern="1200">
                <a:solidFill>
                  <a:schemeClr val="tx1"/>
                </a:solidFill>
                <a:latin typeface="+mn-lt"/>
                <a:ea typeface="+mn-ea"/>
                <a:cs typeface="+mn-cs"/>
              </a:defRPr>
            </a:lvl6pPr>
            <a:lvl7pPr marL="3128345" algn="l" defTabSz="1042782" rtl="0" eaLnBrk="1" latinLnBrk="0" hangingPunct="1">
              <a:defRPr sz="2053" kern="1200">
                <a:solidFill>
                  <a:schemeClr val="tx1"/>
                </a:solidFill>
                <a:latin typeface="+mn-lt"/>
                <a:ea typeface="+mn-ea"/>
                <a:cs typeface="+mn-cs"/>
              </a:defRPr>
            </a:lvl7pPr>
            <a:lvl8pPr marL="3649736" algn="l" defTabSz="1042782" rtl="0" eaLnBrk="1" latinLnBrk="0" hangingPunct="1">
              <a:defRPr sz="2053" kern="1200">
                <a:solidFill>
                  <a:schemeClr val="tx1"/>
                </a:solidFill>
                <a:latin typeface="+mn-lt"/>
                <a:ea typeface="+mn-ea"/>
                <a:cs typeface="+mn-cs"/>
              </a:defRPr>
            </a:lvl8pPr>
            <a:lvl9pPr marL="4171127" algn="l" defTabSz="1042782" rtl="0" eaLnBrk="1" latinLnBrk="0" hangingPunct="1">
              <a:defRPr sz="2053" kern="1200">
                <a:solidFill>
                  <a:schemeClr val="tx1"/>
                </a:solidFill>
                <a:latin typeface="+mn-lt"/>
                <a:ea typeface="+mn-ea"/>
                <a:cs typeface="+mn-cs"/>
              </a:defRPr>
            </a:lvl9pPr>
          </a:lstStyle>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r>
              <a:rPr kumimoji="0" lang="nl-NL" sz="1200" b="1" i="0" u="none" strike="noStrike" kern="1200" cap="none" spc="0" normalizeH="0" baseline="0" noProof="0">
                <a:ln>
                  <a:noFill/>
                </a:ln>
                <a:solidFill>
                  <a:srgbClr val="5AB2F8"/>
                </a:solidFill>
                <a:effectLst/>
                <a:uLnTx/>
                <a:uFillTx/>
                <a:latin typeface="Raleway" pitchFamily="2" charset="0"/>
                <a:ea typeface="Lato regular" panose="020F0502020204030203" pitchFamily="34" charset="0"/>
                <a:cs typeface="Lato regular" panose="020F0502020204030203" pitchFamily="34" charset="0"/>
              </a:rPr>
              <a:t>Resultaatmijlpalen</a:t>
            </a:r>
            <a:endParaRPr kumimoji="0" lang="nl-NL" sz="1200" b="0" i="1" u="none" strike="noStrike" kern="1200" cap="none" spc="0" normalizeH="0" baseline="0" noProof="0">
              <a:ln>
                <a:noFill/>
              </a:ln>
              <a:solidFill>
                <a:srgbClr val="1B1C33"/>
              </a:solidFill>
              <a:effectLst/>
              <a:uLnTx/>
              <a:uFillTx/>
              <a:latin typeface="Raleway" pitchFamily="2" charset="0"/>
              <a:ea typeface="Lato regular" panose="020F0502020204030203" pitchFamily="34" charset="0"/>
              <a:cs typeface="Lato regular" panose="020F0502020204030203" pitchFamily="34" charset="0"/>
            </a:endParaRPr>
          </a:p>
        </p:txBody>
      </p:sp>
      <p:cxnSp>
        <p:nvCxnSpPr>
          <p:cNvPr id="26" name="Straight Arrow Connector 25">
            <a:extLst>
              <a:ext uri="{FF2B5EF4-FFF2-40B4-BE49-F238E27FC236}">
                <a16:creationId xmlns:a16="http://schemas.microsoft.com/office/drawing/2014/main" id="{B09C095C-D434-8270-4BEE-72886A0C667E}"/>
              </a:ext>
            </a:extLst>
          </p:cNvPr>
          <p:cNvCxnSpPr>
            <a:cxnSpLocks/>
          </p:cNvCxnSpPr>
          <p:nvPr/>
        </p:nvCxnSpPr>
        <p:spPr>
          <a:xfrm>
            <a:off x="3641820" y="3723482"/>
            <a:ext cx="66695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83B6026B-611B-E092-D9C9-52CD8D2A7F10}"/>
              </a:ext>
            </a:extLst>
          </p:cNvPr>
          <p:cNvSpPr/>
          <p:nvPr/>
        </p:nvSpPr>
        <p:spPr>
          <a:xfrm>
            <a:off x="3558728" y="3738588"/>
            <a:ext cx="864344" cy="33607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5AB2F8"/>
                </a:solidFill>
                <a:effectLst/>
                <a:uLnTx/>
                <a:uFillTx/>
                <a:latin typeface="Lato regular" panose="020F0502020204030203" pitchFamily="34" charset="0"/>
                <a:ea typeface="Lato regular" panose="020F0502020204030203" pitchFamily="34" charset="0"/>
                <a:cs typeface="Lato regular" panose="020F0502020204030203" pitchFamily="34" charset="0"/>
              </a:rPr>
              <a:t>Directe samenhang</a:t>
            </a:r>
          </a:p>
        </p:txBody>
      </p:sp>
      <p:sp>
        <p:nvSpPr>
          <p:cNvPr id="5" name="Rectangle: Diagonal Corners Rounded 10">
            <a:extLst>
              <a:ext uri="{FF2B5EF4-FFF2-40B4-BE49-F238E27FC236}">
                <a16:creationId xmlns:a16="http://schemas.microsoft.com/office/drawing/2014/main" id="{5B6E73FE-87B9-D211-5584-7C704823BB57}"/>
              </a:ext>
            </a:extLst>
          </p:cNvPr>
          <p:cNvSpPr/>
          <p:nvPr/>
        </p:nvSpPr>
        <p:spPr>
          <a:xfrm>
            <a:off x="8540521" y="2627645"/>
            <a:ext cx="2979076" cy="2191673"/>
          </a:xfrm>
          <a:prstGeom prst="round2DiagRect">
            <a:avLst>
              <a:gd name="adj1" fmla="val 8860"/>
              <a:gd name="adj2" fmla="val 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27">
            <a:extLst>
              <a:ext uri="{FF2B5EF4-FFF2-40B4-BE49-F238E27FC236}">
                <a16:creationId xmlns:a16="http://schemas.microsoft.com/office/drawing/2014/main" id="{7592982B-AC54-13C6-14BE-EB118FECBD9B}"/>
              </a:ext>
            </a:extLst>
          </p:cNvPr>
          <p:cNvGrpSpPr/>
          <p:nvPr/>
        </p:nvGrpSpPr>
        <p:grpSpPr>
          <a:xfrm>
            <a:off x="8733796" y="2768386"/>
            <a:ext cx="352541" cy="343936"/>
            <a:chOff x="3503809" y="2535594"/>
            <a:chExt cx="831273" cy="836289"/>
          </a:xfrm>
        </p:grpSpPr>
        <p:pic>
          <p:nvPicPr>
            <p:cNvPr id="17" name="Graphic 16" descr="Mountains outline">
              <a:extLst>
                <a:ext uri="{FF2B5EF4-FFF2-40B4-BE49-F238E27FC236}">
                  <a16:creationId xmlns:a16="http://schemas.microsoft.com/office/drawing/2014/main" id="{6F8DD5BA-D067-D6EB-49E3-F9B70FD098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03809" y="2540610"/>
              <a:ext cx="831273" cy="831273"/>
            </a:xfrm>
            <a:prstGeom prst="rect">
              <a:avLst/>
            </a:prstGeom>
          </p:spPr>
        </p:pic>
        <p:pic>
          <p:nvPicPr>
            <p:cNvPr id="21" name="Graphic 20" descr="Flag with solid fill">
              <a:extLst>
                <a:ext uri="{FF2B5EF4-FFF2-40B4-BE49-F238E27FC236}">
                  <a16:creationId xmlns:a16="http://schemas.microsoft.com/office/drawing/2014/main" id="{507989C7-EF0E-7AB8-C678-D6B5D3781D0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6449" b="18876"/>
            <a:stretch/>
          </p:blipFill>
          <p:spPr>
            <a:xfrm>
              <a:off x="3772728" y="2535594"/>
              <a:ext cx="225261" cy="195337"/>
            </a:xfrm>
            <a:prstGeom prst="rect">
              <a:avLst/>
            </a:prstGeom>
          </p:spPr>
        </p:pic>
      </p:grpSp>
      <p:sp>
        <p:nvSpPr>
          <p:cNvPr id="22" name="Rectangle 14">
            <a:extLst>
              <a:ext uri="{FF2B5EF4-FFF2-40B4-BE49-F238E27FC236}">
                <a16:creationId xmlns:a16="http://schemas.microsoft.com/office/drawing/2014/main" id="{704692BD-1A48-9DA1-B997-C80CB83A7008}"/>
              </a:ext>
            </a:extLst>
          </p:cNvPr>
          <p:cNvSpPr/>
          <p:nvPr/>
        </p:nvSpPr>
        <p:spPr>
          <a:xfrm>
            <a:off x="9200385" y="2812875"/>
            <a:ext cx="2326844" cy="220782"/>
          </a:xfrm>
          <a:prstGeom prst="rect">
            <a:avLst/>
          </a:prstGeom>
        </p:spPr>
        <p:txBody>
          <a:bodyPr wrap="square" lIns="0" tIns="0" rIns="0" bIns="0" numCol="1" spcCol="144000" anchor="ctr">
            <a:noAutofit/>
          </a:bodyPr>
          <a:lstStyle>
            <a:defPPr>
              <a:defRPr lang="en-US"/>
            </a:defPPr>
            <a:lvl1pPr marL="0" algn="l" defTabSz="1042782" rtl="0" eaLnBrk="1" latinLnBrk="0" hangingPunct="1">
              <a:defRPr sz="2053" kern="1200">
                <a:solidFill>
                  <a:schemeClr val="tx1"/>
                </a:solidFill>
                <a:latin typeface="+mn-lt"/>
                <a:ea typeface="+mn-ea"/>
                <a:cs typeface="+mn-cs"/>
              </a:defRPr>
            </a:lvl1pPr>
            <a:lvl2pPr marL="521391" algn="l" defTabSz="1042782" rtl="0" eaLnBrk="1" latinLnBrk="0" hangingPunct="1">
              <a:defRPr sz="2053" kern="1200">
                <a:solidFill>
                  <a:schemeClr val="tx1"/>
                </a:solidFill>
                <a:latin typeface="+mn-lt"/>
                <a:ea typeface="+mn-ea"/>
                <a:cs typeface="+mn-cs"/>
              </a:defRPr>
            </a:lvl2pPr>
            <a:lvl3pPr marL="1042782" algn="l" defTabSz="1042782" rtl="0" eaLnBrk="1" latinLnBrk="0" hangingPunct="1">
              <a:defRPr sz="2053" kern="1200">
                <a:solidFill>
                  <a:schemeClr val="tx1"/>
                </a:solidFill>
                <a:latin typeface="+mn-lt"/>
                <a:ea typeface="+mn-ea"/>
                <a:cs typeface="+mn-cs"/>
              </a:defRPr>
            </a:lvl3pPr>
            <a:lvl4pPr marL="1564173" algn="l" defTabSz="1042782" rtl="0" eaLnBrk="1" latinLnBrk="0" hangingPunct="1">
              <a:defRPr sz="2053" kern="1200">
                <a:solidFill>
                  <a:schemeClr val="tx1"/>
                </a:solidFill>
                <a:latin typeface="+mn-lt"/>
                <a:ea typeface="+mn-ea"/>
                <a:cs typeface="+mn-cs"/>
              </a:defRPr>
            </a:lvl4pPr>
            <a:lvl5pPr marL="2085564" algn="l" defTabSz="1042782" rtl="0" eaLnBrk="1" latinLnBrk="0" hangingPunct="1">
              <a:defRPr sz="2053" kern="1200">
                <a:solidFill>
                  <a:schemeClr val="tx1"/>
                </a:solidFill>
                <a:latin typeface="+mn-lt"/>
                <a:ea typeface="+mn-ea"/>
                <a:cs typeface="+mn-cs"/>
              </a:defRPr>
            </a:lvl5pPr>
            <a:lvl6pPr marL="2606954" algn="l" defTabSz="1042782" rtl="0" eaLnBrk="1" latinLnBrk="0" hangingPunct="1">
              <a:defRPr sz="2053" kern="1200">
                <a:solidFill>
                  <a:schemeClr val="tx1"/>
                </a:solidFill>
                <a:latin typeface="+mn-lt"/>
                <a:ea typeface="+mn-ea"/>
                <a:cs typeface="+mn-cs"/>
              </a:defRPr>
            </a:lvl6pPr>
            <a:lvl7pPr marL="3128345" algn="l" defTabSz="1042782" rtl="0" eaLnBrk="1" latinLnBrk="0" hangingPunct="1">
              <a:defRPr sz="2053" kern="1200">
                <a:solidFill>
                  <a:schemeClr val="tx1"/>
                </a:solidFill>
                <a:latin typeface="+mn-lt"/>
                <a:ea typeface="+mn-ea"/>
                <a:cs typeface="+mn-cs"/>
              </a:defRPr>
            </a:lvl7pPr>
            <a:lvl8pPr marL="3649736" algn="l" defTabSz="1042782" rtl="0" eaLnBrk="1" latinLnBrk="0" hangingPunct="1">
              <a:defRPr sz="2053" kern="1200">
                <a:solidFill>
                  <a:schemeClr val="tx1"/>
                </a:solidFill>
                <a:latin typeface="+mn-lt"/>
                <a:ea typeface="+mn-ea"/>
                <a:cs typeface="+mn-cs"/>
              </a:defRPr>
            </a:lvl8pPr>
            <a:lvl9pPr marL="4171127" algn="l" defTabSz="1042782" rtl="0" eaLnBrk="1" latinLnBrk="0" hangingPunct="1">
              <a:defRPr sz="2053" kern="1200">
                <a:solidFill>
                  <a:schemeClr val="tx1"/>
                </a:solidFill>
                <a:latin typeface="+mn-lt"/>
                <a:ea typeface="+mn-ea"/>
                <a:cs typeface="+mn-cs"/>
              </a:defRPr>
            </a:lvl9pPr>
          </a:lstStyle>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r>
              <a:rPr kumimoji="0" lang="nl-NL" sz="1200" b="1" i="0" u="none" strike="noStrike" kern="1200" cap="none" spc="0" normalizeH="0" baseline="0" noProof="0">
                <a:ln>
                  <a:noFill/>
                </a:ln>
                <a:solidFill>
                  <a:srgbClr val="5AB2F8"/>
                </a:solidFill>
                <a:effectLst/>
                <a:uLnTx/>
                <a:uFillTx/>
                <a:latin typeface="Raleway" pitchFamily="2" charset="0"/>
                <a:ea typeface="Lato regular"/>
                <a:cs typeface="Lato regular"/>
              </a:rPr>
              <a:t>Beoogde effecten</a:t>
            </a:r>
            <a:endParaRPr kumimoji="0" lang="nl-NL" sz="1200" b="0" i="1" u="none" strike="noStrike" kern="1200" cap="none" spc="0" normalizeH="0" baseline="0" noProof="0" err="1">
              <a:ln>
                <a:noFill/>
              </a:ln>
              <a:solidFill>
                <a:srgbClr val="1B1C33"/>
              </a:solidFill>
              <a:effectLst/>
              <a:uLnTx/>
              <a:uFillTx/>
              <a:latin typeface="Raleway" pitchFamily="2" charset="0"/>
              <a:ea typeface="Lato regular" panose="020F0502020204030203" pitchFamily="34" charset="0"/>
              <a:cs typeface="Lato regular" panose="020F0502020204030203" pitchFamily="34" charset="0"/>
            </a:endParaRPr>
          </a:p>
        </p:txBody>
      </p:sp>
      <p:sp>
        <p:nvSpPr>
          <p:cNvPr id="23" name="Tekstvak 22">
            <a:extLst>
              <a:ext uri="{FF2B5EF4-FFF2-40B4-BE49-F238E27FC236}">
                <a16:creationId xmlns:a16="http://schemas.microsoft.com/office/drawing/2014/main" id="{6B51501C-ECBB-D116-F6D1-F4CA9F0112FD}"/>
              </a:ext>
            </a:extLst>
          </p:cNvPr>
          <p:cNvSpPr txBox="1"/>
          <p:nvPr/>
        </p:nvSpPr>
        <p:spPr>
          <a:xfrm>
            <a:off x="8678733" y="3119737"/>
            <a:ext cx="2743200"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nl-NL" sz="1050" b="0" i="0" u="none" strike="noStrike" kern="1200" cap="none" spc="0" normalizeH="0" baseline="0" noProof="0">
                <a:ln>
                  <a:noFill/>
                </a:ln>
                <a:solidFill>
                  <a:srgbClr val="1B1C33"/>
                </a:solidFill>
                <a:effectLst/>
                <a:uLnTx/>
                <a:uFillTx/>
                <a:latin typeface="Lato regular"/>
                <a:ea typeface="+mn-ea"/>
                <a:cs typeface="+mn-cs"/>
              </a:rPr>
              <a:t>Per opgave zijn er beoogde effecten </a:t>
            </a:r>
            <a:r>
              <a:rPr lang="nl-NL" sz="1050">
                <a:solidFill>
                  <a:srgbClr val="1B1C33"/>
                </a:solidFill>
                <a:latin typeface="Lato regular"/>
              </a:rPr>
              <a:t>geïdentificeerd. Deze</a:t>
            </a:r>
            <a:r>
              <a:rPr kumimoji="0" lang="nl-NL" sz="1050" b="0" i="0" u="none" strike="noStrike" kern="1200" cap="none" spc="0" normalizeH="0" baseline="0" noProof="0">
                <a:ln>
                  <a:noFill/>
                </a:ln>
                <a:solidFill>
                  <a:srgbClr val="1B1C33"/>
                </a:solidFill>
                <a:effectLst/>
                <a:uLnTx/>
                <a:uFillTx/>
                <a:latin typeface="Lato regular"/>
                <a:ea typeface="+mn-ea"/>
                <a:cs typeface="+mn-cs"/>
              </a:rPr>
              <a:t> stapelen op tot de totaal beoogde impact en dragen bij aan regionale inzichten (zie hieronder). </a:t>
            </a:r>
            <a:endParaRPr kumimoji="0" lang="nl-NL" sz="1050" b="0" i="0" u="none" strike="noStrike" kern="1200" cap="none" spc="0" normalizeH="0" baseline="0" noProof="0">
              <a:ln>
                <a:noFill/>
              </a:ln>
              <a:solidFill>
                <a:srgbClr val="000000"/>
              </a:solidFill>
              <a:effectLst/>
              <a:uLnTx/>
              <a:uFillTx/>
              <a:latin typeface="Lato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Effecten uiten zich over het algemeen elders in de keten of later in de tijd en kennen daarmee een complexe relatie met de resultaten.</a:t>
            </a:r>
            <a:endParaRPr lang="nl-NL" sz="1050" b="0" i="0" u="none" strike="noStrike" kern="1200" cap="none" spc="0" normalizeH="0" baseline="0" noProof="0">
              <a:ln>
                <a:noFill/>
              </a:ln>
              <a:solidFill>
                <a:srgbClr val="1B1C33"/>
              </a:solidFill>
              <a:effectLst/>
              <a:uLnTx/>
              <a:uFillTx/>
              <a:latin typeface="Lato regular"/>
              <a:ea typeface="Lato regular"/>
              <a:cs typeface="Lato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1B1C33"/>
              </a:solidFill>
              <a:effectLst/>
              <a:uLnTx/>
              <a:uFillTx/>
              <a:latin typeface="Lato regular"/>
              <a:ea typeface="Lato regular"/>
              <a:cs typeface="Lato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1B1C33"/>
              </a:solidFill>
              <a:effectLst/>
              <a:uLnTx/>
              <a:uFillTx/>
              <a:latin typeface="Lato regular"/>
              <a:ea typeface="Lato regular"/>
              <a:cs typeface="Lato regular"/>
            </a:endParaRPr>
          </a:p>
        </p:txBody>
      </p:sp>
      <p:sp>
        <p:nvSpPr>
          <p:cNvPr id="30" name="Rectangle: Rounded Corners 29">
            <a:extLst>
              <a:ext uri="{FF2B5EF4-FFF2-40B4-BE49-F238E27FC236}">
                <a16:creationId xmlns:a16="http://schemas.microsoft.com/office/drawing/2014/main" id="{3DB04477-E6CC-D95D-7BB3-8A47BBEE4114}"/>
              </a:ext>
            </a:extLst>
          </p:cNvPr>
          <p:cNvSpPr/>
          <p:nvPr/>
        </p:nvSpPr>
        <p:spPr>
          <a:xfrm>
            <a:off x="7315934" y="2675844"/>
            <a:ext cx="1110539" cy="879062"/>
          </a:xfrm>
          <a:prstGeom prst="roundRect">
            <a:avLst>
              <a:gd name="adj" fmla="val 14257"/>
            </a:avLst>
          </a:prstGeom>
          <a:solidFill>
            <a:schemeClr val="bg1"/>
          </a:solid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1B1C33"/>
                </a:solidFill>
                <a:effectLst/>
                <a:uLnTx/>
                <a:uFillTx/>
                <a:latin typeface="Lato regular"/>
                <a:ea typeface="+mn-ea"/>
                <a:cs typeface="+mn-cs"/>
              </a:rPr>
              <a:t>Overige effecten (bijv. veranderende populatie, andere interventies)</a:t>
            </a:r>
          </a:p>
        </p:txBody>
      </p:sp>
      <p:sp>
        <p:nvSpPr>
          <p:cNvPr id="32" name="Rectangle: Diagonal Corners Rounded 31">
            <a:extLst>
              <a:ext uri="{FF2B5EF4-FFF2-40B4-BE49-F238E27FC236}">
                <a16:creationId xmlns:a16="http://schemas.microsoft.com/office/drawing/2014/main" id="{07A3D7CA-D80C-0326-045F-6F197C440E8D}"/>
              </a:ext>
            </a:extLst>
          </p:cNvPr>
          <p:cNvSpPr/>
          <p:nvPr/>
        </p:nvSpPr>
        <p:spPr>
          <a:xfrm>
            <a:off x="705673" y="5084318"/>
            <a:ext cx="10792721" cy="1214479"/>
          </a:xfrm>
          <a:prstGeom prst="round2DiagRect">
            <a:avLst>
              <a:gd name="adj1" fmla="val 8860"/>
              <a:gd name="adj2" fmla="val 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104AF05E-9B6E-4DBF-FCE4-2421B8A68BD0}"/>
              </a:ext>
            </a:extLst>
          </p:cNvPr>
          <p:cNvGrpSpPr/>
          <p:nvPr/>
        </p:nvGrpSpPr>
        <p:grpSpPr>
          <a:xfrm>
            <a:off x="820942" y="5153043"/>
            <a:ext cx="352541" cy="354668"/>
            <a:chOff x="3503809" y="2535594"/>
            <a:chExt cx="831273" cy="836289"/>
          </a:xfrm>
          <a:solidFill>
            <a:schemeClr val="accent2"/>
          </a:solidFill>
        </p:grpSpPr>
        <p:pic>
          <p:nvPicPr>
            <p:cNvPr id="34" name="Graphic 33" descr="Mountains outline">
              <a:extLst>
                <a:ext uri="{FF2B5EF4-FFF2-40B4-BE49-F238E27FC236}">
                  <a16:creationId xmlns:a16="http://schemas.microsoft.com/office/drawing/2014/main" id="{3A424D50-D234-C2EC-1715-C634AA2B19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03809" y="2540610"/>
              <a:ext cx="831273" cy="831273"/>
            </a:xfrm>
            <a:prstGeom prst="rect">
              <a:avLst/>
            </a:prstGeom>
          </p:spPr>
        </p:pic>
        <p:pic>
          <p:nvPicPr>
            <p:cNvPr id="35" name="Graphic 34" descr="Flag with solid fill">
              <a:extLst>
                <a:ext uri="{FF2B5EF4-FFF2-40B4-BE49-F238E27FC236}">
                  <a16:creationId xmlns:a16="http://schemas.microsoft.com/office/drawing/2014/main" id="{B870ED8B-B552-169E-EBB9-03F0D883E018}"/>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r="6449" b="18876"/>
            <a:stretch/>
          </p:blipFill>
          <p:spPr>
            <a:xfrm>
              <a:off x="3772728" y="2535594"/>
              <a:ext cx="225261" cy="195337"/>
            </a:xfrm>
            <a:prstGeom prst="rect">
              <a:avLst/>
            </a:prstGeom>
          </p:spPr>
        </p:pic>
      </p:grpSp>
      <p:sp>
        <p:nvSpPr>
          <p:cNvPr id="36" name="Rectangle 35">
            <a:extLst>
              <a:ext uri="{FF2B5EF4-FFF2-40B4-BE49-F238E27FC236}">
                <a16:creationId xmlns:a16="http://schemas.microsoft.com/office/drawing/2014/main" id="{BC1DBF1B-A606-7A9E-9D0D-C5799AF0D44C}"/>
              </a:ext>
            </a:extLst>
          </p:cNvPr>
          <p:cNvSpPr/>
          <p:nvPr/>
        </p:nvSpPr>
        <p:spPr>
          <a:xfrm>
            <a:off x="820943" y="5531262"/>
            <a:ext cx="10485698" cy="825087"/>
          </a:xfrm>
          <a:prstGeom prst="rect">
            <a:avLst/>
          </a:prstGeom>
        </p:spPr>
        <p:txBody>
          <a:bodyPr wrap="square" lIns="0" tIns="0" rIns="0" bIns="0" numCol="1" spcCol="144000" anchor="t">
            <a:noAutofit/>
          </a:bodyPr>
          <a:lstStyle>
            <a:defPPr>
              <a:defRPr lang="en-US"/>
            </a:defPPr>
            <a:lvl1pPr marL="0" algn="l" defTabSz="1042782" rtl="0" eaLnBrk="1" latinLnBrk="0" hangingPunct="1">
              <a:defRPr sz="2053" kern="1200">
                <a:solidFill>
                  <a:schemeClr val="tx1"/>
                </a:solidFill>
                <a:latin typeface="+mn-lt"/>
                <a:ea typeface="+mn-ea"/>
                <a:cs typeface="+mn-cs"/>
              </a:defRPr>
            </a:lvl1pPr>
            <a:lvl2pPr marL="521391" algn="l" defTabSz="1042782" rtl="0" eaLnBrk="1" latinLnBrk="0" hangingPunct="1">
              <a:defRPr sz="2053" kern="1200">
                <a:solidFill>
                  <a:schemeClr val="tx1"/>
                </a:solidFill>
                <a:latin typeface="+mn-lt"/>
                <a:ea typeface="+mn-ea"/>
                <a:cs typeface="+mn-cs"/>
              </a:defRPr>
            </a:lvl2pPr>
            <a:lvl3pPr marL="1042782" algn="l" defTabSz="1042782" rtl="0" eaLnBrk="1" latinLnBrk="0" hangingPunct="1">
              <a:defRPr sz="2053" kern="1200">
                <a:solidFill>
                  <a:schemeClr val="tx1"/>
                </a:solidFill>
                <a:latin typeface="+mn-lt"/>
                <a:ea typeface="+mn-ea"/>
                <a:cs typeface="+mn-cs"/>
              </a:defRPr>
            </a:lvl3pPr>
            <a:lvl4pPr marL="1564173" algn="l" defTabSz="1042782" rtl="0" eaLnBrk="1" latinLnBrk="0" hangingPunct="1">
              <a:defRPr sz="2053" kern="1200">
                <a:solidFill>
                  <a:schemeClr val="tx1"/>
                </a:solidFill>
                <a:latin typeface="+mn-lt"/>
                <a:ea typeface="+mn-ea"/>
                <a:cs typeface="+mn-cs"/>
              </a:defRPr>
            </a:lvl4pPr>
            <a:lvl5pPr marL="2085564" algn="l" defTabSz="1042782" rtl="0" eaLnBrk="1" latinLnBrk="0" hangingPunct="1">
              <a:defRPr sz="2053" kern="1200">
                <a:solidFill>
                  <a:schemeClr val="tx1"/>
                </a:solidFill>
                <a:latin typeface="+mn-lt"/>
                <a:ea typeface="+mn-ea"/>
                <a:cs typeface="+mn-cs"/>
              </a:defRPr>
            </a:lvl5pPr>
            <a:lvl6pPr marL="2606954" algn="l" defTabSz="1042782" rtl="0" eaLnBrk="1" latinLnBrk="0" hangingPunct="1">
              <a:defRPr sz="2053" kern="1200">
                <a:solidFill>
                  <a:schemeClr val="tx1"/>
                </a:solidFill>
                <a:latin typeface="+mn-lt"/>
                <a:ea typeface="+mn-ea"/>
                <a:cs typeface="+mn-cs"/>
              </a:defRPr>
            </a:lvl6pPr>
            <a:lvl7pPr marL="3128345" algn="l" defTabSz="1042782" rtl="0" eaLnBrk="1" latinLnBrk="0" hangingPunct="1">
              <a:defRPr sz="2053" kern="1200">
                <a:solidFill>
                  <a:schemeClr val="tx1"/>
                </a:solidFill>
                <a:latin typeface="+mn-lt"/>
                <a:ea typeface="+mn-ea"/>
                <a:cs typeface="+mn-cs"/>
              </a:defRPr>
            </a:lvl7pPr>
            <a:lvl8pPr marL="3649736" algn="l" defTabSz="1042782" rtl="0" eaLnBrk="1" latinLnBrk="0" hangingPunct="1">
              <a:defRPr sz="2053" kern="1200">
                <a:solidFill>
                  <a:schemeClr val="tx1"/>
                </a:solidFill>
                <a:latin typeface="+mn-lt"/>
                <a:ea typeface="+mn-ea"/>
                <a:cs typeface="+mn-cs"/>
              </a:defRPr>
            </a:lvl8pPr>
            <a:lvl9pPr marL="4171127" algn="l" defTabSz="1042782" rtl="0" eaLnBrk="1" latinLnBrk="0" hangingPunct="1">
              <a:defRPr sz="2053" kern="1200">
                <a:solidFill>
                  <a:schemeClr val="tx1"/>
                </a:solidFill>
                <a:latin typeface="+mn-lt"/>
                <a:ea typeface="+mn-ea"/>
                <a:cs typeface="+mn-cs"/>
              </a:defRPr>
            </a:lvl9pPr>
          </a:lstStyle>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Met een samenhang van transformatieplannen, ketenaanpakken en regionale projecten zet de regio zich in om de zorgkloof te verkleinen en </a:t>
            </a:r>
            <a:r>
              <a:rPr kumimoji="0" lang="nl-NL" sz="1050" b="0" i="0" u="none" strike="noStrike" kern="1200" cap="none" spc="0" normalizeH="0" baseline="0" noProof="0" err="1">
                <a:ln>
                  <a:noFill/>
                </a:ln>
                <a:solidFill>
                  <a:srgbClr val="1B1C33"/>
                </a:solidFill>
                <a:effectLst/>
                <a:uLnTx/>
                <a:uFillTx/>
                <a:latin typeface="Lato regular"/>
                <a:ea typeface="Lato regular"/>
                <a:cs typeface="Lato regular"/>
              </a:rPr>
              <a:t>toekomstvaste</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zorg en ondersteuning te realiseren. Om als regio inzicht te hebben in de voortgang hiervan, en er op te kunnen sturen, is het van cruciaal belang om meer overkoepelende inzichten te hebben. Deze inzichten gaan over de </a:t>
            </a:r>
            <a:r>
              <a:rPr kumimoji="0" lang="nl-NL" sz="1050" b="0" i="0" u="none" strike="noStrike" kern="1200" cap="none" spc="0" normalizeH="0" baseline="0" noProof="0" err="1">
                <a:ln>
                  <a:noFill/>
                </a:ln>
                <a:solidFill>
                  <a:srgbClr val="1B1C33"/>
                </a:solidFill>
                <a:effectLst/>
                <a:uLnTx/>
                <a:uFillTx/>
                <a:latin typeface="Lato regular"/>
                <a:ea typeface="Lato regular"/>
                <a:cs typeface="Lato regular"/>
              </a:rPr>
              <a:t>quadruple</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a:t>
            </a:r>
            <a:r>
              <a:rPr kumimoji="0" lang="nl-NL" sz="1050" b="0" i="0" u="none" strike="noStrike" kern="1200" cap="none" spc="0" normalizeH="0" baseline="0" noProof="0" err="1">
                <a:ln>
                  <a:noFill/>
                </a:ln>
                <a:solidFill>
                  <a:srgbClr val="1B1C33"/>
                </a:solidFill>
                <a:effectLst/>
                <a:uLnTx/>
                <a:uFillTx/>
                <a:latin typeface="Lato regular"/>
                <a:ea typeface="Lato regular"/>
                <a:cs typeface="Lato regular"/>
              </a:rPr>
              <a:t>aim</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kwaliteit, zorgkosten, gezondheid en medewerkerstevredenheid en worden opgebouwd vanuit onderliggende (deel)effecten. Er is </a:t>
            </a:r>
            <a:r>
              <a:rPr kumimoji="0" lang="nl-NL" sz="1050" b="1" i="0" u="none" strike="noStrike" kern="1200" cap="none" spc="0" normalizeH="0" baseline="0" noProof="0">
                <a:ln>
                  <a:noFill/>
                </a:ln>
                <a:solidFill>
                  <a:srgbClr val="1B1C33"/>
                </a:solidFill>
                <a:effectLst/>
                <a:uLnTx/>
                <a:uFillTx/>
                <a:latin typeface="Lato Bold"/>
                <a:ea typeface="Lato Bold"/>
                <a:cs typeface="Lato Bold"/>
              </a:rPr>
              <a:t>geen financiering</a:t>
            </a:r>
            <a:r>
              <a:rPr kumimoji="0" lang="nl-NL" sz="1050" b="0" i="0" u="none" strike="noStrike" kern="1200" cap="none" spc="0" normalizeH="0" baseline="0" noProof="0">
                <a:ln>
                  <a:noFill/>
                </a:ln>
                <a:solidFill>
                  <a:srgbClr val="1B1C33"/>
                </a:solidFill>
                <a:effectLst/>
                <a:uLnTx/>
                <a:uFillTx/>
                <a:latin typeface="Lato Bold"/>
                <a:ea typeface="Lato Bold"/>
                <a:cs typeface="Lato Bold"/>
              </a:rPr>
              <a:t> </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aan deze inzichten verbonden. Daarnaast kan inzicht worden gegeven in aanvullende regionale indicatoren</a:t>
            </a:r>
            <a:r>
              <a:rPr lang="nl-NL" sz="1050">
                <a:solidFill>
                  <a:srgbClr val="1B1C33"/>
                </a:solidFill>
                <a:latin typeface="Lato regular"/>
                <a:ea typeface="Lato regular"/>
                <a:cs typeface="Lato regular"/>
              </a:rPr>
              <a:t>,</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zoals de mate van samenwerking.</a:t>
            </a:r>
            <a:endParaRPr kumimoji="0" lang="nl-NL" sz="1050" b="0" i="0" u="none" strike="noStrike" kern="1200" cap="none" spc="0" normalizeH="0" baseline="0" noProof="0">
              <a:ln>
                <a:noFill/>
              </a:ln>
              <a:solidFill>
                <a:srgbClr val="1B1C33"/>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endParaRPr kumimoji="0" lang="nl-NL" sz="1050" b="1" i="0" u="none" strike="noStrike" kern="1200" cap="none" spc="0" normalizeH="0" baseline="0" noProof="0">
              <a:ln>
                <a:noFill/>
              </a:ln>
              <a:solidFill>
                <a:srgbClr val="1B1C33"/>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37" name="Rectangle 36">
            <a:extLst>
              <a:ext uri="{FF2B5EF4-FFF2-40B4-BE49-F238E27FC236}">
                <a16:creationId xmlns:a16="http://schemas.microsoft.com/office/drawing/2014/main" id="{4ABE0E79-3C8F-8734-E921-C3CE0D4BEE21}"/>
              </a:ext>
            </a:extLst>
          </p:cNvPr>
          <p:cNvSpPr/>
          <p:nvPr/>
        </p:nvSpPr>
        <p:spPr>
          <a:xfrm>
            <a:off x="1287531" y="5207198"/>
            <a:ext cx="2326844" cy="231514"/>
          </a:xfrm>
          <a:prstGeom prst="rect">
            <a:avLst/>
          </a:prstGeom>
        </p:spPr>
        <p:txBody>
          <a:bodyPr wrap="square" lIns="0" tIns="0" rIns="0" bIns="0" numCol="1" spcCol="144000" anchor="ctr">
            <a:noAutofit/>
          </a:bodyPr>
          <a:lstStyle>
            <a:defPPr>
              <a:defRPr lang="en-US"/>
            </a:defPPr>
            <a:lvl1pPr marL="0" algn="l" defTabSz="1042782" rtl="0" eaLnBrk="1" latinLnBrk="0" hangingPunct="1">
              <a:defRPr sz="2053" kern="1200">
                <a:solidFill>
                  <a:schemeClr val="tx1"/>
                </a:solidFill>
                <a:latin typeface="+mn-lt"/>
                <a:ea typeface="+mn-ea"/>
                <a:cs typeface="+mn-cs"/>
              </a:defRPr>
            </a:lvl1pPr>
            <a:lvl2pPr marL="521391" algn="l" defTabSz="1042782" rtl="0" eaLnBrk="1" latinLnBrk="0" hangingPunct="1">
              <a:defRPr sz="2053" kern="1200">
                <a:solidFill>
                  <a:schemeClr val="tx1"/>
                </a:solidFill>
                <a:latin typeface="+mn-lt"/>
                <a:ea typeface="+mn-ea"/>
                <a:cs typeface="+mn-cs"/>
              </a:defRPr>
            </a:lvl2pPr>
            <a:lvl3pPr marL="1042782" algn="l" defTabSz="1042782" rtl="0" eaLnBrk="1" latinLnBrk="0" hangingPunct="1">
              <a:defRPr sz="2053" kern="1200">
                <a:solidFill>
                  <a:schemeClr val="tx1"/>
                </a:solidFill>
                <a:latin typeface="+mn-lt"/>
                <a:ea typeface="+mn-ea"/>
                <a:cs typeface="+mn-cs"/>
              </a:defRPr>
            </a:lvl3pPr>
            <a:lvl4pPr marL="1564173" algn="l" defTabSz="1042782" rtl="0" eaLnBrk="1" latinLnBrk="0" hangingPunct="1">
              <a:defRPr sz="2053" kern="1200">
                <a:solidFill>
                  <a:schemeClr val="tx1"/>
                </a:solidFill>
                <a:latin typeface="+mn-lt"/>
                <a:ea typeface="+mn-ea"/>
                <a:cs typeface="+mn-cs"/>
              </a:defRPr>
            </a:lvl4pPr>
            <a:lvl5pPr marL="2085564" algn="l" defTabSz="1042782" rtl="0" eaLnBrk="1" latinLnBrk="0" hangingPunct="1">
              <a:defRPr sz="2053" kern="1200">
                <a:solidFill>
                  <a:schemeClr val="tx1"/>
                </a:solidFill>
                <a:latin typeface="+mn-lt"/>
                <a:ea typeface="+mn-ea"/>
                <a:cs typeface="+mn-cs"/>
              </a:defRPr>
            </a:lvl5pPr>
            <a:lvl6pPr marL="2606954" algn="l" defTabSz="1042782" rtl="0" eaLnBrk="1" latinLnBrk="0" hangingPunct="1">
              <a:defRPr sz="2053" kern="1200">
                <a:solidFill>
                  <a:schemeClr val="tx1"/>
                </a:solidFill>
                <a:latin typeface="+mn-lt"/>
                <a:ea typeface="+mn-ea"/>
                <a:cs typeface="+mn-cs"/>
              </a:defRPr>
            </a:lvl6pPr>
            <a:lvl7pPr marL="3128345" algn="l" defTabSz="1042782" rtl="0" eaLnBrk="1" latinLnBrk="0" hangingPunct="1">
              <a:defRPr sz="2053" kern="1200">
                <a:solidFill>
                  <a:schemeClr val="tx1"/>
                </a:solidFill>
                <a:latin typeface="+mn-lt"/>
                <a:ea typeface="+mn-ea"/>
                <a:cs typeface="+mn-cs"/>
              </a:defRPr>
            </a:lvl7pPr>
            <a:lvl8pPr marL="3649736" algn="l" defTabSz="1042782" rtl="0" eaLnBrk="1" latinLnBrk="0" hangingPunct="1">
              <a:defRPr sz="2053" kern="1200">
                <a:solidFill>
                  <a:schemeClr val="tx1"/>
                </a:solidFill>
                <a:latin typeface="+mn-lt"/>
                <a:ea typeface="+mn-ea"/>
                <a:cs typeface="+mn-cs"/>
              </a:defRPr>
            </a:lvl8pPr>
            <a:lvl9pPr marL="4171127" algn="l" defTabSz="1042782" rtl="0" eaLnBrk="1" latinLnBrk="0" hangingPunct="1">
              <a:defRPr sz="2053" kern="1200">
                <a:solidFill>
                  <a:schemeClr val="tx1"/>
                </a:solidFill>
                <a:latin typeface="+mn-lt"/>
                <a:ea typeface="+mn-ea"/>
                <a:cs typeface="+mn-cs"/>
              </a:defRPr>
            </a:lvl9pPr>
          </a:lstStyle>
          <a:p>
            <a:pPr marL="0" marR="0" lvl="0" indent="0" algn="l" defTabSz="521156" rtl="0" eaLnBrk="1" fontAlgn="auto" latinLnBrk="0" hangingPunct="1">
              <a:lnSpc>
                <a:spcPct val="100000"/>
              </a:lnSpc>
              <a:spcBef>
                <a:spcPts val="0"/>
              </a:spcBef>
              <a:spcAft>
                <a:spcPts val="0"/>
              </a:spcAft>
              <a:buClrTx/>
              <a:buSzTx/>
              <a:buFontTx/>
              <a:buNone/>
              <a:tabLst/>
              <a:defRPr kumimoji="0" sz="1800" b="0" i="0" normalizeH="0" noProof="0">
                <a:solidFill>
                  <a:srgbClr val="1B1C33"/>
                </a:solidFill>
                <a:uLnTx/>
                <a:uFillTx/>
                <a:latin typeface="+mn-lt"/>
                <a:ea typeface="+mn-ea"/>
                <a:cs typeface="+mn-cs"/>
              </a:defRPr>
            </a:pPr>
            <a:r>
              <a:rPr kumimoji="0" lang="nl-NL" sz="1200" b="1" i="0" u="none" strike="noStrike" kern="1200" cap="none" spc="0" normalizeH="0" baseline="0" noProof="0">
                <a:ln>
                  <a:noFill/>
                </a:ln>
                <a:solidFill>
                  <a:srgbClr val="EF582A"/>
                </a:solidFill>
                <a:effectLst/>
                <a:uLnTx/>
                <a:uFillTx/>
                <a:latin typeface="Raleway" pitchFamily="2" charset="0"/>
                <a:ea typeface="Lato regular" panose="020F0502020204030203" pitchFamily="34" charset="0"/>
                <a:cs typeface="Lato regular" panose="020F0502020204030203" pitchFamily="34" charset="0"/>
              </a:rPr>
              <a:t>Regionale inzichten</a:t>
            </a:r>
            <a:endParaRPr kumimoji="0" lang="nl-NL" sz="1200" b="0" i="1" u="none" strike="noStrike" kern="1200" cap="none" spc="0" normalizeH="0" baseline="0" noProof="0">
              <a:ln>
                <a:noFill/>
              </a:ln>
              <a:solidFill>
                <a:srgbClr val="EF582A"/>
              </a:solidFill>
              <a:effectLst/>
              <a:uLnTx/>
              <a:uFillTx/>
              <a:latin typeface="Raleway" pitchFamily="2" charset="0"/>
              <a:ea typeface="Lato regular" panose="020F0502020204030203" pitchFamily="34" charset="0"/>
              <a:cs typeface="Lato regular" panose="020F0502020204030203" pitchFamily="34" charset="0"/>
            </a:endParaRPr>
          </a:p>
        </p:txBody>
      </p:sp>
      <p:cxnSp>
        <p:nvCxnSpPr>
          <p:cNvPr id="52" name="Straight Arrow Connector 51">
            <a:extLst>
              <a:ext uri="{FF2B5EF4-FFF2-40B4-BE49-F238E27FC236}">
                <a16:creationId xmlns:a16="http://schemas.microsoft.com/office/drawing/2014/main" id="{C174165C-99CD-33FD-E740-44F4469322D8}"/>
              </a:ext>
            </a:extLst>
          </p:cNvPr>
          <p:cNvCxnSpPr>
            <a:cxnSpLocks/>
          </p:cNvCxnSpPr>
          <p:nvPr/>
        </p:nvCxnSpPr>
        <p:spPr>
          <a:xfrm>
            <a:off x="7871204" y="3554906"/>
            <a:ext cx="0" cy="168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A5821BFE-B7EF-D80D-D676-767DD4D0200C}"/>
              </a:ext>
            </a:extLst>
          </p:cNvPr>
          <p:cNvSpPr/>
          <p:nvPr/>
        </p:nvSpPr>
        <p:spPr>
          <a:xfrm>
            <a:off x="7277582" y="3738588"/>
            <a:ext cx="1293630" cy="33607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5AB2F8"/>
                </a:solidFill>
                <a:effectLst/>
                <a:uLnTx/>
                <a:uFillTx/>
                <a:latin typeface="Lato regular" panose="020F0502020204030203" pitchFamily="34" charset="0"/>
                <a:ea typeface="Lato regular" panose="020F0502020204030203" pitchFamily="34" charset="0"/>
                <a:cs typeface="Lato regular" panose="020F0502020204030203" pitchFamily="34" charset="0"/>
              </a:rPr>
              <a:t>Indirecte samenhang</a:t>
            </a:r>
          </a:p>
        </p:txBody>
      </p:sp>
      <p:cxnSp>
        <p:nvCxnSpPr>
          <p:cNvPr id="59" name="Straight Arrow Connector 58">
            <a:extLst>
              <a:ext uri="{FF2B5EF4-FFF2-40B4-BE49-F238E27FC236}">
                <a16:creationId xmlns:a16="http://schemas.microsoft.com/office/drawing/2014/main" id="{97EC8A27-4C87-FF0A-E07B-545759D04695}"/>
              </a:ext>
            </a:extLst>
          </p:cNvPr>
          <p:cNvCxnSpPr>
            <a:cxnSpLocks/>
          </p:cNvCxnSpPr>
          <p:nvPr/>
        </p:nvCxnSpPr>
        <p:spPr>
          <a:xfrm>
            <a:off x="10030059" y="4822069"/>
            <a:ext cx="0" cy="25260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FDF9B52D-E4CB-998F-92F9-61C26AD7391D}"/>
              </a:ext>
            </a:extLst>
          </p:cNvPr>
          <p:cNvGrpSpPr/>
          <p:nvPr/>
        </p:nvGrpSpPr>
        <p:grpSpPr>
          <a:xfrm>
            <a:off x="-1" y="128016"/>
            <a:ext cx="12191999" cy="220782"/>
            <a:chOff x="-1" y="128016"/>
            <a:chExt cx="12191999" cy="220782"/>
          </a:xfrm>
        </p:grpSpPr>
        <p:sp>
          <p:nvSpPr>
            <p:cNvPr id="25" name="Rectangle 24">
              <a:extLst>
                <a:ext uri="{FF2B5EF4-FFF2-40B4-BE49-F238E27FC236}">
                  <a16:creationId xmlns:a16="http://schemas.microsoft.com/office/drawing/2014/main" id="{AAC72F87-E8AB-F428-6C06-C1416624AFBC}"/>
                </a:ext>
              </a:extLst>
            </p:cNvPr>
            <p:cNvSpPr/>
            <p:nvPr/>
          </p:nvSpPr>
          <p:spPr>
            <a:xfrm>
              <a:off x="10995991" y="128016"/>
              <a:ext cx="1196007" cy="220782"/>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extLst>
                <a:ext uri="{FF2B5EF4-FFF2-40B4-BE49-F238E27FC236}">
                  <a16:creationId xmlns:a16="http://schemas.microsoft.com/office/drawing/2014/main" id="{8C419A7D-B383-5B73-512E-C100A478A4D4}"/>
                </a:ext>
              </a:extLst>
            </p:cNvPr>
            <p:cNvSpPr/>
            <p:nvPr/>
          </p:nvSpPr>
          <p:spPr>
            <a:xfrm>
              <a:off x="-1" y="128016"/>
              <a:ext cx="9773477" cy="220782"/>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9" name="Rectangle 28">
            <a:hlinkClick r:id="rId13" action="ppaction://hlinksldjump"/>
            <a:extLst>
              <a:ext uri="{FF2B5EF4-FFF2-40B4-BE49-F238E27FC236}">
                <a16:creationId xmlns:a16="http://schemas.microsoft.com/office/drawing/2014/main" id="{398D7955-EDA1-AA7C-E513-947E1A8056EB}"/>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hlinkClick r:id="rId14" action="ppaction://hlinksldjump"/>
            <a:extLst>
              <a:ext uri="{FF2B5EF4-FFF2-40B4-BE49-F238E27FC236}">
                <a16:creationId xmlns:a16="http://schemas.microsoft.com/office/drawing/2014/main" id="{A6D466AE-F5AE-BBD3-2241-F8AD8AF7BBDF}"/>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tangle 37">
            <a:hlinkClick r:id="rId15" action="ppaction://hlinksldjump"/>
            <a:extLst>
              <a:ext uri="{FF2B5EF4-FFF2-40B4-BE49-F238E27FC236}">
                <a16:creationId xmlns:a16="http://schemas.microsoft.com/office/drawing/2014/main" id="{8A4D02EA-B88A-44CF-C173-43D77FC9CB71}"/>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tangle 39">
            <a:hlinkClick r:id="rId16" action="ppaction://hlinksldjump"/>
            <a:extLst>
              <a:ext uri="{FF2B5EF4-FFF2-40B4-BE49-F238E27FC236}">
                <a16:creationId xmlns:a16="http://schemas.microsoft.com/office/drawing/2014/main" id="{1AB43FF4-CC17-55B1-2CEC-A1E6BD8B4B13}"/>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tangle 40">
            <a:hlinkClick r:id="rId17" action="ppaction://hlinksldjump"/>
            <a:extLst>
              <a:ext uri="{FF2B5EF4-FFF2-40B4-BE49-F238E27FC236}">
                <a16:creationId xmlns:a16="http://schemas.microsoft.com/office/drawing/2014/main" id="{6587C1C6-29FF-AE61-1962-D8AF6AB4C80A}"/>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a:hlinkClick r:id="rId17" action="ppaction://hlinksldjump"/>
            <a:extLst>
              <a:ext uri="{FF2B5EF4-FFF2-40B4-BE49-F238E27FC236}">
                <a16:creationId xmlns:a16="http://schemas.microsoft.com/office/drawing/2014/main" id="{91C11DEC-37F8-7185-2200-E28F6D61EE0B}"/>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a:hlinkClick r:id="rId18" action="ppaction://hlinksldjump"/>
            <a:extLst>
              <a:ext uri="{FF2B5EF4-FFF2-40B4-BE49-F238E27FC236}">
                <a16:creationId xmlns:a16="http://schemas.microsoft.com/office/drawing/2014/main" id="{BBDA847B-A165-4340-E693-57ADE05037FC}"/>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hlinkClick r:id="rId19" action="ppaction://hlinksldjump"/>
            <a:extLst>
              <a:ext uri="{FF2B5EF4-FFF2-40B4-BE49-F238E27FC236}">
                <a16:creationId xmlns:a16="http://schemas.microsoft.com/office/drawing/2014/main" id="{14A8F947-3309-44BA-3D7B-E8CC1C40B774}"/>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a:hlinkClick r:id="rId20" action="ppaction://hlinksldjump"/>
            <a:extLst>
              <a:ext uri="{FF2B5EF4-FFF2-40B4-BE49-F238E27FC236}">
                <a16:creationId xmlns:a16="http://schemas.microsoft.com/office/drawing/2014/main" id="{7E4C995D-9B97-4989-F126-4552E86F41B6}"/>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a:hlinkClick r:id="rId21" action="ppaction://hlinksldjump"/>
            <a:extLst>
              <a:ext uri="{FF2B5EF4-FFF2-40B4-BE49-F238E27FC236}">
                <a16:creationId xmlns:a16="http://schemas.microsoft.com/office/drawing/2014/main" id="{34CB2967-6729-0377-FFCC-7908F1EFA34F}"/>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tangle 46">
            <a:hlinkClick r:id="rId20" action="ppaction://hlinksldjump"/>
            <a:extLst>
              <a:ext uri="{FF2B5EF4-FFF2-40B4-BE49-F238E27FC236}">
                <a16:creationId xmlns:a16="http://schemas.microsoft.com/office/drawing/2014/main" id="{6E19772D-8841-3CF5-1DE4-C69D7BF5F014}"/>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Rounded Corners 15">
            <a:hlinkClick r:id="rId20" action="ppaction://hlinksldjump"/>
            <a:extLst>
              <a:ext uri="{FF2B5EF4-FFF2-40B4-BE49-F238E27FC236}">
                <a16:creationId xmlns:a16="http://schemas.microsoft.com/office/drawing/2014/main" id="{EF0D0C90-ECB7-8C9C-E9EB-D703FCDCA8FF}"/>
              </a:ext>
            </a:extLst>
          </p:cNvPr>
          <p:cNvSpPr/>
          <p:nvPr/>
        </p:nvSpPr>
        <p:spPr>
          <a:xfrm>
            <a:off x="5869731" y="498320"/>
            <a:ext cx="2052000"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pitchFamily="2" charset="0"/>
              </a:rPr>
              <a:t>Monitoring</a:t>
            </a:r>
          </a:p>
          <a:p>
            <a:pPr defTabSz="521156">
              <a:defRPr kumimoji="0" sz="1800" b="0" i="0" normalizeH="0" noProof="0">
                <a:solidFill>
                  <a:srgbClr val="1B1C33"/>
                </a:solidFill>
                <a:uLnTx/>
                <a:uFillTx/>
                <a:latin typeface="+mn-lt"/>
                <a:ea typeface="+mn-ea"/>
                <a:cs typeface="+mn-cs"/>
              </a:defRPr>
            </a:pPr>
            <a:r>
              <a:rPr kumimoji="0" lang="nl-NL" sz="800" b="0" i="0" u="none" strike="noStrike" kern="1200" cap="none" spc="0" normalizeH="0" baseline="0" noProof="0">
                <a:ln>
                  <a:noFill/>
                </a:ln>
                <a:solidFill>
                  <a:schemeClr val="accent1"/>
                </a:solidFill>
                <a:effectLst/>
                <a:uLnTx/>
                <a:uFillTx/>
                <a:latin typeface="Lato regular"/>
                <a:ea typeface="Lato regular"/>
                <a:cs typeface="Lato regular"/>
              </a:rPr>
              <a:t>Effecten op regionaal niveau monitoren om te kunnen beoordelen, bij te sturen, verbeteren en verantwoording af te leggen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1" i="0" u="none" strike="noStrike" kern="1200" cap="none" spc="0" normalizeH="0" baseline="0" noProof="0">
              <a:ln>
                <a:noFill/>
              </a:ln>
              <a:solidFill>
                <a:srgbClr val="5AB2F8"/>
              </a:solidFill>
              <a:effectLst/>
              <a:uLnTx/>
              <a:uFillTx/>
              <a:latin typeface="Raleway" pitchFamily="2" charset="0"/>
            </a:endParaRPr>
          </a:p>
        </p:txBody>
      </p:sp>
    </p:spTree>
    <p:extLst>
      <p:ext uri="{BB962C8B-B14F-4D97-AF65-F5344CB8AC3E}">
        <p14:creationId xmlns:p14="http://schemas.microsoft.com/office/powerpoint/2010/main" val="308590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182C41-9408-BBF4-1AF2-F8C8477AD702}"/>
              </a:ext>
            </a:extLst>
          </p:cNvPr>
          <p:cNvSpPr/>
          <p:nvPr/>
        </p:nvSpPr>
        <p:spPr>
          <a:xfrm>
            <a:off x="758837" y="1484917"/>
            <a:ext cx="11033113" cy="63856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9F57DF59-A974-3CD2-3A5C-734C4A52F0C7}"/>
              </a:ext>
            </a:extLst>
          </p:cNvPr>
          <p:cNvSpPr>
            <a:spLocks noGrp="1"/>
          </p:cNvSpPr>
          <p:nvPr>
            <p:ph type="title"/>
          </p:nvPr>
        </p:nvSpPr>
        <p:spPr/>
        <p:txBody>
          <a:bodyPr>
            <a:normAutofit/>
          </a:bodyPr>
          <a:lstStyle/>
          <a:p>
            <a:r>
              <a:rPr lang="en-GB" sz="2700" err="1">
                <a:latin typeface="Raleway"/>
              </a:rPr>
              <a:t>Regionale</a:t>
            </a:r>
            <a:r>
              <a:rPr lang="en-GB" sz="2700">
                <a:latin typeface="Raleway"/>
              </a:rPr>
              <a:t> veranderaanpak</a:t>
            </a:r>
            <a:endParaRPr lang="en-GB">
              <a:latin typeface="Raleway"/>
            </a:endParaRPr>
          </a:p>
        </p:txBody>
      </p:sp>
      <p:sp>
        <p:nvSpPr>
          <p:cNvPr id="4" name="Text Placeholder 3">
            <a:extLst>
              <a:ext uri="{FF2B5EF4-FFF2-40B4-BE49-F238E27FC236}">
                <a16:creationId xmlns:a16="http://schemas.microsoft.com/office/drawing/2014/main" id="{FC50D0A0-4806-F3BE-3E45-366CA1636797}"/>
              </a:ext>
            </a:extLst>
          </p:cNvPr>
          <p:cNvSpPr>
            <a:spLocks noGrp="1"/>
          </p:cNvSpPr>
          <p:nvPr>
            <p:ph type="body" sz="quarter" idx="13"/>
          </p:nvPr>
        </p:nvSpPr>
        <p:spPr>
          <a:xfrm>
            <a:off x="803313" y="1523378"/>
            <a:ext cx="11121269" cy="596726"/>
          </a:xfrm>
        </p:spPr>
        <p:txBody>
          <a:bodyPr anchor="ctr">
            <a:normAutofit/>
          </a:bodyPr>
          <a:lstStyle/>
          <a:p>
            <a:pPr marL="0" indent="0">
              <a:buNone/>
            </a:pPr>
            <a:r>
              <a:rPr lang="en-GB" sz="1050" b="1" kern="0" err="1">
                <a:solidFill>
                  <a:schemeClr val="accent1"/>
                </a:solidFill>
                <a:latin typeface="Raleway"/>
                <a:ea typeface="Lato"/>
                <a:cs typeface="Lato"/>
              </a:rPr>
              <a:t>Doelstelling</a:t>
            </a:r>
            <a:r>
              <a:rPr lang="en-GB" sz="1050" b="1" kern="0">
                <a:solidFill>
                  <a:schemeClr val="accent1"/>
                </a:solidFill>
                <a:latin typeface="Lato"/>
                <a:ea typeface="Lato"/>
                <a:cs typeface="Lato"/>
              </a:rPr>
              <a:t>:</a:t>
            </a:r>
            <a:r>
              <a:rPr lang="en-GB" sz="1050">
                <a:solidFill>
                  <a:schemeClr val="accent1"/>
                </a:solidFill>
                <a:latin typeface="Lato regular"/>
                <a:ea typeface="Lato regular"/>
                <a:cs typeface="Lato regular"/>
              </a:rPr>
              <a:t> </a:t>
            </a:r>
            <a:r>
              <a:rPr lang="en-GB" sz="1050" err="1">
                <a:latin typeface="Lato regular"/>
                <a:ea typeface="Lato regular"/>
                <a:cs typeface="Lato regular"/>
              </a:rPr>
              <a:t>organisaties</a:t>
            </a:r>
            <a:r>
              <a:rPr lang="en-GB" sz="1050">
                <a:latin typeface="Lato regular"/>
                <a:ea typeface="Lato regular"/>
                <a:cs typeface="Lato regular"/>
              </a:rPr>
              <a:t>, professionals </a:t>
            </a:r>
            <a:r>
              <a:rPr lang="en-GB" sz="1050" err="1">
                <a:latin typeface="Lato regular"/>
                <a:ea typeface="Lato regular"/>
                <a:cs typeface="Lato regular"/>
              </a:rPr>
              <a:t>en</a:t>
            </a:r>
            <a:r>
              <a:rPr lang="en-GB" sz="1050">
                <a:latin typeface="Lato regular"/>
                <a:ea typeface="Lato regular"/>
                <a:cs typeface="Lato regular"/>
              </a:rPr>
              <a:t> </a:t>
            </a:r>
            <a:r>
              <a:rPr lang="en-GB" sz="1050" err="1">
                <a:latin typeface="Lato regular"/>
                <a:ea typeface="Lato regular"/>
                <a:cs typeface="Lato regular"/>
              </a:rPr>
              <a:t>inwoners</a:t>
            </a:r>
            <a:r>
              <a:rPr lang="en-GB" sz="1050">
                <a:latin typeface="Lato regular"/>
                <a:ea typeface="Lato regular"/>
                <a:cs typeface="Lato regular"/>
              </a:rPr>
              <a:t> in regio Midden Holland </a:t>
            </a:r>
            <a:r>
              <a:rPr lang="en-GB" sz="1050" err="1">
                <a:latin typeface="Lato regular"/>
                <a:ea typeface="Lato regular"/>
                <a:cs typeface="Lato regular"/>
              </a:rPr>
              <a:t>acteren</a:t>
            </a:r>
            <a:r>
              <a:rPr lang="en-GB" sz="1050">
                <a:latin typeface="Lato regular"/>
                <a:ea typeface="Lato regular"/>
                <a:cs typeface="Lato regular"/>
              </a:rPr>
              <a:t> </a:t>
            </a:r>
            <a:r>
              <a:rPr lang="en-GB" sz="1050" err="1">
                <a:latin typeface="Lato regular"/>
                <a:ea typeface="Lato regular"/>
                <a:cs typeface="Lato regular"/>
              </a:rPr>
              <a:t>en</a:t>
            </a:r>
            <a:r>
              <a:rPr lang="en-GB" sz="1050">
                <a:latin typeface="Lato regular"/>
                <a:ea typeface="Lato regular"/>
                <a:cs typeface="Lato regular"/>
              </a:rPr>
              <a:t> </a:t>
            </a:r>
            <a:r>
              <a:rPr lang="en-GB" sz="1050" err="1">
                <a:latin typeface="Lato regular"/>
                <a:ea typeface="Lato regular"/>
                <a:cs typeface="Lato regular"/>
              </a:rPr>
              <a:t>communiceren</a:t>
            </a:r>
            <a:r>
              <a:rPr lang="en-GB" sz="1050">
                <a:latin typeface="Lato regular"/>
                <a:ea typeface="Lato regular"/>
                <a:cs typeface="Lato regular"/>
              </a:rPr>
              <a:t> </a:t>
            </a:r>
            <a:r>
              <a:rPr lang="en-GB" sz="1050" err="1">
                <a:latin typeface="Lato regular"/>
                <a:ea typeface="Lato regular"/>
                <a:cs typeface="Lato regular"/>
              </a:rPr>
              <a:t>duurzaam</a:t>
            </a:r>
            <a:r>
              <a:rPr lang="en-GB" sz="1050">
                <a:latin typeface="Lato regular"/>
                <a:ea typeface="Lato regular"/>
                <a:cs typeface="Lato regular"/>
              </a:rPr>
              <a:t> </a:t>
            </a:r>
            <a:r>
              <a:rPr lang="en-GB" sz="1050" err="1">
                <a:latin typeface="Lato regular"/>
                <a:ea typeface="Lato regular"/>
                <a:cs typeface="Lato regular"/>
              </a:rPr>
              <a:t>en</a:t>
            </a:r>
            <a:r>
              <a:rPr lang="en-GB" sz="1050">
                <a:latin typeface="Lato regular"/>
                <a:ea typeface="Lato regular"/>
                <a:cs typeface="Lato regular"/>
              </a:rPr>
              <a:t> op </a:t>
            </a:r>
            <a:r>
              <a:rPr lang="en-GB" sz="1050" err="1">
                <a:latin typeface="Lato regular"/>
                <a:ea typeface="Lato regular"/>
                <a:cs typeface="Lato regular"/>
              </a:rPr>
              <a:t>een</a:t>
            </a:r>
            <a:r>
              <a:rPr lang="en-GB" sz="1050">
                <a:latin typeface="Lato regular"/>
                <a:ea typeface="Lato regular"/>
                <a:cs typeface="Lato regular"/>
              </a:rPr>
              <a:t> </a:t>
            </a:r>
            <a:r>
              <a:rPr lang="en-GB" sz="1050" err="1">
                <a:latin typeface="Lato regular"/>
                <a:ea typeface="Lato regular"/>
                <a:cs typeface="Lato regular"/>
              </a:rPr>
              <a:t>andere</a:t>
            </a:r>
            <a:r>
              <a:rPr lang="en-GB" sz="1050">
                <a:latin typeface="Lato regular"/>
                <a:ea typeface="Lato regular"/>
                <a:cs typeface="Lato regular"/>
              </a:rPr>
              <a:t> </a:t>
            </a:r>
            <a:r>
              <a:rPr lang="en-GB" sz="1050" err="1">
                <a:latin typeface="Lato regular"/>
                <a:ea typeface="Lato regular"/>
                <a:cs typeface="Lato regular"/>
              </a:rPr>
              <a:t>manier</a:t>
            </a:r>
            <a:r>
              <a:rPr lang="en-GB" sz="1050">
                <a:latin typeface="Lato regular"/>
                <a:ea typeface="Lato regular"/>
                <a:cs typeface="Lato regular"/>
              </a:rPr>
              <a:t>, </a:t>
            </a:r>
            <a:r>
              <a:rPr lang="en-GB" sz="1050" err="1">
                <a:latin typeface="Lato regular"/>
                <a:ea typeface="Lato regular"/>
                <a:cs typeface="Lato regular"/>
              </a:rPr>
              <a:t>waardoor</a:t>
            </a:r>
            <a:r>
              <a:rPr lang="en-GB" sz="1050">
                <a:latin typeface="Lato regular"/>
                <a:ea typeface="Lato regular"/>
                <a:cs typeface="Lato regular"/>
              </a:rPr>
              <a:t> de </a:t>
            </a:r>
            <a:r>
              <a:rPr lang="en-GB" sz="1050" err="1">
                <a:latin typeface="Lato regular"/>
                <a:ea typeface="Lato regular"/>
                <a:cs typeface="Lato regular"/>
              </a:rPr>
              <a:t>beschreven</a:t>
            </a:r>
            <a:r>
              <a:rPr lang="en-GB" sz="1050">
                <a:latin typeface="Lato regular"/>
                <a:ea typeface="Lato regular"/>
                <a:cs typeface="Lato regular"/>
              </a:rPr>
              <a:t> </a:t>
            </a:r>
            <a:r>
              <a:rPr lang="en-GB" sz="1050" err="1">
                <a:latin typeface="Lato regular"/>
                <a:ea typeface="Lato regular"/>
                <a:cs typeface="Lato regular"/>
              </a:rPr>
              <a:t>ambities</a:t>
            </a:r>
            <a:r>
              <a:rPr lang="en-GB" sz="1050">
                <a:latin typeface="Lato regular"/>
                <a:ea typeface="Lato regular"/>
                <a:cs typeface="Lato regular"/>
              </a:rPr>
              <a:t> </a:t>
            </a:r>
            <a:r>
              <a:rPr lang="en-GB" sz="1050" err="1">
                <a:latin typeface="Lato regular"/>
                <a:ea typeface="Lato regular"/>
                <a:cs typeface="Lato regular"/>
              </a:rPr>
              <a:t>en</a:t>
            </a:r>
            <a:r>
              <a:rPr lang="en-GB" sz="1050">
                <a:latin typeface="Lato regular"/>
                <a:ea typeface="Lato regular"/>
                <a:cs typeface="Lato regular"/>
              </a:rPr>
              <a:t> </a:t>
            </a:r>
            <a:r>
              <a:rPr lang="en-GB" sz="1050" err="1">
                <a:latin typeface="Lato regular"/>
                <a:ea typeface="Lato regular"/>
                <a:cs typeface="Lato regular"/>
              </a:rPr>
              <a:t>plannen</a:t>
            </a:r>
            <a:r>
              <a:rPr lang="en-GB" sz="1050">
                <a:latin typeface="Lato regular"/>
                <a:ea typeface="Lato regular"/>
                <a:cs typeface="Lato regular"/>
              </a:rPr>
              <a:t> in </a:t>
            </a:r>
            <a:r>
              <a:rPr lang="en-GB" sz="1050" err="1">
                <a:latin typeface="Lato regular"/>
                <a:ea typeface="Lato regular"/>
                <a:cs typeface="Lato regular"/>
              </a:rPr>
              <a:t>dit</a:t>
            </a:r>
            <a:r>
              <a:rPr lang="en-GB" sz="1050">
                <a:latin typeface="Lato regular"/>
                <a:ea typeface="Lato regular"/>
                <a:cs typeface="Lato regular"/>
              </a:rPr>
              <a:t> </a:t>
            </a:r>
            <a:r>
              <a:rPr lang="en-GB" sz="1050" err="1">
                <a:latin typeface="Lato regular"/>
                <a:ea typeface="Lato regular"/>
                <a:cs typeface="Lato regular"/>
              </a:rPr>
              <a:t>transformatieplan</a:t>
            </a:r>
            <a:r>
              <a:rPr lang="en-GB" sz="1050">
                <a:latin typeface="Lato regular"/>
                <a:ea typeface="Lato regular"/>
                <a:cs typeface="Lato regular"/>
              </a:rPr>
              <a:t> </a:t>
            </a:r>
            <a:r>
              <a:rPr lang="en-GB" sz="1050" err="1">
                <a:latin typeface="Lato regular"/>
                <a:ea typeface="Lato regular"/>
                <a:cs typeface="Lato regular"/>
              </a:rPr>
              <a:t>succesvol</a:t>
            </a:r>
            <a:r>
              <a:rPr lang="en-GB" sz="1050">
                <a:latin typeface="Lato regular"/>
                <a:ea typeface="Lato regular"/>
                <a:cs typeface="Lato regular"/>
              </a:rPr>
              <a:t> </a:t>
            </a:r>
            <a:r>
              <a:rPr lang="en-GB" sz="1050" err="1">
                <a:latin typeface="Lato regular"/>
                <a:ea typeface="Lato regular"/>
                <a:cs typeface="Lato regular"/>
              </a:rPr>
              <a:t>worden</a:t>
            </a:r>
            <a:r>
              <a:rPr lang="en-GB" sz="1050">
                <a:latin typeface="Lato regular"/>
                <a:ea typeface="Lato regular"/>
                <a:cs typeface="Lato regular"/>
              </a:rPr>
              <a:t> gerealiseerd. De implementatieaanpak richt zich op organisaties en / of specifieke doelgroepen in plaats van op projecten/programma's.</a:t>
            </a:r>
            <a:endParaRPr lang="en-NL" sz="1050"/>
          </a:p>
        </p:txBody>
      </p:sp>
      <p:sp>
        <p:nvSpPr>
          <p:cNvPr id="7" name="Text Placeholder 3">
            <a:extLst>
              <a:ext uri="{FF2B5EF4-FFF2-40B4-BE49-F238E27FC236}">
                <a16:creationId xmlns:a16="http://schemas.microsoft.com/office/drawing/2014/main" id="{4B95CF97-0181-88C3-E0B0-E371D13A4784}"/>
              </a:ext>
            </a:extLst>
          </p:cNvPr>
          <p:cNvSpPr txBox="1">
            <a:spLocks/>
          </p:cNvSpPr>
          <p:nvPr/>
        </p:nvSpPr>
        <p:spPr>
          <a:xfrm>
            <a:off x="758836" y="2359964"/>
            <a:ext cx="3121869" cy="41767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100" b="1" i="0" u="none" strike="noStrike" kern="0" cap="none" spc="0" normalizeH="0" baseline="0" noProof="0">
                <a:ln>
                  <a:noFill/>
                </a:ln>
                <a:solidFill>
                  <a:srgbClr val="5AB2F8"/>
                </a:solidFill>
                <a:effectLst/>
                <a:uLnTx/>
                <a:uFillTx/>
                <a:latin typeface="Raleway"/>
                <a:ea typeface="Lato"/>
                <a:cs typeface="Lato"/>
              </a:rPr>
              <a:t>Belangrijkste uitdagingen:</a:t>
            </a:r>
          </a:p>
          <a:p>
            <a:pPr marL="205740" indent="-205740" defTabSz="520991">
              <a:defRPr/>
            </a:pP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Transformatieplan bestaat uit </a:t>
            </a:r>
            <a:r>
              <a:rPr kumimoji="0" lang="nl-NL" sz="1050" b="1" i="0" u="none" strike="noStrike" kern="1200" cap="none" spc="0" normalizeH="0" baseline="0" noProof="0">
                <a:ln>
                  <a:noFill/>
                </a:ln>
                <a:solidFill>
                  <a:srgbClr val="5AB2F8"/>
                </a:solidFill>
                <a:effectLst/>
                <a:uLnTx/>
                <a:uFillTx/>
                <a:latin typeface="Lato Bold"/>
                <a:ea typeface="Lato Bold"/>
                <a:cs typeface="Lato Bold"/>
              </a:rPr>
              <a:t>losse transformaties </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die </a:t>
            </a:r>
            <a:r>
              <a:rPr lang="nl-NL" sz="1050">
                <a:solidFill>
                  <a:srgbClr val="1B1C33"/>
                </a:solidFill>
                <a:latin typeface="Lato regular"/>
                <a:ea typeface="Lato regular"/>
                <a:cs typeface="Lato regular"/>
              </a:rPr>
              <a:t>samen een</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aanzienlijke veranderopgave vormen </a:t>
            </a:r>
            <a:r>
              <a:rPr lang="nl-NL" sz="1050">
                <a:solidFill>
                  <a:srgbClr val="1B1C33"/>
                </a:solidFill>
                <a:latin typeface="Lato regular"/>
                <a:ea typeface="Lato regular"/>
                <a:cs typeface="Lato regular"/>
              </a:rPr>
              <a:t>met veel</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a:t>
            </a:r>
            <a:r>
              <a:rPr lang="nl-NL" sz="1050" b="1">
                <a:solidFill>
                  <a:srgbClr val="5AB2F8"/>
                </a:solidFill>
                <a:latin typeface="Lato Bold"/>
                <a:ea typeface="Lato Bold"/>
                <a:cs typeface="Lato Bold"/>
              </a:rPr>
              <a:t>overlap in activiteiten</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(bijv. opleidingen, campagnes, adoptie en bestuurlijk commitment). Als dit allemaal afzonderlijk wordt uitgerold ontstaat naar verwachting al snel ‘verandermoeheid’ en een </a:t>
            </a:r>
            <a:r>
              <a:rPr lang="nl-NL" sz="1050">
                <a:solidFill>
                  <a:srgbClr val="1B1C33"/>
                </a:solidFill>
                <a:latin typeface="Lato regular"/>
                <a:ea typeface="Lato regular"/>
                <a:cs typeface="Lato regular"/>
              </a:rPr>
              <a:t>gebrek aan samenhang.</a:t>
            </a:r>
            <a:endParaRPr lang="nl-NL" sz="1050" b="0" i="0" u="none" strike="noStrike" kern="1200" cap="none" spc="0" normalizeH="0" baseline="0" noProof="0">
              <a:ln>
                <a:noFill/>
              </a:ln>
              <a:solidFill>
                <a:srgbClr val="1B1C33"/>
              </a:solidFill>
              <a:effectLst/>
              <a:uLnTx/>
              <a:uFillTx/>
              <a:latin typeface="Lato regular"/>
              <a:ea typeface="Lato regular"/>
              <a:cs typeface="Lato regular"/>
            </a:endParaRPr>
          </a:p>
          <a:p>
            <a:pPr marL="205740" indent="-205740" defTabSz="520991">
              <a:defRPr/>
            </a:pPr>
            <a:r>
              <a:rPr lang="nl-NL" sz="1050" b="1">
                <a:solidFill>
                  <a:srgbClr val="5AB2F8"/>
                </a:solidFill>
                <a:latin typeface="Lato Bold"/>
                <a:ea typeface="Lato Bold"/>
                <a:cs typeface="Lato Bold"/>
              </a:rPr>
              <a:t>Alle organisaties, professionals en inwoners kennen een ander startpunt</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Sommige organisaties zijn </a:t>
            </a:r>
            <a:r>
              <a:rPr lang="nl-NL" sz="1050">
                <a:solidFill>
                  <a:srgbClr val="1B1C33"/>
                </a:solidFill>
                <a:latin typeface="Lato regular"/>
                <a:ea typeface="Lato regular"/>
                <a:cs typeface="Lato regular"/>
              </a:rPr>
              <a:t>op</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kleine of grotere schaal </a:t>
            </a:r>
            <a:r>
              <a:rPr lang="nl-NL" sz="1050">
                <a:solidFill>
                  <a:srgbClr val="1B1C33"/>
                </a:solidFill>
                <a:latin typeface="Lato regular"/>
                <a:ea typeface="Lato regular"/>
                <a:cs typeface="Lato regular"/>
              </a:rPr>
              <a:t>al begonnen</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met eerste stappen in de transformatie en willen (en moeten) niet opnieuw beginnen</a:t>
            </a:r>
            <a:r>
              <a:rPr lang="nl-NL" sz="1050">
                <a:solidFill>
                  <a:srgbClr val="1B1C33"/>
                </a:solidFill>
                <a:latin typeface="Lato regular"/>
                <a:ea typeface="Lato regular"/>
                <a:cs typeface="Lato regular"/>
              </a:rPr>
              <a:t>. Andere</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organisaties of professionals </a:t>
            </a:r>
            <a:r>
              <a:rPr lang="nl-NL" sz="1050">
                <a:solidFill>
                  <a:srgbClr val="1B1C33"/>
                </a:solidFill>
                <a:latin typeface="Lato regular"/>
                <a:ea typeface="Lato regular"/>
                <a:cs typeface="Lato regular"/>
              </a:rPr>
              <a:t>zijn nog</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niet eerder in aanraking</a:t>
            </a:r>
            <a:r>
              <a:rPr lang="nl-NL" sz="1050">
                <a:solidFill>
                  <a:srgbClr val="1B1C33"/>
                </a:solidFill>
                <a:latin typeface="Lato regular"/>
                <a:ea typeface="Lato regular"/>
                <a:cs typeface="Lato regular"/>
              </a:rPr>
              <a:t> gekomen </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met de transformatie</a:t>
            </a:r>
            <a:r>
              <a:rPr lang="nl-NL" sz="1050">
                <a:solidFill>
                  <a:srgbClr val="1B1C33"/>
                </a:solidFill>
                <a:latin typeface="Lato regular"/>
                <a:ea typeface="Lato regular"/>
                <a:cs typeface="Lato regular"/>
              </a:rPr>
              <a:t>.</a:t>
            </a:r>
          </a:p>
          <a:p>
            <a:pPr marL="205740" indent="-205740" defTabSz="520991">
              <a:defRPr/>
            </a:pP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We willen deze </a:t>
            </a:r>
            <a:r>
              <a:rPr lang="nl-NL" sz="1050" b="1">
                <a:solidFill>
                  <a:srgbClr val="5AB2F8"/>
                </a:solidFill>
                <a:latin typeface="Lato Bold"/>
                <a:ea typeface="Lato Bold"/>
                <a:cs typeface="Lato Bold"/>
              </a:rPr>
              <a:t>transformatie zoveel mogelijk zelf dragen </a:t>
            </a:r>
            <a:r>
              <a:rPr lang="nl-NL" sz="1050">
                <a:solidFill>
                  <a:srgbClr val="1B1C33"/>
                </a:solidFill>
                <a:latin typeface="Lato regular"/>
                <a:ea typeface="Lato regular"/>
                <a:cs typeface="Lato regular"/>
              </a:rPr>
              <a:t>als regio</a:t>
            </a:r>
            <a:r>
              <a:rPr kumimoji="0" lang="nl-NL" sz="1050" b="0" i="0" u="none" strike="noStrike" kern="1200" cap="none" spc="0" normalizeH="0" baseline="0" noProof="0">
                <a:ln>
                  <a:noFill/>
                </a:ln>
                <a:solidFill>
                  <a:srgbClr val="1B1C33"/>
                </a:solidFill>
                <a:effectLst/>
                <a:uLnTx/>
                <a:uFillTx/>
                <a:latin typeface="Lato regular"/>
                <a:ea typeface="Lato regular"/>
                <a:cs typeface="Lato regular"/>
              </a:rPr>
              <a:t>, waar nodig gestut met enige externe ondersteuning en expertise. Dit betekent dat onze verandercapaciteit beperkt is en slim moet worden ingezet</a:t>
            </a:r>
            <a:r>
              <a:rPr lang="nl-NL" sz="1050">
                <a:solidFill>
                  <a:srgbClr val="1B1C33"/>
                </a:solidFill>
                <a:latin typeface="Lato regular"/>
                <a:ea typeface="Lato regular"/>
                <a:cs typeface="Lato regular"/>
              </a:rPr>
              <a:t> om de transformatie te kunnen</a:t>
            </a:r>
            <a:r>
              <a:rPr lang="nl-NL" sz="1050" b="1">
                <a:solidFill>
                  <a:srgbClr val="5AB2F8"/>
                </a:solidFill>
                <a:latin typeface="Lato Bold"/>
                <a:ea typeface="Lato Bold"/>
                <a:cs typeface="Lato Bold"/>
              </a:rPr>
              <a:t> borgen</a:t>
            </a:r>
            <a:r>
              <a:rPr lang="nl-NL" sz="1050">
                <a:solidFill>
                  <a:srgbClr val="1B1C33"/>
                </a:solidFill>
                <a:latin typeface="Lato regular"/>
                <a:ea typeface="Lato regular"/>
                <a:cs typeface="Lato regular"/>
              </a:rPr>
              <a:t>.</a:t>
            </a:r>
          </a:p>
          <a:p>
            <a:pPr marL="0" indent="0" defTabSz="520991">
              <a:buNone/>
              <a:defRPr/>
            </a:pPr>
            <a:endParaRPr lang="nl-NL" sz="900" b="0" i="1" u="none" strike="noStrike" kern="1200" cap="none" spc="0" normalizeH="0" baseline="0" noProof="0">
              <a:ln>
                <a:noFill/>
              </a:ln>
              <a:solidFill>
                <a:srgbClr val="1B1C33"/>
              </a:solidFill>
              <a:effectLst/>
              <a:uLnTx/>
              <a:uFillTx/>
              <a:latin typeface="Lato regular"/>
              <a:ea typeface="Lato regular"/>
              <a:cs typeface="Lato regular"/>
            </a:endParaRPr>
          </a:p>
          <a:p>
            <a:pPr marL="205740" marR="0" lvl="0" indent="-205740" algn="l" defTabSz="520991"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1050" b="0" i="0" u="none" strike="noStrike" kern="1200" cap="none" spc="0" normalizeH="0" baseline="0" noProof="0">
              <a:ln>
                <a:noFill/>
              </a:ln>
              <a:solidFill>
                <a:srgbClr val="1B1C33"/>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L" sz="11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 name="TextBox 9">
            <a:extLst>
              <a:ext uri="{FF2B5EF4-FFF2-40B4-BE49-F238E27FC236}">
                <a16:creationId xmlns:a16="http://schemas.microsoft.com/office/drawing/2014/main" id="{F5147694-51DA-A832-7263-6C4C92B5A122}"/>
              </a:ext>
            </a:extLst>
          </p:cNvPr>
          <p:cNvSpPr txBox="1"/>
          <p:nvPr/>
        </p:nvSpPr>
        <p:spPr>
          <a:xfrm>
            <a:off x="8210383" y="5834775"/>
            <a:ext cx="3516130" cy="720803"/>
          </a:xfrm>
          <a:prstGeom prst="rect">
            <a:avLst/>
          </a:prstGeom>
          <a:noFill/>
        </p:spPr>
        <p:txBody>
          <a:bodyPr wrap="square" lIns="104230" tIns="52116" rIns="104230" bIns="52116" rtlCol="0" anchor="t">
            <a:spAutoFit/>
          </a:bodyPr>
          <a:lstStyle/>
          <a:p>
            <a:pPr marL="206280" marR="0" lvl="0" indent="-206280" algn="l" defTabSz="5209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1B1C33"/>
                </a:solidFill>
                <a:effectLst/>
                <a:uLnTx/>
                <a:uFillTx/>
                <a:latin typeface="Lato" panose="020F0502020204030203" pitchFamily="34" charset="0"/>
                <a:ea typeface="Lato" panose="020F0502020204030203" pitchFamily="34" charset="0"/>
                <a:cs typeface="Lato" panose="020F0502020204030203" pitchFamily="34" charset="0"/>
              </a:rPr>
              <a:t>Veranderverhaal opstellen en uitdragen </a:t>
            </a:r>
          </a:p>
          <a:p>
            <a:pPr marL="206280" marR="0" lvl="0" indent="-206280" algn="l" defTabSz="5209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1B1C33"/>
                </a:solidFill>
                <a:effectLst/>
                <a:uLnTx/>
                <a:uFillTx/>
                <a:latin typeface="Lato" panose="020F0502020204030203" pitchFamily="34" charset="0"/>
                <a:ea typeface="Lato" panose="020F0502020204030203" pitchFamily="34" charset="0"/>
                <a:cs typeface="Lato" panose="020F0502020204030203" pitchFamily="34" charset="0"/>
              </a:rPr>
              <a:t>Communicatieplan opstellen voor organisaties, professionals en inwoners </a:t>
            </a:r>
          </a:p>
          <a:p>
            <a:pPr marL="206280" marR="0" lvl="0" indent="-206280" algn="l" defTabSz="5209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1B1C33"/>
                </a:solidFill>
                <a:effectLst/>
                <a:uLnTx/>
                <a:uFillTx/>
                <a:latin typeface="Lato" panose="020F0502020204030203" pitchFamily="34" charset="0"/>
                <a:ea typeface="Lato" panose="020F0502020204030203" pitchFamily="34" charset="0"/>
                <a:cs typeface="Lato" panose="020F0502020204030203" pitchFamily="34" charset="0"/>
              </a:rPr>
              <a:t>Energieke </a:t>
            </a:r>
            <a:r>
              <a:rPr kumimoji="0" lang="nl-NL" sz="1000" b="0" i="0" u="none" strike="noStrike" kern="1200" cap="none" spc="0" normalizeH="0" baseline="0" noProof="0" err="1">
                <a:ln>
                  <a:noFill/>
                </a:ln>
                <a:solidFill>
                  <a:srgbClr val="1B1C33"/>
                </a:solidFill>
                <a:effectLst/>
                <a:uLnTx/>
                <a:uFillTx/>
                <a:latin typeface="Lato" panose="020F0502020204030203" pitchFamily="34" charset="0"/>
                <a:ea typeface="Lato" panose="020F0502020204030203" pitchFamily="34" charset="0"/>
                <a:cs typeface="Lato" panose="020F0502020204030203" pitchFamily="34" charset="0"/>
              </a:rPr>
              <a:t>kick-offs</a:t>
            </a:r>
            <a:r>
              <a:rPr kumimoji="0" lang="nl-NL" sz="1000" b="0" i="0" u="none" strike="noStrike" kern="1200" cap="none" spc="0" normalizeH="0" baseline="0" noProof="0">
                <a:ln>
                  <a:noFill/>
                </a:ln>
                <a:solidFill>
                  <a:srgbClr val="1B1C33"/>
                </a:solidFill>
                <a:effectLst/>
                <a:uLnTx/>
                <a:uFillTx/>
                <a:latin typeface="Lato" panose="020F0502020204030203" pitchFamily="34" charset="0"/>
                <a:ea typeface="Lato" panose="020F0502020204030203" pitchFamily="34" charset="0"/>
                <a:cs typeface="Lato" panose="020F0502020204030203" pitchFamily="34" charset="0"/>
              </a:rPr>
              <a:t> organiseren</a:t>
            </a:r>
          </a:p>
        </p:txBody>
      </p:sp>
      <p:sp>
        <p:nvSpPr>
          <p:cNvPr id="11" name="TextBox 10">
            <a:extLst>
              <a:ext uri="{FF2B5EF4-FFF2-40B4-BE49-F238E27FC236}">
                <a16:creationId xmlns:a16="http://schemas.microsoft.com/office/drawing/2014/main" id="{073A2858-8711-5304-F1DF-CE09AB34CF46}"/>
              </a:ext>
            </a:extLst>
          </p:cNvPr>
          <p:cNvSpPr txBox="1"/>
          <p:nvPr/>
        </p:nvSpPr>
        <p:spPr>
          <a:xfrm>
            <a:off x="8214019" y="4847915"/>
            <a:ext cx="3540485" cy="707886"/>
          </a:xfrm>
          <a:prstGeom prst="rect">
            <a:avLst/>
          </a:prstGeom>
          <a:noFill/>
        </p:spPr>
        <p:txBody>
          <a:bodyPr wrap="square" rtlCol="0">
            <a:spAutoFit/>
          </a:bodyPr>
          <a:lstStyle/>
          <a:p>
            <a:pPr marL="206280" marR="0" lvl="0" indent="-206280" algn="l" defTabSz="5209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1B1C33"/>
                </a:solidFill>
                <a:effectLst/>
                <a:uLnTx/>
                <a:uFillTx/>
                <a:latin typeface="Lato" panose="020F0502020204030203" pitchFamily="34" charset="0"/>
                <a:ea typeface="Lato" panose="020F0502020204030203" pitchFamily="34" charset="0"/>
                <a:cs typeface="Lato" panose="020F0502020204030203" pitchFamily="34" charset="0"/>
              </a:rPr>
              <a:t>Ambassadeurs per organisatie/afdeling/team inzetten</a:t>
            </a:r>
          </a:p>
          <a:p>
            <a:pPr marL="206280" marR="0" lvl="0" indent="-206280" algn="l" defTabSz="5209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1B1C33"/>
                </a:solidFill>
                <a:effectLst/>
                <a:uLnTx/>
                <a:uFillTx/>
                <a:latin typeface="Lato" panose="020F0502020204030203" pitchFamily="34" charset="0"/>
                <a:ea typeface="Lato" panose="020F0502020204030203" pitchFamily="34" charset="0"/>
                <a:cs typeface="Lato" panose="020F0502020204030203" pitchFamily="34" charset="0"/>
              </a:rPr>
              <a:t>Afgestemde aanpak opstellen</a:t>
            </a:r>
          </a:p>
          <a:p>
            <a:pPr marL="206280" marR="0" lvl="0" indent="-206280" algn="l" defTabSz="5209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1B1C33"/>
                </a:solidFill>
                <a:effectLst/>
                <a:uLnTx/>
                <a:uFillTx/>
                <a:latin typeface="Lato" panose="020F0502020204030203" pitchFamily="34" charset="0"/>
                <a:ea typeface="Lato" panose="020F0502020204030203" pitchFamily="34" charset="0"/>
                <a:cs typeface="Lato" panose="020F0502020204030203" pitchFamily="34" charset="0"/>
              </a:rPr>
              <a:t>Inzetten van effectieve en creatieve middelen en werkvormen </a:t>
            </a:r>
          </a:p>
        </p:txBody>
      </p:sp>
      <p:sp>
        <p:nvSpPr>
          <p:cNvPr id="23" name="TextBox 17">
            <a:extLst>
              <a:ext uri="{FF2B5EF4-FFF2-40B4-BE49-F238E27FC236}">
                <a16:creationId xmlns:a16="http://schemas.microsoft.com/office/drawing/2014/main" id="{3C610E15-498D-F691-000B-F9198A008877}"/>
              </a:ext>
            </a:extLst>
          </p:cNvPr>
          <p:cNvSpPr txBox="1"/>
          <p:nvPr/>
        </p:nvSpPr>
        <p:spPr>
          <a:xfrm>
            <a:off x="7874142" y="2424152"/>
            <a:ext cx="3852371" cy="276999"/>
          </a:xfrm>
          <a:prstGeom prst="rect">
            <a:avLst/>
          </a:prstGeom>
          <a:noFill/>
        </p:spPr>
        <p:txBody>
          <a:bodyPr wrap="square" rtlCol="0">
            <a:spAutoFit/>
          </a:bodyPr>
          <a:lstStyle/>
          <a:p>
            <a:pPr marL="0" marR="0" lvl="0" indent="0" algn="ctr" defTabSz="520991"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1B1C33"/>
                </a:solidFill>
                <a:effectLst/>
                <a:uLnTx/>
                <a:uFillTx/>
                <a:latin typeface="Raleway" pitchFamily="2" charset="0"/>
                <a:ea typeface="Lato" panose="020F0502020204030203" pitchFamily="34" charset="0"/>
                <a:cs typeface="Lato" panose="020F0502020204030203" pitchFamily="34" charset="0"/>
              </a:rPr>
              <a:t>Voorbeelden van concrete activiteiten</a:t>
            </a:r>
          </a:p>
        </p:txBody>
      </p:sp>
      <p:sp>
        <p:nvSpPr>
          <p:cNvPr id="30" name="TextBox 18">
            <a:extLst>
              <a:ext uri="{FF2B5EF4-FFF2-40B4-BE49-F238E27FC236}">
                <a16:creationId xmlns:a16="http://schemas.microsoft.com/office/drawing/2014/main" id="{12322211-DA96-E636-D067-AB67E698FD99}"/>
              </a:ext>
            </a:extLst>
          </p:cNvPr>
          <p:cNvSpPr txBox="1"/>
          <p:nvPr/>
        </p:nvSpPr>
        <p:spPr>
          <a:xfrm>
            <a:off x="8208945" y="3996257"/>
            <a:ext cx="3584433" cy="553998"/>
          </a:xfrm>
          <a:prstGeom prst="rect">
            <a:avLst/>
          </a:prstGeom>
          <a:noFill/>
        </p:spPr>
        <p:txBody>
          <a:bodyPr wrap="square" lIns="91440" tIns="45720" rIns="91440" bIns="45720" rtlCol="0" anchor="t">
            <a:spAutoFit/>
          </a:bodyPr>
          <a:lstStyle/>
          <a:p>
            <a:pPr marL="205740" indent="-205740" defTabSz="520991">
              <a:buFont typeface="Arial" panose="020B0604020202020204" pitchFamily="34" charset="0"/>
              <a:buChar char="•"/>
              <a:defRPr/>
            </a:pPr>
            <a:r>
              <a:rPr kumimoji="0" lang="nl-NL" sz="1000" b="0" i="0" u="none" strike="noStrike" kern="1200" cap="none" spc="0" normalizeH="0" baseline="0" noProof="0">
                <a:ln>
                  <a:noFill/>
                </a:ln>
                <a:solidFill>
                  <a:srgbClr val="1B1C33"/>
                </a:solidFill>
                <a:effectLst/>
                <a:uLnTx/>
                <a:uFillTx/>
                <a:latin typeface="Lato"/>
                <a:ea typeface="Lato"/>
                <a:cs typeface="Lato"/>
              </a:rPr>
              <a:t>Mensen opleiden </a:t>
            </a:r>
            <a:r>
              <a:rPr lang="nl-NL" sz="1000">
                <a:solidFill>
                  <a:srgbClr val="1B1C33"/>
                </a:solidFill>
                <a:latin typeface="Lato"/>
                <a:ea typeface="Lato"/>
                <a:cs typeface="Lato"/>
              </a:rPr>
              <a:t>met trainingen</a:t>
            </a:r>
            <a:r>
              <a:rPr kumimoji="0" lang="nl-NL" sz="1000" b="0" i="0" u="none" strike="noStrike" kern="1200" cap="none" spc="0" normalizeH="0" baseline="0" noProof="0">
                <a:ln>
                  <a:noFill/>
                </a:ln>
                <a:solidFill>
                  <a:srgbClr val="1B1C33"/>
                </a:solidFill>
                <a:effectLst/>
                <a:uLnTx/>
                <a:uFillTx/>
                <a:latin typeface="Lato"/>
                <a:ea typeface="Lato"/>
                <a:cs typeface="Lato"/>
              </a:rPr>
              <a:t>, </a:t>
            </a:r>
            <a:r>
              <a:rPr kumimoji="0" lang="nl-NL" sz="1000" b="0" i="0" u="none" strike="noStrike" kern="1200" cap="none" spc="0" normalizeH="0" baseline="0" noProof="0" err="1">
                <a:ln>
                  <a:noFill/>
                </a:ln>
                <a:solidFill>
                  <a:srgbClr val="1B1C33"/>
                </a:solidFill>
                <a:effectLst/>
                <a:uLnTx/>
                <a:uFillTx/>
                <a:latin typeface="Lato"/>
                <a:ea typeface="Lato"/>
                <a:cs typeface="Lato"/>
              </a:rPr>
              <a:t>toolkit</a:t>
            </a:r>
            <a:r>
              <a:rPr kumimoji="0" lang="nl-NL" sz="1000" b="0" i="0" u="none" strike="noStrike" kern="1200" cap="none" spc="0" normalizeH="0" baseline="0" noProof="0">
                <a:ln>
                  <a:noFill/>
                </a:ln>
                <a:solidFill>
                  <a:srgbClr val="1B1C33"/>
                </a:solidFill>
                <a:effectLst/>
                <a:uLnTx/>
                <a:uFillTx/>
                <a:latin typeface="Lato"/>
                <a:ea typeface="Lato"/>
                <a:cs typeface="Lato"/>
              </a:rPr>
              <a:t>, Q&amp;A sessies</a:t>
            </a:r>
            <a:endParaRPr lang="nl-NL">
              <a:latin typeface="Lato"/>
              <a:ea typeface="Lato"/>
              <a:cs typeface="Lato"/>
            </a:endParaRPr>
          </a:p>
          <a:p>
            <a:pPr marL="205740" marR="0" lvl="0" indent="-205740" algn="l" defTabSz="5209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1B1C33"/>
                </a:solidFill>
                <a:effectLst/>
                <a:uLnTx/>
                <a:uFillTx/>
                <a:latin typeface="Lato"/>
                <a:ea typeface="Lato"/>
                <a:cs typeface="Lato"/>
              </a:rPr>
              <a:t>Feedbackloop inrichten om volwassenheid te realiseren</a:t>
            </a:r>
            <a:endParaRPr lang="nl-NL" sz="1000" b="0" i="0" u="none" strike="noStrike" kern="1200" cap="none" spc="0" normalizeH="0" baseline="0" noProof="0">
              <a:ln>
                <a:noFill/>
              </a:ln>
              <a:solidFill>
                <a:srgbClr val="1B1C33"/>
              </a:solidFill>
              <a:effectLst/>
              <a:uLnTx/>
              <a:uFillTx/>
              <a:latin typeface="Lato"/>
              <a:ea typeface="Lato"/>
              <a:cs typeface="Lato"/>
            </a:endParaRPr>
          </a:p>
          <a:p>
            <a:pPr marL="205740" marR="0" lvl="0" indent="-205740" algn="l" defTabSz="5209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1B1C33"/>
                </a:solidFill>
                <a:effectLst/>
                <a:uLnTx/>
                <a:uFillTx/>
                <a:latin typeface="Lato"/>
                <a:ea typeface="Lato"/>
                <a:cs typeface="Lato"/>
              </a:rPr>
              <a:t>Energie hooghouden door o.a. het vieren van successen</a:t>
            </a:r>
            <a:endParaRPr lang="nl-NL" sz="1000" b="0" i="0" u="none" strike="noStrike" kern="1200" cap="none" spc="0" normalizeH="0" baseline="0" noProof="0">
              <a:ln>
                <a:noFill/>
              </a:ln>
              <a:solidFill>
                <a:srgbClr val="1B1C33"/>
              </a:solidFill>
              <a:effectLst/>
              <a:uLnTx/>
              <a:uFillTx/>
              <a:latin typeface="Lato"/>
              <a:ea typeface="Lato"/>
              <a:cs typeface="Lato"/>
            </a:endParaRPr>
          </a:p>
        </p:txBody>
      </p:sp>
      <p:grpSp>
        <p:nvGrpSpPr>
          <p:cNvPr id="32" name="Group 31">
            <a:extLst>
              <a:ext uri="{FF2B5EF4-FFF2-40B4-BE49-F238E27FC236}">
                <a16:creationId xmlns:a16="http://schemas.microsoft.com/office/drawing/2014/main" id="{084260CE-EB49-B967-1D13-FE3B2EEA8915}"/>
              </a:ext>
            </a:extLst>
          </p:cNvPr>
          <p:cNvGrpSpPr/>
          <p:nvPr/>
        </p:nvGrpSpPr>
        <p:grpSpPr>
          <a:xfrm>
            <a:off x="2731876" y="2696951"/>
            <a:ext cx="6727813" cy="3832650"/>
            <a:chOff x="1429601" y="2088507"/>
            <a:chExt cx="6604698" cy="3361054"/>
          </a:xfrm>
        </p:grpSpPr>
        <p:graphicFrame>
          <p:nvGraphicFramePr>
            <p:cNvPr id="33" name="Diagram 32">
              <a:extLst>
                <a:ext uri="{FF2B5EF4-FFF2-40B4-BE49-F238E27FC236}">
                  <a16:creationId xmlns:a16="http://schemas.microsoft.com/office/drawing/2014/main" id="{034430C1-650B-B084-7E0B-B27AEF106BF6}"/>
                </a:ext>
              </a:extLst>
            </p:cNvPr>
            <p:cNvGraphicFramePr/>
            <p:nvPr>
              <p:extLst>
                <p:ext uri="{D42A27DB-BD31-4B8C-83A1-F6EECF244321}">
                  <p14:modId xmlns:p14="http://schemas.microsoft.com/office/powerpoint/2010/main" val="3091947309"/>
                </p:ext>
              </p:extLst>
            </p:nvPr>
          </p:nvGraphicFramePr>
          <p:xfrm>
            <a:off x="2769846" y="2088507"/>
            <a:ext cx="3939478" cy="3361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33">
              <a:extLst>
                <a:ext uri="{FF2B5EF4-FFF2-40B4-BE49-F238E27FC236}">
                  <a16:creationId xmlns:a16="http://schemas.microsoft.com/office/drawing/2014/main" id="{931B5484-C1F8-C71E-C888-893F6E37CD8E}"/>
                </a:ext>
              </a:extLst>
            </p:cNvPr>
            <p:cNvSpPr txBox="1"/>
            <p:nvPr/>
          </p:nvSpPr>
          <p:spPr>
            <a:xfrm>
              <a:off x="1429601" y="2516418"/>
              <a:ext cx="6604698" cy="647774"/>
            </a:xfrm>
            <a:prstGeom prst="rect">
              <a:avLst/>
            </a:prstGeom>
            <a:noFill/>
          </p:spPr>
          <p:txBody>
            <a:bodyPr wrap="square">
              <a:spAutoFit/>
            </a:bodyPr>
            <a:lstStyle/>
            <a:p>
              <a:pPr marL="0" marR="0" lvl="0" indent="0" algn="ctr" defTabSz="914022"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srgbClr val="FFFFFF"/>
                  </a:solidFill>
                  <a:effectLst/>
                  <a:uLnTx/>
                  <a:uFillTx/>
                  <a:latin typeface="Raleway" pitchFamily="2" charset="0"/>
                  <a:ea typeface="Lato" panose="020F0502020204030203" pitchFamily="34" charset="0"/>
                  <a:cs typeface="Lato" panose="020F0502020204030203" pitchFamily="34" charset="0"/>
                </a:rPr>
                <a:t>(Blijven) </a:t>
              </a:r>
              <a:br>
                <a:rPr kumimoji="0" lang="nl-NL" sz="1100" b="1" i="0" u="none" strike="noStrike" kern="1200" cap="none" spc="0" normalizeH="0" baseline="0" noProof="0">
                  <a:ln>
                    <a:noFill/>
                  </a:ln>
                  <a:solidFill>
                    <a:srgbClr val="FFFFFF"/>
                  </a:solidFill>
                  <a:effectLst/>
                  <a:uLnTx/>
                  <a:uFillTx/>
                  <a:latin typeface="Raleway" pitchFamily="2" charset="0"/>
                  <a:ea typeface="Lato" panose="020F0502020204030203" pitchFamily="34" charset="0"/>
                  <a:cs typeface="Lato" panose="020F0502020204030203" pitchFamily="34" charset="0"/>
                </a:rPr>
              </a:br>
              <a:r>
                <a:rPr kumimoji="0" lang="nl-NL" sz="1100" b="1" i="0" u="none" strike="noStrike" kern="1200" cap="none" spc="0" normalizeH="0" baseline="0" noProof="0">
                  <a:ln>
                    <a:noFill/>
                  </a:ln>
                  <a:solidFill>
                    <a:srgbClr val="FFFFFF"/>
                  </a:solidFill>
                  <a:effectLst/>
                  <a:uLnTx/>
                  <a:uFillTx/>
                  <a:latin typeface="Raleway" pitchFamily="2" charset="0"/>
                  <a:ea typeface="Lato" panose="020F0502020204030203" pitchFamily="34" charset="0"/>
                  <a:cs typeface="Lato" panose="020F0502020204030203" pitchFamily="34" charset="0"/>
                </a:rPr>
                <a:t>Doen</a:t>
              </a:r>
              <a:r>
                <a:rPr kumimoji="0" lang="nl-NL" sz="1100" b="0" i="0" u="none" strike="noStrike" kern="1200" cap="none" spc="0" normalizeH="0" baseline="0" noProof="0">
                  <a:ln>
                    <a:noFill/>
                  </a:ln>
                  <a:solidFill>
                    <a:srgbClr val="FFFFFF"/>
                  </a:solidFill>
                  <a:effectLst/>
                  <a:uLnTx/>
                  <a:uFillTx/>
                  <a:latin typeface="Raleway" pitchFamily="2" charset="0"/>
                  <a:ea typeface="Lato" panose="020F0502020204030203" pitchFamily="34" charset="0"/>
                  <a:cs typeface="Lato" panose="020F0502020204030203" pitchFamily="34" charset="0"/>
                </a:rPr>
                <a:t> </a:t>
              </a:r>
            </a:p>
            <a:p>
              <a:pPr marL="0" marR="0" lvl="0" indent="0" algn="ctr" defTabSz="914022"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Borgen van </a:t>
              </a:r>
            </a:p>
            <a:p>
              <a:pPr marL="0" marR="0" lvl="0" indent="0" algn="ctr" defTabSz="914022"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verandering</a:t>
              </a:r>
            </a:p>
          </p:txBody>
        </p:sp>
      </p:grpSp>
      <p:sp>
        <p:nvSpPr>
          <p:cNvPr id="41" name="Rectangle 40">
            <a:extLst>
              <a:ext uri="{FF2B5EF4-FFF2-40B4-BE49-F238E27FC236}">
                <a16:creationId xmlns:a16="http://schemas.microsoft.com/office/drawing/2014/main" id="{8EC57CF4-B1B1-1878-177C-9234FFCCE624}"/>
              </a:ext>
            </a:extLst>
          </p:cNvPr>
          <p:cNvSpPr/>
          <p:nvPr/>
        </p:nvSpPr>
        <p:spPr>
          <a:xfrm>
            <a:off x="3980019" y="2377283"/>
            <a:ext cx="7812000" cy="4176783"/>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3">
            <a:extLst>
              <a:ext uri="{FF2B5EF4-FFF2-40B4-BE49-F238E27FC236}">
                <a16:creationId xmlns:a16="http://schemas.microsoft.com/office/drawing/2014/main" id="{8FB72163-174D-A0D3-8B21-5D7C835A4188}"/>
              </a:ext>
            </a:extLst>
          </p:cNvPr>
          <p:cNvSpPr txBox="1">
            <a:spLocks/>
          </p:cNvSpPr>
          <p:nvPr/>
        </p:nvSpPr>
        <p:spPr>
          <a:xfrm>
            <a:off x="3979810" y="2361597"/>
            <a:ext cx="5534025" cy="14922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0" cap="none" spc="0" normalizeH="0" baseline="0" noProof="0" err="1">
                <a:ln>
                  <a:noFill/>
                </a:ln>
                <a:solidFill>
                  <a:srgbClr val="5AB2F8"/>
                </a:solidFill>
                <a:effectLst/>
                <a:uLnTx/>
                <a:uFillTx/>
                <a:latin typeface="Raleway" pitchFamily="2" charset="0"/>
                <a:ea typeface="Lato" panose="020F0502020204030203" pitchFamily="34" charset="0"/>
                <a:cs typeface="Lato" panose="020F0502020204030203" pitchFamily="34" charset="0"/>
              </a:rPr>
              <a:t>Onze</a:t>
            </a:r>
            <a:r>
              <a:rPr kumimoji="0" lang="en-GB" sz="1200" b="1" i="0" u="none" strike="noStrike" kern="0" cap="none" spc="0" normalizeH="0" baseline="0" noProof="0">
                <a:ln>
                  <a:noFill/>
                </a:ln>
                <a:solidFill>
                  <a:srgbClr val="5AB2F8"/>
                </a:solidFill>
                <a:effectLst/>
                <a:uLnTx/>
                <a:uFillTx/>
                <a:latin typeface="Raleway" pitchFamily="2" charset="0"/>
                <a:ea typeface="Lato" panose="020F0502020204030203" pitchFamily="34" charset="0"/>
                <a:cs typeface="Lato" panose="020F0502020204030203" pitchFamily="34" charset="0"/>
              </a:rPr>
              <a:t> </a:t>
            </a:r>
            <a:r>
              <a:rPr kumimoji="0" lang="en-GB" sz="1200" b="1" i="0" u="none" strike="noStrike" kern="0" cap="none" spc="0" normalizeH="0" baseline="0" noProof="0" err="1">
                <a:ln>
                  <a:noFill/>
                </a:ln>
                <a:solidFill>
                  <a:srgbClr val="5AB2F8"/>
                </a:solidFill>
                <a:effectLst/>
                <a:uLnTx/>
                <a:uFillTx/>
                <a:latin typeface="Raleway" pitchFamily="2" charset="0"/>
                <a:ea typeface="Lato" panose="020F0502020204030203" pitchFamily="34" charset="0"/>
                <a:cs typeface="Lato" panose="020F0502020204030203" pitchFamily="34" charset="0"/>
              </a:rPr>
              <a:t>visie</a:t>
            </a:r>
            <a:r>
              <a:rPr kumimoji="0" lang="en-GB" sz="1200" b="1" i="0" u="none" strike="noStrike" kern="0" cap="none" spc="0" normalizeH="0" baseline="0" noProof="0">
                <a:ln>
                  <a:noFill/>
                </a:ln>
                <a:solidFill>
                  <a:srgbClr val="5AB2F8"/>
                </a:solidFill>
                <a:effectLst/>
                <a:uLnTx/>
                <a:uFillTx/>
                <a:latin typeface="Raleway" pitchFamily="2" charset="0"/>
                <a:ea typeface="Lato" panose="020F0502020204030203" pitchFamily="34" charset="0"/>
                <a:cs typeface="Lato" panose="020F0502020204030203" pitchFamily="34" charset="0"/>
              </a:rPr>
              <a:t> op de </a:t>
            </a:r>
            <a:r>
              <a:rPr kumimoji="0" lang="en-GB" sz="1200" b="1" i="0" u="none" strike="noStrike" kern="0" cap="none" spc="0" normalizeH="0" baseline="0" noProof="0" err="1">
                <a:ln>
                  <a:noFill/>
                </a:ln>
                <a:solidFill>
                  <a:srgbClr val="5AB2F8"/>
                </a:solidFill>
                <a:effectLst/>
                <a:uLnTx/>
                <a:uFillTx/>
                <a:latin typeface="Raleway" pitchFamily="2" charset="0"/>
                <a:ea typeface="Lato" panose="020F0502020204030203" pitchFamily="34" charset="0"/>
                <a:cs typeface="Lato" panose="020F0502020204030203" pitchFamily="34" charset="0"/>
              </a:rPr>
              <a:t>aanpak</a:t>
            </a:r>
            <a:r>
              <a:rPr kumimoji="0" lang="en-GB" sz="1200" b="1" i="0" u="none" strike="noStrike" kern="0" cap="none" spc="0" normalizeH="0" baseline="0" noProof="0">
                <a:ln>
                  <a:noFill/>
                </a:ln>
                <a:solidFill>
                  <a:srgbClr val="5AB2F8"/>
                </a:solidFill>
                <a:effectLst/>
                <a:uLnTx/>
                <a:uFillTx/>
                <a:latin typeface="Raleway" pitchFamily="2" charset="0"/>
                <a:ea typeface="Lato" panose="020F0502020204030203" pitchFamily="34" charset="0"/>
                <a:cs typeface="Lato" panose="020F0502020204030203"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L" sz="1200" b="0" i="0" u="none" strike="noStrike" kern="1200" cap="none" spc="0" normalizeH="0" baseline="0" noProof="0">
              <a:ln>
                <a:noFill/>
              </a:ln>
              <a:solidFill>
                <a:srgbClr val="5AB2F8"/>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9" name="TextBox 19">
            <a:extLst>
              <a:ext uri="{FF2B5EF4-FFF2-40B4-BE49-F238E27FC236}">
                <a16:creationId xmlns:a16="http://schemas.microsoft.com/office/drawing/2014/main" id="{8FFD4941-9D89-5195-D23C-333B8456557F}"/>
              </a:ext>
            </a:extLst>
          </p:cNvPr>
          <p:cNvSpPr txBox="1"/>
          <p:nvPr/>
        </p:nvSpPr>
        <p:spPr>
          <a:xfrm>
            <a:off x="8207518" y="3029683"/>
            <a:ext cx="3584432" cy="707886"/>
          </a:xfrm>
          <a:prstGeom prst="rect">
            <a:avLst/>
          </a:prstGeom>
          <a:noFill/>
        </p:spPr>
        <p:txBody>
          <a:bodyPr wrap="square" rtlCol="0">
            <a:spAutoFit/>
          </a:bodyPr>
          <a:lstStyle/>
          <a:p>
            <a:pPr marL="206280" marR="0" lvl="0" indent="-206280" algn="l" defTabSz="5209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1B1C33"/>
                </a:solidFill>
                <a:effectLst/>
                <a:uLnTx/>
                <a:uFillTx/>
                <a:latin typeface="Lato" panose="020F0502020204030203" pitchFamily="34" charset="0"/>
                <a:ea typeface="Lato" panose="020F0502020204030203" pitchFamily="34" charset="0"/>
                <a:cs typeface="Lato" panose="020F0502020204030203" pitchFamily="34" charset="0"/>
              </a:rPr>
              <a:t>Vast ritme en aansturing om verandering in tact te houden</a:t>
            </a:r>
          </a:p>
          <a:p>
            <a:pPr marL="206280" marR="0" lvl="0" indent="-206280" algn="l" defTabSz="5209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00" b="0" i="0" u="none" strike="noStrike" kern="1200" cap="none" spc="0" normalizeH="0" baseline="0" noProof="0">
                <a:ln>
                  <a:noFill/>
                </a:ln>
                <a:solidFill>
                  <a:srgbClr val="1B1C33"/>
                </a:solidFill>
                <a:effectLst/>
                <a:uLnTx/>
                <a:uFillTx/>
                <a:latin typeface="Lato" panose="020F0502020204030203" pitchFamily="34" charset="0"/>
                <a:ea typeface="Lato" panose="020F0502020204030203" pitchFamily="34" charset="0"/>
                <a:cs typeface="Lato" panose="020F0502020204030203" pitchFamily="34" charset="0"/>
              </a:rPr>
              <a:t>Benodigde vervolgacties in kaart brengen o.b.v. resultaten op mijlpalen, feedback en evaluaties</a:t>
            </a:r>
          </a:p>
        </p:txBody>
      </p:sp>
      <p:grpSp>
        <p:nvGrpSpPr>
          <p:cNvPr id="19" name="Group 18">
            <a:extLst>
              <a:ext uri="{FF2B5EF4-FFF2-40B4-BE49-F238E27FC236}">
                <a16:creationId xmlns:a16="http://schemas.microsoft.com/office/drawing/2014/main" id="{A2A5C3BB-6ED5-151C-78D3-7CB3EC7AB8C2}"/>
              </a:ext>
            </a:extLst>
          </p:cNvPr>
          <p:cNvGrpSpPr/>
          <p:nvPr/>
        </p:nvGrpSpPr>
        <p:grpSpPr>
          <a:xfrm>
            <a:off x="0" y="128016"/>
            <a:ext cx="12191999" cy="243460"/>
            <a:chOff x="0" y="128016"/>
            <a:chExt cx="12191999" cy="243460"/>
          </a:xfrm>
        </p:grpSpPr>
        <p:sp>
          <p:nvSpPr>
            <p:cNvPr id="20" name="Rectangle 19">
              <a:extLst>
                <a:ext uri="{FF2B5EF4-FFF2-40B4-BE49-F238E27FC236}">
                  <a16:creationId xmlns:a16="http://schemas.microsoft.com/office/drawing/2014/main" id="{1FF527F6-0C3A-46FD-76B8-AC07EDEA0618}"/>
                </a:ext>
              </a:extLst>
            </p:cNvPr>
            <p:cNvSpPr/>
            <p:nvPr/>
          </p:nvSpPr>
          <p:spPr>
            <a:xfrm>
              <a:off x="9753601" y="128016"/>
              <a:ext cx="2438398" cy="24346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extLst>
                <a:ext uri="{FF2B5EF4-FFF2-40B4-BE49-F238E27FC236}">
                  <a16:creationId xmlns:a16="http://schemas.microsoft.com/office/drawing/2014/main" id="{4EBBC18B-CFD3-3F1F-FB44-B78A2B016DE4}"/>
                </a:ext>
              </a:extLst>
            </p:cNvPr>
            <p:cNvSpPr/>
            <p:nvPr/>
          </p:nvSpPr>
          <p:spPr>
            <a:xfrm>
              <a:off x="0" y="128016"/>
              <a:ext cx="8531086" cy="181738"/>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2" name="Slide Number Placeholder 1">
            <a:extLst>
              <a:ext uri="{FF2B5EF4-FFF2-40B4-BE49-F238E27FC236}">
                <a16:creationId xmlns:a16="http://schemas.microsoft.com/office/drawing/2014/main" id="{6B5998FE-C253-2AFC-73DD-EED7421C4F4A}"/>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3" name="Rectangle 12">
            <a:hlinkClick r:id="rId8" action="ppaction://hlinksldjump"/>
            <a:extLst>
              <a:ext uri="{FF2B5EF4-FFF2-40B4-BE49-F238E27FC236}">
                <a16:creationId xmlns:a16="http://schemas.microsoft.com/office/drawing/2014/main" id="{3850E0A5-9784-DB24-7A7C-FB9A01554332}"/>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hlinkClick r:id="rId9" action="ppaction://hlinksldjump"/>
            <a:extLst>
              <a:ext uri="{FF2B5EF4-FFF2-40B4-BE49-F238E27FC236}">
                <a16:creationId xmlns:a16="http://schemas.microsoft.com/office/drawing/2014/main" id="{2B68BA61-146A-B34D-FD12-28AF7B1A7933}"/>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hlinkClick r:id="rId10" action="ppaction://hlinksldjump"/>
            <a:extLst>
              <a:ext uri="{FF2B5EF4-FFF2-40B4-BE49-F238E27FC236}">
                <a16:creationId xmlns:a16="http://schemas.microsoft.com/office/drawing/2014/main" id="{EA3B7C45-FC96-3E37-9C86-6431FC4A1167}"/>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hlinkClick r:id="rId11" action="ppaction://hlinksldjump"/>
            <a:extLst>
              <a:ext uri="{FF2B5EF4-FFF2-40B4-BE49-F238E27FC236}">
                <a16:creationId xmlns:a16="http://schemas.microsoft.com/office/drawing/2014/main" id="{C3967B0B-6A21-EB26-B50E-83E3BB6E9F05}"/>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a:hlinkClick r:id="rId12" action="ppaction://hlinksldjump"/>
            <a:extLst>
              <a:ext uri="{FF2B5EF4-FFF2-40B4-BE49-F238E27FC236}">
                <a16:creationId xmlns:a16="http://schemas.microsoft.com/office/drawing/2014/main" id="{6964138D-A91E-4CCA-E45D-1B03C3046C0A}"/>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a:hlinkClick r:id="rId12" action="ppaction://hlinksldjump"/>
            <a:extLst>
              <a:ext uri="{FF2B5EF4-FFF2-40B4-BE49-F238E27FC236}">
                <a16:creationId xmlns:a16="http://schemas.microsoft.com/office/drawing/2014/main" id="{F8F817F3-1BFF-60CA-2C21-7AE47FE690C7}"/>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a:hlinkClick r:id="rId13" action="ppaction://hlinksldjump"/>
            <a:extLst>
              <a:ext uri="{FF2B5EF4-FFF2-40B4-BE49-F238E27FC236}">
                <a16:creationId xmlns:a16="http://schemas.microsoft.com/office/drawing/2014/main" id="{1DAC9270-6933-B58F-9A51-76C8ED9C6E36}"/>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hlinkClick r:id="rId14" action="ppaction://hlinksldjump"/>
            <a:extLst>
              <a:ext uri="{FF2B5EF4-FFF2-40B4-BE49-F238E27FC236}">
                <a16:creationId xmlns:a16="http://schemas.microsoft.com/office/drawing/2014/main" id="{A0DC3F19-9933-90D7-53B5-13A8641CA59E}"/>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a:hlinkClick r:id="rId15" action="ppaction://hlinksldjump"/>
            <a:extLst>
              <a:ext uri="{FF2B5EF4-FFF2-40B4-BE49-F238E27FC236}">
                <a16:creationId xmlns:a16="http://schemas.microsoft.com/office/drawing/2014/main" id="{B6C13F63-59BC-2ABD-CCE2-8718585809EE}"/>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tangle 28">
            <a:hlinkClick r:id="rId16" action="ppaction://hlinksldjump"/>
            <a:extLst>
              <a:ext uri="{FF2B5EF4-FFF2-40B4-BE49-F238E27FC236}">
                <a16:creationId xmlns:a16="http://schemas.microsoft.com/office/drawing/2014/main" id="{F2D0C31B-2A01-17FD-52AA-78A1B82F459E}"/>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hlinkClick r:id="rId15" action="ppaction://hlinksldjump"/>
            <a:extLst>
              <a:ext uri="{FF2B5EF4-FFF2-40B4-BE49-F238E27FC236}">
                <a16:creationId xmlns:a16="http://schemas.microsoft.com/office/drawing/2014/main" id="{87234081-E045-E729-B9C5-254F397104AC}"/>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81956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6F6C01-774E-0486-AE43-712C41B947EE}"/>
              </a:ext>
            </a:extLst>
          </p:cNvPr>
          <p:cNvSpPr>
            <a:spLocks noGrp="1"/>
          </p:cNvSpPr>
          <p:nvPr>
            <p:ph type="sldNum" sz="quarter" idx="12"/>
          </p:nvPr>
        </p:nvSpPr>
        <p:spPr/>
        <p:txBody>
          <a:bodyPr/>
          <a:lstStyle/>
          <a:p>
            <a:fld id="{D7E34A39-DEE3-3048-A396-5BCE91A8221E}" type="slidenum">
              <a:rPr lang="nl-NL" smtClean="0"/>
              <a:pPr/>
              <a:t>23</a:t>
            </a:fld>
            <a:endParaRPr lang="nl-NL"/>
          </a:p>
        </p:txBody>
      </p:sp>
      <p:sp>
        <p:nvSpPr>
          <p:cNvPr id="3" name="Title 2">
            <a:extLst>
              <a:ext uri="{FF2B5EF4-FFF2-40B4-BE49-F238E27FC236}">
                <a16:creationId xmlns:a16="http://schemas.microsoft.com/office/drawing/2014/main" id="{FAA69772-46A3-E982-6093-4650AC563ED7}"/>
              </a:ext>
            </a:extLst>
          </p:cNvPr>
          <p:cNvSpPr>
            <a:spLocks noGrp="1"/>
          </p:cNvSpPr>
          <p:nvPr>
            <p:ph type="title"/>
          </p:nvPr>
        </p:nvSpPr>
        <p:spPr/>
        <p:txBody>
          <a:bodyPr>
            <a:normAutofit/>
          </a:bodyPr>
          <a:lstStyle/>
          <a:p>
            <a:r>
              <a:rPr lang="nl-NL" sz="2400"/>
              <a:t>Aandachtspunt: burgerparticipatie</a:t>
            </a:r>
          </a:p>
        </p:txBody>
      </p:sp>
      <p:sp>
        <p:nvSpPr>
          <p:cNvPr id="6" name="TextBox 5">
            <a:extLst>
              <a:ext uri="{FF2B5EF4-FFF2-40B4-BE49-F238E27FC236}">
                <a16:creationId xmlns:a16="http://schemas.microsoft.com/office/drawing/2014/main" id="{523B6638-9C1E-89E2-313D-99B8E8B14BDE}"/>
              </a:ext>
            </a:extLst>
          </p:cNvPr>
          <p:cNvSpPr txBox="1"/>
          <p:nvPr/>
        </p:nvSpPr>
        <p:spPr>
          <a:xfrm>
            <a:off x="629653" y="1438082"/>
            <a:ext cx="6512292" cy="415498"/>
          </a:xfrm>
          <a:prstGeom prst="rect">
            <a:avLst/>
          </a:prstGeom>
          <a:solidFill>
            <a:schemeClr val="accent1">
              <a:lumMod val="20000"/>
              <a:lumOff val="80000"/>
            </a:schemeClr>
          </a:solidFill>
        </p:spPr>
        <p:txBody>
          <a:bodyPr wrap="square" lIns="91440" tIns="45720" rIns="91440" bIns="45720" anchor="t">
            <a:spAutoFit/>
          </a:bodyPr>
          <a:lstStyle/>
          <a:p>
            <a:r>
              <a:rPr lang="nl-NL" sz="1050">
                <a:solidFill>
                  <a:srgbClr val="000000"/>
                </a:solidFill>
                <a:latin typeface="Lato"/>
                <a:ea typeface="Lato"/>
                <a:cs typeface="Lato"/>
              </a:rPr>
              <a:t>Burgerparticipatie is het </a:t>
            </a:r>
            <a:r>
              <a:rPr lang="nl-NL" sz="1050" b="0" i="0" u="none" strike="noStrike" baseline="0">
                <a:solidFill>
                  <a:srgbClr val="000000"/>
                </a:solidFill>
                <a:latin typeface="Lato"/>
                <a:ea typeface="Lato"/>
                <a:cs typeface="Lato"/>
              </a:rPr>
              <a:t>proces van meedenken, meepraten of meebeslissen door inwoners van de regio Midden-Holland in de veranderingen in zorg en welzijn</a:t>
            </a:r>
            <a:r>
              <a:rPr lang="nl-NL" sz="1050">
                <a:solidFill>
                  <a:srgbClr val="000000"/>
                </a:solidFill>
                <a:latin typeface="Lato"/>
                <a:ea typeface="Lato"/>
                <a:cs typeface="Lato"/>
              </a:rPr>
              <a:t>.</a:t>
            </a:r>
            <a:endParaRPr lang="nl-NL" sz="1050"/>
          </a:p>
        </p:txBody>
      </p:sp>
      <p:sp>
        <p:nvSpPr>
          <p:cNvPr id="8" name="TextBox 7">
            <a:extLst>
              <a:ext uri="{FF2B5EF4-FFF2-40B4-BE49-F238E27FC236}">
                <a16:creationId xmlns:a16="http://schemas.microsoft.com/office/drawing/2014/main" id="{4035EE09-C503-3F22-F05B-BBB9CBEEF979}"/>
              </a:ext>
            </a:extLst>
          </p:cNvPr>
          <p:cNvSpPr txBox="1"/>
          <p:nvPr/>
        </p:nvSpPr>
        <p:spPr>
          <a:xfrm>
            <a:off x="584734" y="1905570"/>
            <a:ext cx="6948580" cy="4855175"/>
          </a:xfrm>
          <a:prstGeom prst="rect">
            <a:avLst/>
          </a:prstGeom>
          <a:noFill/>
        </p:spPr>
        <p:txBody>
          <a:bodyPr wrap="square" lIns="91440" tIns="45720" rIns="91440" bIns="45720" anchor="t">
            <a:spAutoFit/>
          </a:bodyPr>
          <a:lstStyle>
            <a:defPPr>
              <a:defRPr lang="en-NL"/>
            </a:defPPr>
            <a:lvl1pPr>
              <a:defRPr sz="1100">
                <a:solidFill>
                  <a:srgbClr val="000000"/>
                </a:solidFill>
                <a:latin typeface="Lato" panose="020F0502020204030203" pitchFamily="34" charset="0"/>
              </a:defRPr>
            </a:lvl1pPr>
          </a:lstStyle>
          <a:p>
            <a:pPr>
              <a:spcAft>
                <a:spcPts val="600"/>
              </a:spcAft>
            </a:pPr>
            <a:r>
              <a:rPr lang="nl-NL" sz="1050">
                <a:latin typeface="Lato regular"/>
                <a:ea typeface="Lato regular"/>
                <a:cs typeface="Lato regular"/>
              </a:rPr>
              <a:t>De veranderprocessen gaan alle inwoners van Midden-Holland aan. Daarom moeten we steeds weer weten wat inwoners belangrijk vinden. Mét inwoners moeten we bespreken wat inwoners zelf kunnen doen en wat organisaties kunnen doen om de zorg en ondersteuning te blijven bieden aan hen voor wie dat echt noodzakelijk is.</a:t>
            </a:r>
          </a:p>
          <a:p>
            <a:r>
              <a:rPr lang="nl-NL" sz="1050">
                <a:latin typeface="Lato regular"/>
                <a:ea typeface="Lato regular"/>
                <a:cs typeface="Lato regular"/>
              </a:rPr>
              <a:t>De bedoeling is dat er in Midden-Holland een beweging op gang komt waarin we de samenwerking met inwoners stapsgewijs ontwikkelen en uitbouwen. Dit proces start met het organiseren van ontmoetingen met inwoners, waarbij we met elkaar in gesprek gaan over de gewenste veranderingen en we elkaar steeds beter gaan 'verstaan'. Inwoners en organisaties hebben ieder hun eigen rol en deskundigheid. Voor zinvolle ontmoetingen is het gebruik van spreektaal belangrijk, zodat we allemaal weten en begrijpen waar het over gaat.</a:t>
            </a:r>
          </a:p>
          <a:p>
            <a:endParaRPr lang="nl-NL" sz="1050">
              <a:latin typeface="Lato regular" panose="020F0502020204030203" pitchFamily="34" charset="0"/>
              <a:ea typeface="Lato regular" panose="020F0502020204030203" pitchFamily="34" charset="0"/>
              <a:cs typeface="Lato regular" panose="020F0502020204030203" pitchFamily="34" charset="0"/>
            </a:endParaRPr>
          </a:p>
          <a:p>
            <a:r>
              <a:rPr lang="nl-NL" sz="1050" b="0" i="0" u="none" strike="noStrike" baseline="0">
                <a:solidFill>
                  <a:srgbClr val="000000"/>
                </a:solidFill>
                <a:latin typeface="Lato"/>
                <a:ea typeface="Lato"/>
                <a:cs typeface="Lato"/>
              </a:rPr>
              <a:t>In de samenwerking met inwoners gaan we gebruik maken van de </a:t>
            </a:r>
            <a:r>
              <a:rPr lang="nl-NL" sz="1050" b="0" i="0" u="none" strike="noStrike" baseline="0">
                <a:solidFill>
                  <a:srgbClr val="000000"/>
                </a:solidFill>
                <a:latin typeface="Lato Bold"/>
                <a:ea typeface="Lato Bold"/>
                <a:cs typeface="Lato Bold"/>
              </a:rPr>
              <a:t>participatieladder</a:t>
            </a:r>
            <a:r>
              <a:rPr lang="nl-NL" sz="1050" b="0" i="0" u="none" strike="noStrike" baseline="0">
                <a:solidFill>
                  <a:srgbClr val="000000"/>
                </a:solidFill>
                <a:latin typeface="Lato"/>
                <a:ea typeface="Lato"/>
                <a:cs typeface="Lato"/>
              </a:rPr>
              <a:t> (zie voor de verschillende stappen de figuur rechts) om </a:t>
            </a:r>
            <a:r>
              <a:rPr lang="nl-NL" sz="1050">
                <a:latin typeface="Lato"/>
                <a:ea typeface="Lato"/>
                <a:cs typeface="Lato"/>
              </a:rPr>
              <a:t>voor</a:t>
            </a:r>
            <a:r>
              <a:rPr lang="nl-NL" sz="1050" b="0" i="0" u="none" strike="noStrike" baseline="0">
                <a:solidFill>
                  <a:srgbClr val="000000"/>
                </a:solidFill>
                <a:latin typeface="Lato"/>
                <a:ea typeface="Lato"/>
                <a:cs typeface="Lato"/>
              </a:rPr>
              <a:t> het transformatieplan als geheel én per transformatieopgave aan te geven welke niveau van burgerparticipatie gewenst is.</a:t>
            </a:r>
            <a:r>
              <a:rPr lang="nl-NL" sz="1050">
                <a:latin typeface="Lato"/>
                <a:ea typeface="Lato"/>
                <a:cs typeface="Lato"/>
              </a:rPr>
              <a:t> </a:t>
            </a:r>
            <a:r>
              <a:rPr lang="nl-NL" sz="1050" b="0" i="0" u="none" strike="noStrike" baseline="0">
                <a:solidFill>
                  <a:srgbClr val="000000"/>
                </a:solidFill>
                <a:latin typeface="Lato"/>
                <a:ea typeface="Lato"/>
                <a:cs typeface="Lato"/>
              </a:rPr>
              <a:t>De bedoeling is dat bij elk traject </a:t>
            </a:r>
            <a:r>
              <a:rPr lang="nl-NL" sz="1050">
                <a:latin typeface="Lato"/>
                <a:ea typeface="Lato"/>
                <a:cs typeface="Lato"/>
              </a:rPr>
              <a:t>waar inwoners bij worden betrokken, </a:t>
            </a:r>
            <a:r>
              <a:rPr lang="nl-NL" sz="1050" b="0" i="0" u="none" strike="noStrike" baseline="0">
                <a:solidFill>
                  <a:srgbClr val="000000"/>
                </a:solidFill>
                <a:latin typeface="Lato"/>
                <a:ea typeface="Lato"/>
                <a:cs typeface="Lato"/>
              </a:rPr>
              <a:t>vanaf het begin duidelijk is in welke mate inwoners invloed hebben en hoe het proces van participatie loopt.</a:t>
            </a:r>
            <a:r>
              <a:rPr lang="nl-NL" sz="1050">
                <a:latin typeface="Lato"/>
                <a:ea typeface="Lato"/>
                <a:cs typeface="Lato"/>
              </a:rPr>
              <a:t> </a:t>
            </a:r>
            <a:endParaRPr lang="nl-NL" sz="1050" b="0" i="0" u="none" strike="noStrike" baseline="0">
              <a:solidFill>
                <a:srgbClr val="000000"/>
              </a:solidFill>
              <a:latin typeface="Lato" panose="020F0502020204030203" pitchFamily="34" charset="0"/>
              <a:ea typeface="Lato"/>
              <a:cs typeface="Lato"/>
            </a:endParaRPr>
          </a:p>
          <a:p>
            <a:endParaRPr lang="nl-NL" sz="1050">
              <a:solidFill>
                <a:srgbClr val="000000"/>
              </a:solidFill>
              <a:latin typeface="Lato" panose="020F0502020204030203" pitchFamily="34" charset="0"/>
            </a:endParaRPr>
          </a:p>
          <a:p>
            <a:r>
              <a:rPr lang="nl-NL" sz="1050">
                <a:solidFill>
                  <a:srgbClr val="000000"/>
                </a:solidFill>
                <a:latin typeface="Lato"/>
                <a:ea typeface="Lato"/>
                <a:cs typeface="Lato"/>
              </a:rPr>
              <a:t>Per transformatieopgave stellen we daarom het niveau van participatie van inwoners vast. Deze kan dus verschillen per onderwerp. Bij het vaststellen gebruiken we de volgende vragen als </a:t>
            </a:r>
            <a:r>
              <a:rPr lang="nl-NL" sz="1050">
                <a:solidFill>
                  <a:srgbClr val="000000"/>
                </a:solidFill>
                <a:latin typeface="Lato Bold"/>
                <a:ea typeface="Lato Bold"/>
                <a:cs typeface="Lato Bold"/>
              </a:rPr>
              <a:t>afwegingskader</a:t>
            </a:r>
            <a:r>
              <a:rPr lang="nl-NL" sz="1050">
                <a:solidFill>
                  <a:srgbClr val="000000"/>
                </a:solidFill>
                <a:latin typeface="Lato"/>
                <a:ea typeface="Lato"/>
                <a:cs typeface="Lato"/>
              </a:rPr>
              <a:t>:</a:t>
            </a:r>
            <a:r>
              <a:rPr lang="nl-NL" sz="1050">
                <a:latin typeface="Lato"/>
                <a:ea typeface="Lato"/>
                <a:cs typeface="Lato"/>
              </a:rPr>
              <a:t> </a:t>
            </a:r>
            <a:endParaRPr lang="nl-NL" sz="1050">
              <a:solidFill>
                <a:srgbClr val="000000"/>
              </a:solidFill>
              <a:latin typeface="Lato" panose="020F0502020204030203" pitchFamily="34" charset="0"/>
              <a:ea typeface="Lato"/>
              <a:cs typeface="Lato"/>
            </a:endParaRPr>
          </a:p>
          <a:p>
            <a:pPr marL="228600" indent="-228600">
              <a:buFont typeface="+mj-lt"/>
              <a:buAutoNum type="arabicPeriod"/>
            </a:pPr>
            <a:r>
              <a:rPr lang="nl-NL" sz="1050">
                <a:solidFill>
                  <a:srgbClr val="000000"/>
                </a:solidFill>
                <a:latin typeface="Lato"/>
                <a:ea typeface="Lato"/>
                <a:cs typeface="Lato"/>
              </a:rPr>
              <a:t>Wat is het doel van de betrokkenheid?</a:t>
            </a:r>
          </a:p>
          <a:p>
            <a:pPr marL="228600" indent="-228600">
              <a:buFont typeface="+mj-lt"/>
              <a:buAutoNum type="arabicPeriod"/>
            </a:pPr>
            <a:r>
              <a:rPr lang="nl-NL" sz="1050">
                <a:solidFill>
                  <a:srgbClr val="000000"/>
                </a:solidFill>
                <a:latin typeface="Lato"/>
                <a:ea typeface="Lato"/>
                <a:cs typeface="Lato"/>
              </a:rPr>
              <a:t>Waar begint het proces?</a:t>
            </a:r>
          </a:p>
          <a:p>
            <a:pPr marL="228600" indent="-228600">
              <a:buFont typeface="+mj-lt"/>
              <a:buAutoNum type="arabicPeriod"/>
            </a:pPr>
            <a:r>
              <a:rPr lang="nl-NL" sz="1050">
                <a:solidFill>
                  <a:srgbClr val="000000"/>
                </a:solidFill>
                <a:latin typeface="Lato"/>
                <a:ea typeface="Lato"/>
                <a:cs typeface="Lato"/>
              </a:rPr>
              <a:t>Welke input is nu nodig?</a:t>
            </a:r>
          </a:p>
          <a:p>
            <a:pPr marL="228600" indent="-228600">
              <a:buFont typeface="+mj-lt"/>
              <a:buAutoNum type="arabicPeriod"/>
            </a:pPr>
            <a:r>
              <a:rPr lang="nl-NL" sz="1050">
                <a:solidFill>
                  <a:srgbClr val="000000"/>
                </a:solidFill>
                <a:latin typeface="Lato"/>
                <a:ea typeface="Lato"/>
                <a:cs typeface="Lato"/>
              </a:rPr>
              <a:t>Wat is de gewenste mate van invloed van de inwoners?</a:t>
            </a:r>
          </a:p>
          <a:p>
            <a:pPr marL="228600" indent="-228600">
              <a:buFont typeface="+mj-lt"/>
              <a:buAutoNum type="arabicPeriod"/>
            </a:pPr>
            <a:r>
              <a:rPr lang="nl-NL" sz="1050">
                <a:solidFill>
                  <a:srgbClr val="000000"/>
                </a:solidFill>
                <a:latin typeface="Lato"/>
                <a:ea typeface="Lato"/>
                <a:cs typeface="Lato"/>
              </a:rPr>
              <a:t>Welke vorm is het meest geschikt?</a:t>
            </a:r>
            <a:endParaRPr lang="nl-NL" sz="1050">
              <a:solidFill>
                <a:srgbClr val="000000"/>
              </a:solidFill>
              <a:latin typeface="Lato" panose="020F0502020204030203" pitchFamily="34" charset="0"/>
              <a:ea typeface="Lato"/>
              <a:cs typeface="Lato"/>
            </a:endParaRPr>
          </a:p>
          <a:p>
            <a:pPr marL="228600" indent="-228600">
              <a:buFont typeface="+mj-lt"/>
              <a:buAutoNum type="arabicPeriod"/>
            </a:pPr>
            <a:endParaRPr lang="nl-NL" sz="1050"/>
          </a:p>
          <a:p>
            <a:r>
              <a:rPr lang="nl-NL" sz="1050">
                <a:latin typeface="Lato"/>
                <a:ea typeface="Lato"/>
                <a:cs typeface="Lato"/>
              </a:rPr>
              <a:t>Voor het uitwerken en uitvoeren van het plan van aanpak voor burgerparticipatie wordt een projectleider aangesteld voor 1 fte. Deze projectleider coördineert de volgende activiteiten:</a:t>
            </a:r>
          </a:p>
          <a:p>
            <a:pPr marL="171450" indent="-171450">
              <a:buFontTx/>
              <a:buChar char="-"/>
            </a:pPr>
            <a:r>
              <a:rPr lang="nl-NL" sz="1050">
                <a:latin typeface="Lato"/>
                <a:ea typeface="Lato"/>
                <a:cs typeface="Lato"/>
              </a:rPr>
              <a:t>Klankbordgroep installeren</a:t>
            </a:r>
          </a:p>
          <a:p>
            <a:pPr marL="171450" indent="-171450">
              <a:buFontTx/>
              <a:buChar char="-"/>
            </a:pPr>
            <a:r>
              <a:rPr lang="nl-NL" sz="1050">
                <a:latin typeface="Lato"/>
                <a:ea typeface="Lato"/>
                <a:cs typeface="Lato"/>
              </a:rPr>
              <a:t>Wijkbijeenkomsten organiseren (om sentiment en input op te halen wat inwoners van hun wijk vinden)</a:t>
            </a:r>
          </a:p>
          <a:p>
            <a:pPr marL="171450" indent="-171450">
              <a:buFontTx/>
              <a:buChar char="-"/>
            </a:pPr>
            <a:r>
              <a:rPr lang="nl-NL" sz="1050">
                <a:latin typeface="Lato"/>
                <a:ea typeface="Lato"/>
                <a:cs typeface="Lato"/>
              </a:rPr>
              <a:t>Themabijeenkomsten voor burgers organiseren (op niveau van transformatie- en GALA-plannen)</a:t>
            </a:r>
            <a:endParaRPr lang="nl-NL" sz="1050">
              <a:ea typeface="Lato"/>
              <a:cs typeface="Lato"/>
            </a:endParaRPr>
          </a:p>
          <a:p>
            <a:pPr marL="171450" indent="-171450">
              <a:buFontTx/>
              <a:buChar char="-"/>
            </a:pPr>
            <a:r>
              <a:rPr lang="nl-NL" sz="1050">
                <a:latin typeface="Lato"/>
                <a:ea typeface="Lato"/>
                <a:cs typeface="Lato"/>
              </a:rPr>
              <a:t>Onderzoek naar en implementatie van een digitale pijler</a:t>
            </a:r>
          </a:p>
          <a:p>
            <a:endParaRPr lang="nl-NL" sz="1050">
              <a:latin typeface="Lato regular" panose="020F0502020204030203" pitchFamily="34" charset="0"/>
              <a:ea typeface="Lato regular" panose="020F0502020204030203" pitchFamily="34" charset="0"/>
              <a:cs typeface="Lato regular" panose="020F0502020204030203" pitchFamily="34" charset="0"/>
            </a:endParaRPr>
          </a:p>
        </p:txBody>
      </p:sp>
      <p:pic>
        <p:nvPicPr>
          <p:cNvPr id="12" name="Picture 11" descr="A diagram of a tower with different colored objects&#10;&#10;Description automatically generated with medium confidence">
            <a:extLst>
              <a:ext uri="{FF2B5EF4-FFF2-40B4-BE49-F238E27FC236}">
                <a16:creationId xmlns:a16="http://schemas.microsoft.com/office/drawing/2014/main" id="{D9E5BB41-7213-D8DF-3DCD-006C189DD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983" y="2032383"/>
            <a:ext cx="2166147" cy="3665122"/>
          </a:xfrm>
          <a:prstGeom prst="rect">
            <a:avLst/>
          </a:prstGeom>
        </p:spPr>
      </p:pic>
      <p:sp>
        <p:nvSpPr>
          <p:cNvPr id="14" name="TextBox 13">
            <a:extLst>
              <a:ext uri="{FF2B5EF4-FFF2-40B4-BE49-F238E27FC236}">
                <a16:creationId xmlns:a16="http://schemas.microsoft.com/office/drawing/2014/main" id="{BD1EC0B9-76D0-7A79-1CEB-525F158C6954}"/>
              </a:ext>
            </a:extLst>
          </p:cNvPr>
          <p:cNvSpPr txBox="1"/>
          <p:nvPr/>
        </p:nvSpPr>
        <p:spPr>
          <a:xfrm>
            <a:off x="9954631" y="2338769"/>
            <a:ext cx="1806734" cy="338554"/>
          </a:xfrm>
          <a:prstGeom prst="rect">
            <a:avLst/>
          </a:prstGeom>
          <a:noFill/>
        </p:spPr>
        <p:txBody>
          <a:bodyPr wrap="square" lIns="91440" tIns="45720" rIns="91440" bIns="45720" anchor="ctr">
            <a:spAutoFit/>
          </a:bodyPr>
          <a:lstStyle/>
          <a:p>
            <a:r>
              <a:rPr lang="nl-NL" sz="800" b="1">
                <a:solidFill>
                  <a:srgbClr val="DC5034"/>
                </a:solidFill>
                <a:latin typeface="Raleway" pitchFamily="2" charset="0"/>
                <a:ea typeface="Lato"/>
                <a:cs typeface="Lato"/>
              </a:rPr>
              <a:t>Zelf organiseren</a:t>
            </a:r>
          </a:p>
          <a:p>
            <a:r>
              <a:rPr lang="nl-NL" sz="800">
                <a:solidFill>
                  <a:srgbClr val="DC5034"/>
                </a:solidFill>
                <a:latin typeface="Lato"/>
                <a:ea typeface="Lato"/>
                <a:cs typeface="Lato"/>
              </a:rPr>
              <a:t>De inwoners beslissen.</a:t>
            </a:r>
            <a:endParaRPr lang="nl-NL" sz="800">
              <a:solidFill>
                <a:srgbClr val="DC5034"/>
              </a:solidFill>
            </a:endParaRPr>
          </a:p>
        </p:txBody>
      </p:sp>
      <p:sp>
        <p:nvSpPr>
          <p:cNvPr id="15" name="TextBox 14">
            <a:extLst>
              <a:ext uri="{FF2B5EF4-FFF2-40B4-BE49-F238E27FC236}">
                <a16:creationId xmlns:a16="http://schemas.microsoft.com/office/drawing/2014/main" id="{38BD071C-9DA6-6ECE-C53B-047C2EEA4B5F}"/>
              </a:ext>
            </a:extLst>
          </p:cNvPr>
          <p:cNvSpPr txBox="1"/>
          <p:nvPr/>
        </p:nvSpPr>
        <p:spPr>
          <a:xfrm>
            <a:off x="9954631" y="2771548"/>
            <a:ext cx="1806734" cy="461665"/>
          </a:xfrm>
          <a:prstGeom prst="rect">
            <a:avLst/>
          </a:prstGeom>
          <a:noFill/>
        </p:spPr>
        <p:txBody>
          <a:bodyPr wrap="square" lIns="91440" tIns="45720" rIns="91440" bIns="45720" anchor="ctr">
            <a:spAutoFit/>
          </a:bodyPr>
          <a:lstStyle/>
          <a:p>
            <a:r>
              <a:rPr lang="nl-NL" sz="800" b="1">
                <a:solidFill>
                  <a:srgbClr val="B5BE16"/>
                </a:solidFill>
                <a:latin typeface="Raleway" pitchFamily="2" charset="0"/>
                <a:ea typeface="Lato"/>
                <a:cs typeface="Lato"/>
              </a:rPr>
              <a:t>(Mee) beslissen</a:t>
            </a:r>
          </a:p>
          <a:p>
            <a:r>
              <a:rPr lang="nl-NL" sz="800">
                <a:solidFill>
                  <a:srgbClr val="B5BE16"/>
                </a:solidFill>
                <a:latin typeface="Lato"/>
                <a:ea typeface="Lato"/>
                <a:cs typeface="Lato"/>
              </a:rPr>
              <a:t>Organisatie en inwoners zijn gelijkwaardige partners.</a:t>
            </a:r>
            <a:endParaRPr lang="nl-NL" sz="800">
              <a:solidFill>
                <a:srgbClr val="B5BE16"/>
              </a:solidFill>
            </a:endParaRPr>
          </a:p>
        </p:txBody>
      </p:sp>
      <p:sp>
        <p:nvSpPr>
          <p:cNvPr id="16" name="TextBox 15">
            <a:extLst>
              <a:ext uri="{FF2B5EF4-FFF2-40B4-BE49-F238E27FC236}">
                <a16:creationId xmlns:a16="http://schemas.microsoft.com/office/drawing/2014/main" id="{E89DCDE4-527D-F14F-5112-7C63E0EA209D}"/>
              </a:ext>
            </a:extLst>
          </p:cNvPr>
          <p:cNvSpPr txBox="1"/>
          <p:nvPr/>
        </p:nvSpPr>
        <p:spPr>
          <a:xfrm>
            <a:off x="9954631" y="3264348"/>
            <a:ext cx="1806734" cy="584775"/>
          </a:xfrm>
          <a:prstGeom prst="rect">
            <a:avLst/>
          </a:prstGeom>
          <a:noFill/>
        </p:spPr>
        <p:txBody>
          <a:bodyPr wrap="square" lIns="91440" tIns="45720" rIns="91440" bIns="45720" anchor="ctr">
            <a:spAutoFit/>
          </a:bodyPr>
          <a:lstStyle/>
          <a:p>
            <a:r>
              <a:rPr lang="nl-NL" sz="800" b="1">
                <a:solidFill>
                  <a:srgbClr val="F8DB1B"/>
                </a:solidFill>
                <a:latin typeface="Raleway" pitchFamily="2" charset="0"/>
                <a:ea typeface="Lato"/>
                <a:cs typeface="Lato"/>
              </a:rPr>
              <a:t>Coproduceren</a:t>
            </a:r>
          </a:p>
          <a:p>
            <a:r>
              <a:rPr lang="nl-NL" sz="800">
                <a:solidFill>
                  <a:srgbClr val="F8DB1B"/>
                </a:solidFill>
                <a:latin typeface="Lato"/>
                <a:ea typeface="Lato"/>
                <a:cs typeface="Lato"/>
              </a:rPr>
              <a:t>Samenwerken van belanghebbenden. Inbreng is bindend.</a:t>
            </a:r>
            <a:endParaRPr lang="nl-NL" sz="800">
              <a:solidFill>
                <a:srgbClr val="F8DB1B"/>
              </a:solidFill>
            </a:endParaRPr>
          </a:p>
        </p:txBody>
      </p:sp>
      <p:sp>
        <p:nvSpPr>
          <p:cNvPr id="17" name="TextBox 16">
            <a:extLst>
              <a:ext uri="{FF2B5EF4-FFF2-40B4-BE49-F238E27FC236}">
                <a16:creationId xmlns:a16="http://schemas.microsoft.com/office/drawing/2014/main" id="{5015D20A-F3EA-F49C-80FD-E949986252DB}"/>
              </a:ext>
            </a:extLst>
          </p:cNvPr>
          <p:cNvSpPr txBox="1"/>
          <p:nvPr/>
        </p:nvSpPr>
        <p:spPr>
          <a:xfrm>
            <a:off x="9954631" y="3926883"/>
            <a:ext cx="1806734" cy="707886"/>
          </a:xfrm>
          <a:prstGeom prst="rect">
            <a:avLst/>
          </a:prstGeom>
          <a:noFill/>
        </p:spPr>
        <p:txBody>
          <a:bodyPr wrap="square" lIns="91440" tIns="45720" rIns="91440" bIns="45720" anchor="ctr">
            <a:spAutoFit/>
          </a:bodyPr>
          <a:lstStyle/>
          <a:p>
            <a:r>
              <a:rPr lang="nl-NL" sz="800" b="1">
                <a:solidFill>
                  <a:srgbClr val="99652C"/>
                </a:solidFill>
                <a:latin typeface="Raleway" pitchFamily="2" charset="0"/>
                <a:ea typeface="Lato"/>
                <a:cs typeface="Lato"/>
              </a:rPr>
              <a:t>Adviseren</a:t>
            </a:r>
          </a:p>
          <a:p>
            <a:r>
              <a:rPr lang="nl-NL" sz="800">
                <a:solidFill>
                  <a:srgbClr val="99652C"/>
                </a:solidFill>
                <a:latin typeface="Lato"/>
                <a:ea typeface="Lato"/>
                <a:cs typeface="Lato"/>
              </a:rPr>
              <a:t>Een voorstel voorleggen, inwoners mogen adviseren. De organisatie beslist en motiveert wat met inbreng wordt gedaan.</a:t>
            </a:r>
            <a:endParaRPr lang="nl-NL" sz="800">
              <a:solidFill>
                <a:srgbClr val="99652C"/>
              </a:solidFill>
            </a:endParaRPr>
          </a:p>
        </p:txBody>
      </p:sp>
      <p:sp>
        <p:nvSpPr>
          <p:cNvPr id="18" name="TextBox 17">
            <a:extLst>
              <a:ext uri="{FF2B5EF4-FFF2-40B4-BE49-F238E27FC236}">
                <a16:creationId xmlns:a16="http://schemas.microsoft.com/office/drawing/2014/main" id="{CCC9DB1F-F187-1FB1-F06E-CA220EEF7957}"/>
              </a:ext>
            </a:extLst>
          </p:cNvPr>
          <p:cNvSpPr txBox="1"/>
          <p:nvPr/>
        </p:nvSpPr>
        <p:spPr>
          <a:xfrm>
            <a:off x="9954631" y="4701495"/>
            <a:ext cx="1806734" cy="461665"/>
          </a:xfrm>
          <a:prstGeom prst="rect">
            <a:avLst/>
          </a:prstGeom>
          <a:noFill/>
        </p:spPr>
        <p:txBody>
          <a:bodyPr wrap="square" anchor="ctr">
            <a:spAutoFit/>
          </a:bodyPr>
          <a:lstStyle/>
          <a:p>
            <a:r>
              <a:rPr lang="nl-NL" sz="800" b="1">
                <a:solidFill>
                  <a:srgbClr val="0FACD8"/>
                </a:solidFill>
                <a:latin typeface="Raleway" pitchFamily="2" charset="0"/>
              </a:rPr>
              <a:t>Raadplegen</a:t>
            </a:r>
          </a:p>
          <a:p>
            <a:r>
              <a:rPr lang="nl-NL" sz="800">
                <a:solidFill>
                  <a:srgbClr val="0FACD8"/>
                </a:solidFill>
                <a:latin typeface="Lato" panose="020F0502020204030203" pitchFamily="34" charset="0"/>
              </a:rPr>
              <a:t>Luisteren naar de mening van inwoners. Open gesprek.</a:t>
            </a:r>
            <a:endParaRPr lang="nl-NL" sz="800">
              <a:solidFill>
                <a:srgbClr val="0FACD8"/>
              </a:solidFill>
            </a:endParaRPr>
          </a:p>
        </p:txBody>
      </p:sp>
      <p:sp>
        <p:nvSpPr>
          <p:cNvPr id="19" name="TextBox 18">
            <a:extLst>
              <a:ext uri="{FF2B5EF4-FFF2-40B4-BE49-F238E27FC236}">
                <a16:creationId xmlns:a16="http://schemas.microsoft.com/office/drawing/2014/main" id="{8825249D-D53E-9425-ECC4-53FE62E625B3}"/>
              </a:ext>
            </a:extLst>
          </p:cNvPr>
          <p:cNvSpPr txBox="1"/>
          <p:nvPr/>
        </p:nvSpPr>
        <p:spPr>
          <a:xfrm>
            <a:off x="9954631" y="5225430"/>
            <a:ext cx="1806734" cy="461665"/>
          </a:xfrm>
          <a:prstGeom prst="rect">
            <a:avLst/>
          </a:prstGeom>
          <a:noFill/>
        </p:spPr>
        <p:txBody>
          <a:bodyPr wrap="square" lIns="91440" tIns="45720" rIns="91440" bIns="45720" anchor="ctr">
            <a:spAutoFit/>
          </a:bodyPr>
          <a:lstStyle/>
          <a:p>
            <a:r>
              <a:rPr lang="nl-NL" sz="800" b="1">
                <a:solidFill>
                  <a:srgbClr val="7596AB"/>
                </a:solidFill>
                <a:latin typeface="Raleway" pitchFamily="2" charset="0"/>
                <a:ea typeface="Lato"/>
                <a:cs typeface="Lato"/>
              </a:rPr>
              <a:t>Informeren</a:t>
            </a:r>
          </a:p>
          <a:p>
            <a:r>
              <a:rPr lang="nl-NL" sz="800">
                <a:solidFill>
                  <a:srgbClr val="7596AB"/>
                </a:solidFill>
                <a:latin typeface="Lato"/>
                <a:ea typeface="Lato"/>
                <a:cs typeface="Lato"/>
              </a:rPr>
              <a:t>Uitleggen en toelichten, eenzijdige communicatie.</a:t>
            </a:r>
            <a:endParaRPr lang="nl-NL" sz="800">
              <a:solidFill>
                <a:srgbClr val="7596AB"/>
              </a:solidFill>
            </a:endParaRPr>
          </a:p>
        </p:txBody>
      </p:sp>
      <p:sp>
        <p:nvSpPr>
          <p:cNvPr id="31" name="Rectangle 30">
            <a:extLst>
              <a:ext uri="{FF2B5EF4-FFF2-40B4-BE49-F238E27FC236}">
                <a16:creationId xmlns:a16="http://schemas.microsoft.com/office/drawing/2014/main" id="{47806FCA-41B5-F6FF-A05B-1140B602D582}"/>
              </a:ext>
            </a:extLst>
          </p:cNvPr>
          <p:cNvSpPr/>
          <p:nvPr/>
        </p:nvSpPr>
        <p:spPr>
          <a:xfrm>
            <a:off x="7533314" y="1873330"/>
            <a:ext cx="4152550" cy="4032519"/>
          </a:xfrm>
          <a:prstGeom prst="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23" name="Group 22">
            <a:extLst>
              <a:ext uri="{FF2B5EF4-FFF2-40B4-BE49-F238E27FC236}">
                <a16:creationId xmlns:a16="http://schemas.microsoft.com/office/drawing/2014/main" id="{13D744D0-3D7C-D7E9-1F9E-7D8B00A11CEB}"/>
              </a:ext>
            </a:extLst>
          </p:cNvPr>
          <p:cNvGrpSpPr/>
          <p:nvPr/>
        </p:nvGrpSpPr>
        <p:grpSpPr>
          <a:xfrm>
            <a:off x="0" y="124037"/>
            <a:ext cx="12192000" cy="148144"/>
            <a:chOff x="0" y="124037"/>
            <a:chExt cx="12192000" cy="148144"/>
          </a:xfrm>
        </p:grpSpPr>
        <p:sp>
          <p:nvSpPr>
            <p:cNvPr id="25" name="Rectangle 24">
              <a:extLst>
                <a:ext uri="{FF2B5EF4-FFF2-40B4-BE49-F238E27FC236}">
                  <a16:creationId xmlns:a16="http://schemas.microsoft.com/office/drawing/2014/main" id="{23201ED2-4808-1BD8-E9CC-095EC5DA28C9}"/>
                </a:ext>
              </a:extLst>
            </p:cNvPr>
            <p:cNvSpPr/>
            <p:nvPr/>
          </p:nvSpPr>
          <p:spPr>
            <a:xfrm>
              <a:off x="6096000" y="124037"/>
              <a:ext cx="6096000" cy="14814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a:extLst>
                <a:ext uri="{FF2B5EF4-FFF2-40B4-BE49-F238E27FC236}">
                  <a16:creationId xmlns:a16="http://schemas.microsoft.com/office/drawing/2014/main" id="{7E7CFE44-2C11-EBA8-64E1-03B51CC464A3}"/>
                </a:ext>
              </a:extLst>
            </p:cNvPr>
            <p:cNvSpPr/>
            <p:nvPr/>
          </p:nvSpPr>
          <p:spPr>
            <a:xfrm>
              <a:off x="0" y="124037"/>
              <a:ext cx="4565461" cy="14814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7" name="Rectangle 26">
            <a:hlinkClick r:id="" action="ppaction://noaction"/>
            <a:extLst>
              <a:ext uri="{FF2B5EF4-FFF2-40B4-BE49-F238E27FC236}">
                <a16:creationId xmlns:a16="http://schemas.microsoft.com/office/drawing/2014/main" id="{A4C28B3D-6095-E60C-6BE9-D959BDB589CD}"/>
              </a:ext>
            </a:extLst>
          </p:cNvPr>
          <p:cNvSpPr/>
          <p:nvPr/>
        </p:nvSpPr>
        <p:spPr>
          <a:xfrm>
            <a:off x="0"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28" name="Rectangle 27">
            <a:hlinkClick r:id="" action="ppaction://noaction"/>
            <a:extLst>
              <a:ext uri="{FF2B5EF4-FFF2-40B4-BE49-F238E27FC236}">
                <a16:creationId xmlns:a16="http://schemas.microsoft.com/office/drawing/2014/main" id="{37F12DC7-7EB4-A6F5-966E-B3C29841611C}"/>
              </a:ext>
            </a:extLst>
          </p:cNvPr>
          <p:cNvSpPr/>
          <p:nvPr/>
        </p:nvSpPr>
        <p:spPr>
          <a:xfrm>
            <a:off x="1523066"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29" name="Rectangle 28">
            <a:hlinkClick r:id="" action="ppaction://noaction"/>
            <a:extLst>
              <a:ext uri="{FF2B5EF4-FFF2-40B4-BE49-F238E27FC236}">
                <a16:creationId xmlns:a16="http://schemas.microsoft.com/office/drawing/2014/main" id="{DC7334BF-14A1-530A-13CA-9762507513D9}"/>
              </a:ext>
            </a:extLst>
          </p:cNvPr>
          <p:cNvSpPr/>
          <p:nvPr/>
        </p:nvSpPr>
        <p:spPr>
          <a:xfrm>
            <a:off x="3046132"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30" name="Rectangle 29">
            <a:hlinkClick r:id="" action="ppaction://noaction"/>
            <a:extLst>
              <a:ext uri="{FF2B5EF4-FFF2-40B4-BE49-F238E27FC236}">
                <a16:creationId xmlns:a16="http://schemas.microsoft.com/office/drawing/2014/main" id="{4808C9FC-2A98-607B-BACD-4F3CA5EE26E0}"/>
              </a:ext>
            </a:extLst>
          </p:cNvPr>
          <p:cNvSpPr/>
          <p:nvPr/>
        </p:nvSpPr>
        <p:spPr>
          <a:xfrm>
            <a:off x="4569198"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32" name="Rectangle 31">
            <a:hlinkClick r:id="" action="ppaction://noaction"/>
            <a:extLst>
              <a:ext uri="{FF2B5EF4-FFF2-40B4-BE49-F238E27FC236}">
                <a16:creationId xmlns:a16="http://schemas.microsoft.com/office/drawing/2014/main" id="{CF39D86C-B998-B795-B934-EDE56920EC4B}"/>
              </a:ext>
            </a:extLst>
          </p:cNvPr>
          <p:cNvSpPr/>
          <p:nvPr/>
        </p:nvSpPr>
        <p:spPr>
          <a:xfrm>
            <a:off x="6092264"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33" name="Rectangle 32">
            <a:hlinkClick r:id="" action="ppaction://noaction"/>
            <a:extLst>
              <a:ext uri="{FF2B5EF4-FFF2-40B4-BE49-F238E27FC236}">
                <a16:creationId xmlns:a16="http://schemas.microsoft.com/office/drawing/2014/main" id="{B35E49FC-8D31-7450-E247-1E45DC099C17}"/>
              </a:ext>
            </a:extLst>
          </p:cNvPr>
          <p:cNvSpPr/>
          <p:nvPr/>
        </p:nvSpPr>
        <p:spPr>
          <a:xfrm>
            <a:off x="7615330"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5" name="Rectangle 4">
            <a:hlinkClick r:id="" action="ppaction://noaction"/>
            <a:extLst>
              <a:ext uri="{FF2B5EF4-FFF2-40B4-BE49-F238E27FC236}">
                <a16:creationId xmlns:a16="http://schemas.microsoft.com/office/drawing/2014/main" id="{66CCAEE3-F9BB-29BF-6BCD-F17F6EEDF18D}"/>
              </a:ext>
            </a:extLst>
          </p:cNvPr>
          <p:cNvSpPr/>
          <p:nvPr/>
        </p:nvSpPr>
        <p:spPr>
          <a:xfrm>
            <a:off x="11188700" y="124037"/>
            <a:ext cx="1018246"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7" name="Rectangle 6">
            <a:hlinkClick r:id="" action="ppaction://noaction"/>
            <a:extLst>
              <a:ext uri="{FF2B5EF4-FFF2-40B4-BE49-F238E27FC236}">
                <a16:creationId xmlns:a16="http://schemas.microsoft.com/office/drawing/2014/main" id="{C5EB5F3D-D3AE-02DA-A589-9060E6CDDF57}"/>
              </a:ext>
            </a:extLst>
          </p:cNvPr>
          <p:cNvSpPr/>
          <p:nvPr/>
        </p:nvSpPr>
        <p:spPr>
          <a:xfrm>
            <a:off x="10167284" y="124037"/>
            <a:ext cx="1013943"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9" name="Rectangle 8">
            <a:hlinkClick r:id="" action="ppaction://noaction"/>
            <a:extLst>
              <a:ext uri="{FF2B5EF4-FFF2-40B4-BE49-F238E27FC236}">
                <a16:creationId xmlns:a16="http://schemas.microsoft.com/office/drawing/2014/main" id="{179AF0A2-242B-FF1C-1EBC-71335C663FBF}"/>
              </a:ext>
            </a:extLst>
          </p:cNvPr>
          <p:cNvSpPr/>
          <p:nvPr/>
        </p:nvSpPr>
        <p:spPr>
          <a:xfrm>
            <a:off x="9160979" y="124037"/>
            <a:ext cx="1013943"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Tree>
    <p:extLst>
      <p:ext uri="{BB962C8B-B14F-4D97-AF65-F5344CB8AC3E}">
        <p14:creationId xmlns:p14="http://schemas.microsoft.com/office/powerpoint/2010/main" val="4000012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7DD23633-4640-B5C8-0592-CD3928AA8720}"/>
              </a:ext>
            </a:extLst>
          </p:cNvPr>
          <p:cNvSpPr/>
          <p:nvPr/>
        </p:nvSpPr>
        <p:spPr>
          <a:xfrm>
            <a:off x="8089120" y="1714500"/>
            <a:ext cx="3240001" cy="4537912"/>
          </a:xfrm>
          <a:prstGeom prst="rect">
            <a:avLst/>
          </a:prstGeom>
          <a:no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550C7620-EAEE-AD32-291F-8B13671E11F7}"/>
              </a:ext>
            </a:extLst>
          </p:cNvPr>
          <p:cNvSpPr/>
          <p:nvPr/>
        </p:nvSpPr>
        <p:spPr>
          <a:xfrm>
            <a:off x="4475380" y="1714500"/>
            <a:ext cx="3240001" cy="4537912"/>
          </a:xfrm>
          <a:prstGeom prst="rect">
            <a:avLst/>
          </a:prstGeom>
          <a:no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0437242F-9BF8-88AE-0D95-8FEB7DBC66E0}"/>
              </a:ext>
            </a:extLst>
          </p:cNvPr>
          <p:cNvSpPr/>
          <p:nvPr/>
        </p:nvSpPr>
        <p:spPr>
          <a:xfrm>
            <a:off x="869357" y="1714500"/>
            <a:ext cx="3240001" cy="4537912"/>
          </a:xfrm>
          <a:prstGeom prst="rect">
            <a:avLst/>
          </a:prstGeom>
          <a:no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8333134-8228-9812-E0EA-3AC2F1C84269}"/>
              </a:ext>
            </a:extLst>
          </p:cNvPr>
          <p:cNvSpPr>
            <a:spLocks noGrp="1"/>
          </p:cNvSpPr>
          <p:nvPr>
            <p:ph type="title"/>
          </p:nvPr>
        </p:nvSpPr>
        <p:spPr/>
        <p:txBody>
          <a:bodyPr>
            <a:normAutofit/>
          </a:bodyPr>
          <a:lstStyle/>
          <a:p>
            <a:r>
              <a:rPr lang="nl-NL" sz="2700">
                <a:latin typeface="Raleway"/>
              </a:rPr>
              <a:t>Hoe kijken doelgroepen over vijf jaar terug?</a:t>
            </a:r>
          </a:p>
        </p:txBody>
      </p:sp>
      <p:sp>
        <p:nvSpPr>
          <p:cNvPr id="37" name="Rectangle 36">
            <a:extLst>
              <a:ext uri="{FF2B5EF4-FFF2-40B4-BE49-F238E27FC236}">
                <a16:creationId xmlns:a16="http://schemas.microsoft.com/office/drawing/2014/main" id="{071A1084-0306-E556-56D7-F820DE23DCBF}"/>
              </a:ext>
            </a:extLst>
          </p:cNvPr>
          <p:cNvSpPr/>
          <p:nvPr/>
        </p:nvSpPr>
        <p:spPr>
          <a:xfrm>
            <a:off x="1056172" y="1482676"/>
            <a:ext cx="2165941" cy="4619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000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srgbClr val="000F61"/>
                </a:solidFill>
                <a:effectLst/>
                <a:uLnTx/>
                <a:uFillTx/>
                <a:latin typeface="Raleway" pitchFamily="2" charset="0"/>
                <a:ea typeface="+mn-ea"/>
                <a:cs typeface="+mn-cs"/>
              </a:rPr>
              <a:t>Onze inwoners </a:t>
            </a:r>
          </a:p>
        </p:txBody>
      </p:sp>
      <p:sp>
        <p:nvSpPr>
          <p:cNvPr id="38" name="Rectangle 37">
            <a:extLst>
              <a:ext uri="{FF2B5EF4-FFF2-40B4-BE49-F238E27FC236}">
                <a16:creationId xmlns:a16="http://schemas.microsoft.com/office/drawing/2014/main" id="{877C4485-B606-6849-8085-59F9621834AA}"/>
              </a:ext>
            </a:extLst>
          </p:cNvPr>
          <p:cNvSpPr/>
          <p:nvPr/>
        </p:nvSpPr>
        <p:spPr>
          <a:xfrm>
            <a:off x="4662815" y="1482676"/>
            <a:ext cx="2249998" cy="4619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000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srgbClr val="000F61"/>
                </a:solidFill>
                <a:effectLst/>
                <a:uLnTx/>
                <a:uFillTx/>
                <a:latin typeface="Raleway" pitchFamily="2" charset="0"/>
                <a:ea typeface="+mn-ea"/>
                <a:cs typeface="+mn-cs"/>
              </a:rPr>
              <a:t>Onze (potentiële) professionals </a:t>
            </a:r>
          </a:p>
        </p:txBody>
      </p:sp>
      <p:pic>
        <p:nvPicPr>
          <p:cNvPr id="41" name="Picture 40">
            <a:extLst>
              <a:ext uri="{FF2B5EF4-FFF2-40B4-BE49-F238E27FC236}">
                <a16:creationId xmlns:a16="http://schemas.microsoft.com/office/drawing/2014/main" id="{9C7A89AD-258B-448B-FDCD-0C9E888AC3CF}"/>
              </a:ext>
            </a:extLst>
          </p:cNvPr>
          <p:cNvPicPr>
            <a:picLocks noChangeAspect="1"/>
          </p:cNvPicPr>
          <p:nvPr/>
        </p:nvPicPr>
        <p:blipFill>
          <a:blip r:embed="rId3"/>
          <a:stretch>
            <a:fillRect/>
          </a:stretch>
        </p:blipFill>
        <p:spPr>
          <a:xfrm>
            <a:off x="997179" y="1347778"/>
            <a:ext cx="989380" cy="731758"/>
          </a:xfrm>
          <a:prstGeom prst="rect">
            <a:avLst/>
          </a:prstGeom>
        </p:spPr>
      </p:pic>
      <p:sp>
        <p:nvSpPr>
          <p:cNvPr id="42" name="Rectangle 41">
            <a:extLst>
              <a:ext uri="{FF2B5EF4-FFF2-40B4-BE49-F238E27FC236}">
                <a16:creationId xmlns:a16="http://schemas.microsoft.com/office/drawing/2014/main" id="{D4387EEF-0A34-BAD0-237D-8A7175F36DC1}"/>
              </a:ext>
            </a:extLst>
          </p:cNvPr>
          <p:cNvSpPr/>
          <p:nvPr/>
        </p:nvSpPr>
        <p:spPr>
          <a:xfrm>
            <a:off x="869357" y="2086324"/>
            <a:ext cx="3240003" cy="9587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0F61"/>
                </a:solidFill>
                <a:effectLst/>
                <a:uLnTx/>
                <a:uFillTx/>
                <a:latin typeface="Raleway" pitchFamily="2" charset="0"/>
                <a:ea typeface="+mn-ea"/>
                <a:cs typeface="+mn-cs"/>
              </a:rPr>
              <a:t>‘Alle’ inwoners Midden-Holland</a:t>
            </a:r>
            <a:endParaRPr kumimoji="0" lang="nl-NL" sz="10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“Ik heb veel gehoord en gezien over de zorg in Midden- Holland. Ik begrijp dat het anders moest en ik ben ‘wakker geschud’ dat er echt iets moest veranderen. Ik weet hoe ik mijn steentje kan bijdragen. Ik heb het gevoel dat veel meer inwoners naar elkaar omkijken”</a:t>
            </a:r>
          </a:p>
        </p:txBody>
      </p:sp>
      <p:sp>
        <p:nvSpPr>
          <p:cNvPr id="44" name="Rectangle 43">
            <a:extLst>
              <a:ext uri="{FF2B5EF4-FFF2-40B4-BE49-F238E27FC236}">
                <a16:creationId xmlns:a16="http://schemas.microsoft.com/office/drawing/2014/main" id="{71F34525-DCD7-DB48-3BE3-942AAAA99032}"/>
              </a:ext>
            </a:extLst>
          </p:cNvPr>
          <p:cNvSpPr/>
          <p:nvPr/>
        </p:nvSpPr>
        <p:spPr>
          <a:xfrm>
            <a:off x="8269455" y="1482676"/>
            <a:ext cx="1975758" cy="4619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000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srgbClr val="000F61"/>
                </a:solidFill>
                <a:effectLst/>
                <a:uLnTx/>
                <a:uFillTx/>
                <a:latin typeface="Raleway" pitchFamily="2" charset="0"/>
                <a:ea typeface="+mn-ea"/>
                <a:cs typeface="+mn-cs"/>
              </a:rPr>
              <a:t>Overige doelgroepen</a:t>
            </a:r>
          </a:p>
        </p:txBody>
      </p:sp>
      <p:pic>
        <p:nvPicPr>
          <p:cNvPr id="45" name="Picture 44">
            <a:extLst>
              <a:ext uri="{FF2B5EF4-FFF2-40B4-BE49-F238E27FC236}">
                <a16:creationId xmlns:a16="http://schemas.microsoft.com/office/drawing/2014/main" id="{77C0EFBA-5FA5-A66F-3423-D4AED9A4DC5B}"/>
              </a:ext>
            </a:extLst>
          </p:cNvPr>
          <p:cNvPicPr>
            <a:picLocks noChangeAspect="1"/>
          </p:cNvPicPr>
          <p:nvPr/>
        </p:nvPicPr>
        <p:blipFill>
          <a:blip r:embed="rId4"/>
          <a:stretch>
            <a:fillRect/>
          </a:stretch>
        </p:blipFill>
        <p:spPr>
          <a:xfrm>
            <a:off x="4603821" y="1321844"/>
            <a:ext cx="990000" cy="783625"/>
          </a:xfrm>
          <a:prstGeom prst="rect">
            <a:avLst/>
          </a:prstGeom>
        </p:spPr>
      </p:pic>
      <p:pic>
        <p:nvPicPr>
          <p:cNvPr id="46" name="Picture 45">
            <a:extLst>
              <a:ext uri="{FF2B5EF4-FFF2-40B4-BE49-F238E27FC236}">
                <a16:creationId xmlns:a16="http://schemas.microsoft.com/office/drawing/2014/main" id="{D12D2CDB-D0AA-A54A-8F4D-BF4D1012A134}"/>
              </a:ext>
            </a:extLst>
          </p:cNvPr>
          <p:cNvPicPr>
            <a:picLocks noChangeAspect="1"/>
          </p:cNvPicPr>
          <p:nvPr/>
        </p:nvPicPr>
        <p:blipFill>
          <a:blip r:embed="rId5"/>
          <a:stretch>
            <a:fillRect/>
          </a:stretch>
        </p:blipFill>
        <p:spPr>
          <a:xfrm>
            <a:off x="8210462" y="1332354"/>
            <a:ext cx="990000" cy="762605"/>
          </a:xfrm>
          <a:prstGeom prst="rect">
            <a:avLst/>
          </a:prstGeom>
        </p:spPr>
      </p:pic>
      <p:sp>
        <p:nvSpPr>
          <p:cNvPr id="50" name="Rectangle 49">
            <a:extLst>
              <a:ext uri="{FF2B5EF4-FFF2-40B4-BE49-F238E27FC236}">
                <a16:creationId xmlns:a16="http://schemas.microsoft.com/office/drawing/2014/main" id="{C3DBD6C3-8127-DB65-E240-BFAA94F5CCBE}"/>
              </a:ext>
            </a:extLst>
          </p:cNvPr>
          <p:cNvSpPr/>
          <p:nvPr/>
        </p:nvSpPr>
        <p:spPr>
          <a:xfrm>
            <a:off x="869357" y="3097185"/>
            <a:ext cx="3240003" cy="7609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0F61"/>
                </a:solidFill>
                <a:effectLst/>
                <a:uLnTx/>
                <a:uFillTx/>
                <a:latin typeface="Raleway"/>
                <a:ea typeface="Lato"/>
                <a:cs typeface="Lato"/>
              </a:rPr>
              <a:t>Sociaal Kwetsbare inwoner</a:t>
            </a:r>
            <a:endParaRPr kumimoji="0" lang="nl-NL" sz="1000" b="0" i="0" u="none" strike="noStrike" kern="1200" cap="none" spc="0" normalizeH="0" baseline="0" noProof="0">
              <a:ln>
                <a:noFill/>
              </a:ln>
              <a:solidFill>
                <a:prstClr val="black"/>
              </a:solidFill>
              <a:effectLst/>
              <a:uLnTx/>
              <a:uFillTx/>
              <a:latin typeface="Raleway"/>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Lato"/>
                <a:ea typeface="Lato"/>
                <a:cs typeface="Lato"/>
              </a:rPr>
              <a:t>“Er is ondersteuning op diverse domeinen en ik kan centraal in de wijk terecht voor mijn vragen. Ik ervaar daarnaast veel minder ‘verschillende loketten’ en word ondersteund bij mijn digitale en gezondheidsvaardigheden</a:t>
            </a:r>
            <a:r>
              <a:rPr lang="nl-NL" sz="900">
                <a:solidFill>
                  <a:prstClr val="black"/>
                </a:solidFill>
                <a:latin typeface="Lato"/>
                <a:ea typeface="Lato"/>
                <a:cs typeface="Lato"/>
              </a:rPr>
              <a:t>.”</a:t>
            </a:r>
            <a:endParaRPr lang="nl-NL" sz="9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1" name="Rectangle 50">
            <a:extLst>
              <a:ext uri="{FF2B5EF4-FFF2-40B4-BE49-F238E27FC236}">
                <a16:creationId xmlns:a16="http://schemas.microsoft.com/office/drawing/2014/main" id="{1220AC51-04F2-D31E-B752-F7718F440D0E}"/>
              </a:ext>
            </a:extLst>
          </p:cNvPr>
          <p:cNvSpPr/>
          <p:nvPr/>
        </p:nvSpPr>
        <p:spPr>
          <a:xfrm>
            <a:off x="869357" y="3976773"/>
            <a:ext cx="3240003" cy="9202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0F61"/>
                </a:solidFill>
                <a:effectLst/>
                <a:uLnTx/>
                <a:uFillTx/>
                <a:latin typeface="Raleway"/>
                <a:ea typeface="Lato"/>
                <a:cs typeface="Lato"/>
              </a:rPr>
              <a:t>Mentaal Kwetsbare inwoner</a:t>
            </a:r>
            <a:endParaRPr kumimoji="0" lang="nl-NL" sz="1000" b="0" i="0" u="none" strike="noStrike" kern="1200" cap="none" spc="0" normalizeH="0" baseline="0" noProof="0">
              <a:ln>
                <a:noFill/>
              </a:ln>
              <a:solidFill>
                <a:prstClr val="black"/>
              </a:solidFill>
              <a:effectLst/>
              <a:uLnTx/>
              <a:uFillTx/>
              <a:latin typeface="Raleway"/>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Lato"/>
                <a:ea typeface="Lato"/>
                <a:cs typeface="Lato"/>
              </a:rPr>
              <a:t>“Mijn mentale weerbaarheid is verbeterd en ik ervaar meer veerkracht. Door het verkennende gesprek krijg ik een passend antwoord op de vragen die ik heb. Ik weet waar ik de juiste zorg en hulp kan vinden als ik het echt nodig heb en dat deze zo licht als mogelijk en zo zwaar als nodig is.” </a:t>
            </a:r>
            <a:endParaRPr kumimoji="0" lang="nl-NL" sz="9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2" name="Rectangle 51">
            <a:extLst>
              <a:ext uri="{FF2B5EF4-FFF2-40B4-BE49-F238E27FC236}">
                <a16:creationId xmlns:a16="http://schemas.microsoft.com/office/drawing/2014/main" id="{63B4BC65-41FC-AF2C-DCB3-44C79819A161}"/>
              </a:ext>
            </a:extLst>
          </p:cNvPr>
          <p:cNvSpPr/>
          <p:nvPr/>
        </p:nvSpPr>
        <p:spPr>
          <a:xfrm>
            <a:off x="869357" y="4923379"/>
            <a:ext cx="3240003" cy="9604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0F61"/>
                </a:solidFill>
                <a:effectLst/>
                <a:uLnTx/>
                <a:uFillTx/>
                <a:latin typeface="Raleway"/>
                <a:ea typeface="Lato"/>
                <a:cs typeface="Lato"/>
              </a:rPr>
              <a:t>Kwetsbare oudere</a:t>
            </a:r>
            <a:endParaRPr kumimoji="0" lang="nl-NL" sz="1000" b="0" i="0" u="none" strike="noStrike" kern="1200" cap="none" spc="0" normalizeH="0" baseline="0" noProof="0">
              <a:ln>
                <a:noFill/>
              </a:ln>
              <a:solidFill>
                <a:prstClr val="black"/>
              </a:solidFill>
              <a:effectLst/>
              <a:uLnTx/>
              <a:uFillTx/>
              <a:latin typeface="Raleway"/>
              <a:ea typeface="Lato"/>
              <a:cs typeface="Lato"/>
            </a:endParaRPr>
          </a:p>
          <a:p>
            <a:pPr>
              <a:defRPr/>
            </a:pPr>
            <a:r>
              <a:rPr kumimoji="0" lang="nl-NL" sz="900" b="0" i="0" u="none" strike="noStrike" kern="1200" cap="none" spc="0" normalizeH="0" baseline="0" noProof="0">
                <a:ln>
                  <a:noFill/>
                </a:ln>
                <a:solidFill>
                  <a:prstClr val="black"/>
                </a:solidFill>
                <a:effectLst/>
                <a:uLnTx/>
                <a:uFillTx/>
                <a:latin typeface="Lato"/>
                <a:ea typeface="Lato"/>
                <a:cs typeface="Lato"/>
              </a:rPr>
              <a:t>“Mijn welbevinden staat centraal. Ik realiseer me dat het verstandig is om vroegtijdig al na te denken </a:t>
            </a:r>
            <a:r>
              <a:rPr lang="nl-NL" sz="900">
                <a:solidFill>
                  <a:prstClr val="black"/>
                </a:solidFill>
                <a:latin typeface="Lato"/>
                <a:ea typeface="Lato"/>
                <a:cs typeface="Lato"/>
              </a:rPr>
              <a:t>over hoe</a:t>
            </a:r>
            <a:r>
              <a:rPr kumimoji="0" lang="nl-NL" sz="900" b="0" i="0" u="none" strike="noStrike" kern="1200" cap="none" spc="0" normalizeH="0" baseline="0" noProof="0">
                <a:ln>
                  <a:noFill/>
                </a:ln>
                <a:solidFill>
                  <a:prstClr val="black"/>
                </a:solidFill>
                <a:effectLst/>
                <a:uLnTx/>
                <a:uFillTx/>
                <a:latin typeface="Lato"/>
                <a:ea typeface="Lato"/>
                <a:cs typeface="Lato"/>
              </a:rPr>
              <a:t> ik ouder wil worden</a:t>
            </a:r>
            <a:r>
              <a:rPr lang="nl-NL" sz="900">
                <a:solidFill>
                  <a:prstClr val="black"/>
                </a:solidFill>
                <a:latin typeface="Lato"/>
                <a:ea typeface="Lato"/>
                <a:cs typeface="Lato"/>
              </a:rPr>
              <a:t> en </a:t>
            </a:r>
            <a:r>
              <a:rPr kumimoji="0" lang="nl-NL" sz="900" b="0" i="0" u="none" strike="noStrike" kern="1200" cap="none" spc="0" normalizeH="0" baseline="0" noProof="0">
                <a:ln>
                  <a:noFill/>
                </a:ln>
                <a:solidFill>
                  <a:prstClr val="black"/>
                </a:solidFill>
                <a:effectLst/>
                <a:uLnTx/>
                <a:uFillTx/>
                <a:latin typeface="Lato"/>
                <a:ea typeface="Lato"/>
                <a:cs typeface="Lato"/>
              </a:rPr>
              <a:t>hierover in gesprek te gaan met mijn naasten</a:t>
            </a:r>
            <a:r>
              <a:rPr lang="nl-NL" sz="900">
                <a:solidFill>
                  <a:prstClr val="black"/>
                </a:solidFill>
                <a:latin typeface="Lato"/>
                <a:ea typeface="Lato"/>
                <a:cs typeface="Lato"/>
              </a:rPr>
              <a:t> en</a:t>
            </a:r>
            <a:r>
              <a:rPr kumimoji="0" lang="nl-NL" sz="900" b="0" i="0" u="none" strike="noStrike" kern="1200" cap="none" spc="0" normalizeH="0" baseline="0" noProof="0">
                <a:ln>
                  <a:noFill/>
                </a:ln>
                <a:solidFill>
                  <a:prstClr val="black"/>
                </a:solidFill>
                <a:effectLst/>
                <a:uLnTx/>
                <a:uFillTx/>
                <a:latin typeface="Lato"/>
                <a:ea typeface="Lato"/>
                <a:cs typeface="Lato"/>
              </a:rPr>
              <a:t> later ook met de professionals. Er is nog heel veel wat ik wél kan. Het is fijn dat ik me daarop kan focussen.”</a:t>
            </a:r>
            <a:endParaRPr lang="nl-NL" sz="900" b="0" i="0" u="none" strike="noStrike" kern="1200" cap="none" spc="0" normalizeH="0" baseline="0" noProof="0">
              <a:ln>
                <a:noFill/>
              </a:ln>
              <a:solidFill>
                <a:prstClr val="black"/>
              </a:solidFill>
              <a:effectLst/>
              <a:uLnTx/>
              <a:uFillTx/>
              <a:latin typeface="Lato"/>
              <a:ea typeface="Lato"/>
              <a:cs typeface="Lato"/>
            </a:endParaRPr>
          </a:p>
        </p:txBody>
      </p:sp>
      <p:sp>
        <p:nvSpPr>
          <p:cNvPr id="53" name="Rectangle 52">
            <a:extLst>
              <a:ext uri="{FF2B5EF4-FFF2-40B4-BE49-F238E27FC236}">
                <a16:creationId xmlns:a16="http://schemas.microsoft.com/office/drawing/2014/main" id="{2DD68953-2367-7E71-EC25-947DACC779F5}"/>
              </a:ext>
            </a:extLst>
          </p:cNvPr>
          <p:cNvSpPr/>
          <p:nvPr/>
        </p:nvSpPr>
        <p:spPr>
          <a:xfrm>
            <a:off x="4483097" y="2086324"/>
            <a:ext cx="3240003" cy="12948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0F61"/>
                </a:solidFill>
                <a:effectLst/>
                <a:uLnTx/>
                <a:uFillTx/>
                <a:latin typeface="Raleway"/>
                <a:ea typeface="Lato"/>
                <a:cs typeface="Lato"/>
              </a:rPr>
              <a:t>Professionals in het sociaal domein</a:t>
            </a:r>
            <a:endParaRPr kumimoji="0" lang="nl-NL" sz="1000" b="0" i="0" u="none" strike="noStrike" kern="1200" cap="none" spc="0" normalizeH="0" baseline="0" noProof="0">
              <a:ln>
                <a:noFill/>
              </a:ln>
              <a:solidFill>
                <a:prstClr val="black"/>
              </a:solidFill>
              <a:effectLst/>
              <a:uLnTx/>
              <a:uFillTx/>
              <a:latin typeface="Raleway"/>
              <a:ea typeface="Lato"/>
              <a:cs typeface="Lato"/>
            </a:endParaRPr>
          </a:p>
          <a:p>
            <a:pPr>
              <a:defRPr/>
            </a:pPr>
            <a:r>
              <a:rPr kumimoji="0" lang="nl-NL" sz="900" b="0" i="0" u="none" strike="noStrike" kern="1200" cap="none" spc="0" normalizeH="0" baseline="0" noProof="0">
                <a:ln>
                  <a:noFill/>
                </a:ln>
                <a:solidFill>
                  <a:prstClr val="black"/>
                </a:solidFill>
                <a:effectLst/>
                <a:uLnTx/>
                <a:uFillTx/>
                <a:latin typeface="Lato"/>
                <a:ea typeface="Lato"/>
                <a:cs typeface="Lato"/>
              </a:rPr>
              <a:t>“In de regio hebben we een flinke transformatie doorgemaakt. Ik ervaar veel meer samenwerking met </a:t>
            </a:r>
            <a:r>
              <a:rPr lang="nl-NL" sz="900">
                <a:solidFill>
                  <a:prstClr val="black"/>
                </a:solidFill>
                <a:latin typeface="Lato"/>
                <a:ea typeface="Lato"/>
                <a:cs typeface="Lato"/>
              </a:rPr>
              <a:t>collega's in</a:t>
            </a:r>
            <a:r>
              <a:rPr kumimoji="0" lang="nl-NL" sz="900" b="0" i="0" u="none" strike="noStrike" kern="1200" cap="none" spc="0" normalizeH="0" baseline="0" noProof="0">
                <a:ln>
                  <a:noFill/>
                </a:ln>
                <a:solidFill>
                  <a:prstClr val="black"/>
                </a:solidFill>
                <a:effectLst/>
                <a:uLnTx/>
                <a:uFillTx/>
                <a:latin typeface="Lato"/>
                <a:ea typeface="Lato"/>
                <a:cs typeface="Lato"/>
              </a:rPr>
              <a:t> het sociale én medische domein. We zijn niet meer twee gescheiden werelden. </a:t>
            </a:r>
            <a:r>
              <a:rPr lang="nl-NL" sz="900">
                <a:solidFill>
                  <a:prstClr val="black"/>
                </a:solidFill>
                <a:latin typeface="Lato"/>
                <a:ea typeface="Lato"/>
                <a:cs typeface="Lato"/>
              </a:rPr>
              <a:t>Mijn rol is anders geworden, </a:t>
            </a:r>
            <a:r>
              <a:rPr kumimoji="0" lang="nl-NL" sz="900" b="0" i="0" u="none" strike="noStrike" kern="1200" cap="none" spc="0" normalizeH="0" baseline="0" noProof="0">
                <a:ln>
                  <a:noFill/>
                </a:ln>
                <a:solidFill>
                  <a:prstClr val="black"/>
                </a:solidFill>
                <a:effectLst/>
                <a:uLnTx/>
                <a:uFillTx/>
                <a:latin typeface="Lato"/>
                <a:ea typeface="Lato"/>
                <a:cs typeface="Lato"/>
              </a:rPr>
              <a:t>doordat inwoners langer thuis wonen. We hebben in de keten samen bewaakt dat de druk niet teveel toenam (‘waterbed effect’ is uitgebleven). We beseffen dat we daarom keuzes moeten blijven maken.”</a:t>
            </a:r>
            <a:endParaRPr lang="nl-NL" sz="900" b="0" i="0" u="none" strike="noStrike" kern="1200" cap="none" spc="0" normalizeH="0" baseline="0" noProof="0">
              <a:ln>
                <a:noFill/>
              </a:ln>
              <a:solidFill>
                <a:prstClr val="black"/>
              </a:solidFill>
              <a:effectLst/>
              <a:uLnTx/>
              <a:uFillTx/>
              <a:latin typeface="Lato"/>
              <a:ea typeface="Lato"/>
              <a:cs typeface="Lato"/>
            </a:endParaRPr>
          </a:p>
        </p:txBody>
      </p:sp>
      <p:sp>
        <p:nvSpPr>
          <p:cNvPr id="54" name="Rectangle 53">
            <a:extLst>
              <a:ext uri="{FF2B5EF4-FFF2-40B4-BE49-F238E27FC236}">
                <a16:creationId xmlns:a16="http://schemas.microsoft.com/office/drawing/2014/main" id="{D469CF15-7AAC-C376-F460-90236195640A}"/>
              </a:ext>
            </a:extLst>
          </p:cNvPr>
          <p:cNvSpPr/>
          <p:nvPr/>
        </p:nvSpPr>
        <p:spPr>
          <a:xfrm>
            <a:off x="4483097" y="4754663"/>
            <a:ext cx="3240003" cy="10459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0F61"/>
                </a:solidFill>
                <a:effectLst/>
                <a:uLnTx/>
                <a:uFillTx/>
                <a:latin typeface="Raleway"/>
                <a:ea typeface="Lato"/>
                <a:cs typeface="Lato"/>
              </a:rPr>
              <a:t>Potentiële nieuwe werknemers in zorg en welzijn</a:t>
            </a:r>
            <a:endParaRPr kumimoji="0" lang="nl-NL" sz="1000" b="0" i="0" u="none" strike="noStrike" kern="1200" cap="none" spc="0" normalizeH="0" baseline="0" noProof="0">
              <a:ln>
                <a:noFill/>
              </a:ln>
              <a:solidFill>
                <a:prstClr val="black"/>
              </a:solidFill>
              <a:effectLst/>
              <a:uLnTx/>
              <a:uFillTx/>
              <a:latin typeface="Raleway"/>
              <a:ea typeface="Lato"/>
              <a:cs typeface="Lato"/>
            </a:endParaRPr>
          </a:p>
          <a:p>
            <a:pPr>
              <a:defRPr/>
            </a:pPr>
            <a:r>
              <a:rPr kumimoji="0" lang="nl-NL" sz="900" b="0" i="0" u="none" strike="noStrike" kern="1200" cap="none" spc="0" normalizeH="0" baseline="0" noProof="0">
                <a:ln>
                  <a:noFill/>
                </a:ln>
                <a:solidFill>
                  <a:prstClr val="black"/>
                </a:solidFill>
                <a:effectLst/>
                <a:uLnTx/>
                <a:uFillTx/>
                <a:latin typeface="Lato"/>
                <a:ea typeface="Lato"/>
                <a:cs typeface="Lato"/>
              </a:rPr>
              <a:t>“Ik ben op mijn plek in </a:t>
            </a:r>
            <a:r>
              <a:rPr lang="nl-NL" sz="900">
                <a:solidFill>
                  <a:prstClr val="black"/>
                </a:solidFill>
                <a:latin typeface="Lato"/>
                <a:ea typeface="Lato"/>
                <a:cs typeface="Lato"/>
              </a:rPr>
              <a:t>deze</a:t>
            </a:r>
            <a:r>
              <a:rPr kumimoji="0" lang="nl-NL" sz="900" b="0" i="0" u="none" strike="noStrike" kern="1200" cap="none" spc="0" normalizeH="0" baseline="0" noProof="0">
                <a:ln>
                  <a:noFill/>
                </a:ln>
                <a:solidFill>
                  <a:prstClr val="black"/>
                </a:solidFill>
                <a:effectLst/>
                <a:uLnTx/>
                <a:uFillTx/>
                <a:latin typeface="Lato"/>
                <a:ea typeface="Lato"/>
                <a:cs typeface="Lato"/>
              </a:rPr>
              <a:t> sector. Ik heb de begeleiding gekregen die bij mijn situatie past, waardoor ik mezelf heb kunnen ontwikkelen </a:t>
            </a:r>
            <a:r>
              <a:rPr lang="nl-NL" sz="900">
                <a:solidFill>
                  <a:prstClr val="black"/>
                </a:solidFill>
                <a:latin typeface="Lato"/>
                <a:ea typeface="Lato"/>
                <a:cs typeface="Lato"/>
              </a:rPr>
              <a:t>richting</a:t>
            </a:r>
            <a:r>
              <a:rPr kumimoji="0" lang="nl-NL" sz="900" b="0" i="0" u="none" strike="noStrike" kern="1200" cap="none" spc="0" normalizeH="0" baseline="0" noProof="0">
                <a:ln>
                  <a:noFill/>
                </a:ln>
                <a:solidFill>
                  <a:prstClr val="black"/>
                </a:solidFill>
                <a:effectLst/>
                <a:uLnTx/>
                <a:uFillTx/>
                <a:latin typeface="Lato"/>
                <a:ea typeface="Lato"/>
                <a:cs typeface="Lato"/>
              </a:rPr>
              <a:t> een baan die écht bij me past. Hiervoor heeft de sector mijn wensen en kwaliteiten centraal gezet en samengewerkt. </a:t>
            </a:r>
            <a:r>
              <a:rPr lang="nl-NL" sz="900">
                <a:solidFill>
                  <a:prstClr val="black"/>
                </a:solidFill>
                <a:latin typeface="Lato"/>
                <a:ea typeface="Lato"/>
                <a:cs typeface="Lato"/>
              </a:rPr>
              <a:t>De</a:t>
            </a:r>
            <a:r>
              <a:rPr kumimoji="0" lang="nl-NL" sz="900" b="0" i="0" u="none" strike="noStrike" kern="1200" cap="none" spc="0" normalizeH="0" baseline="0" noProof="0">
                <a:ln>
                  <a:noFill/>
                </a:ln>
                <a:solidFill>
                  <a:prstClr val="black"/>
                </a:solidFill>
                <a:effectLst/>
                <a:uLnTx/>
                <a:uFillTx/>
                <a:latin typeface="Lato"/>
                <a:ea typeface="Lato"/>
                <a:cs typeface="Lato"/>
              </a:rPr>
              <a:t> sector </a:t>
            </a:r>
            <a:r>
              <a:rPr lang="nl-NL" sz="900">
                <a:solidFill>
                  <a:prstClr val="black"/>
                </a:solidFill>
                <a:latin typeface="Lato"/>
                <a:ea typeface="Lato"/>
                <a:cs typeface="Lato"/>
              </a:rPr>
              <a:t>straalt vertrouwen</a:t>
            </a:r>
            <a:r>
              <a:rPr kumimoji="0" lang="nl-NL" sz="900" b="0" i="0" u="none" strike="noStrike" kern="1200" cap="none" spc="0" normalizeH="0" baseline="0" noProof="0">
                <a:ln>
                  <a:noFill/>
                </a:ln>
                <a:solidFill>
                  <a:prstClr val="black"/>
                </a:solidFill>
                <a:effectLst/>
                <a:uLnTx/>
                <a:uFillTx/>
                <a:latin typeface="Lato"/>
                <a:ea typeface="Lato"/>
                <a:cs typeface="Lato"/>
              </a:rPr>
              <a:t> en samenwerking uit. Daar wil ik voor werken!”</a:t>
            </a:r>
            <a:endParaRPr lang="nl-NL" sz="900" b="0" i="0" u="none" strike="noStrike" kern="1200" cap="none" spc="0" normalizeH="0" baseline="0" noProof="0">
              <a:ln>
                <a:noFill/>
              </a:ln>
              <a:solidFill>
                <a:prstClr val="black"/>
              </a:solidFill>
              <a:effectLst/>
              <a:uLnTx/>
              <a:uFillTx/>
              <a:latin typeface="Lato"/>
              <a:ea typeface="Lato"/>
              <a:cs typeface="Lato"/>
            </a:endParaRPr>
          </a:p>
        </p:txBody>
      </p:sp>
      <p:sp>
        <p:nvSpPr>
          <p:cNvPr id="55" name="Rectangle 54">
            <a:extLst>
              <a:ext uri="{FF2B5EF4-FFF2-40B4-BE49-F238E27FC236}">
                <a16:creationId xmlns:a16="http://schemas.microsoft.com/office/drawing/2014/main" id="{C7B88637-F934-2EAA-02F1-D132E847AC28}"/>
              </a:ext>
            </a:extLst>
          </p:cNvPr>
          <p:cNvSpPr/>
          <p:nvPr/>
        </p:nvSpPr>
        <p:spPr>
          <a:xfrm>
            <a:off x="4483097" y="3525069"/>
            <a:ext cx="3240003" cy="10459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0F61"/>
                </a:solidFill>
                <a:effectLst/>
                <a:uLnTx/>
                <a:uFillTx/>
                <a:latin typeface="Raleway"/>
                <a:ea typeface="Lato"/>
                <a:cs typeface="Lato"/>
              </a:rPr>
              <a:t>Zorgprofessionals</a:t>
            </a:r>
            <a:endParaRPr kumimoji="0" lang="nl-NL" sz="1000" b="0" i="0" u="none" strike="noStrike" kern="1200" cap="none" spc="0" normalizeH="0" baseline="0" noProof="0">
              <a:ln>
                <a:noFill/>
              </a:ln>
              <a:solidFill>
                <a:prstClr val="black"/>
              </a:solidFill>
              <a:effectLst/>
              <a:uLnTx/>
              <a:uFillTx/>
              <a:latin typeface="Raleway"/>
              <a:ea typeface="Lato"/>
              <a:cs typeface="Lato"/>
            </a:endParaRPr>
          </a:p>
          <a:p>
            <a:pPr>
              <a:defRPr/>
            </a:pPr>
            <a:r>
              <a:rPr kumimoji="0" lang="nl-NL" sz="900" b="0" i="0" u="none" strike="noStrike" kern="1200" cap="none" spc="0" normalizeH="0" baseline="0" noProof="0">
                <a:ln>
                  <a:noFill/>
                </a:ln>
                <a:solidFill>
                  <a:prstClr val="black"/>
                </a:solidFill>
                <a:effectLst/>
                <a:uLnTx/>
                <a:uFillTx/>
                <a:latin typeface="Lato"/>
                <a:ea typeface="Lato"/>
                <a:cs typeface="Lato"/>
              </a:rPr>
              <a:t>“In de regio is er veel meer samenwerking tussen ketenpartners </a:t>
            </a:r>
            <a:r>
              <a:rPr lang="nl-NL" sz="900">
                <a:solidFill>
                  <a:prstClr val="black"/>
                </a:solidFill>
                <a:latin typeface="Lato"/>
                <a:ea typeface="Lato"/>
                <a:cs typeface="Lato"/>
              </a:rPr>
              <a:t>in het</a:t>
            </a:r>
            <a:r>
              <a:rPr kumimoji="0" lang="nl-NL" sz="900" b="0" i="0" u="none" strike="noStrike" kern="1200" cap="none" spc="0" normalizeH="0" baseline="0" noProof="0">
                <a:ln>
                  <a:noFill/>
                </a:ln>
                <a:solidFill>
                  <a:prstClr val="black"/>
                </a:solidFill>
                <a:effectLst/>
                <a:uLnTx/>
                <a:uFillTx/>
                <a:latin typeface="Lato"/>
                <a:ea typeface="Lato"/>
                <a:cs typeface="Lato"/>
              </a:rPr>
              <a:t> medische én het sociale domein. We weten elkaar te vinden en kunnen makkelijk naar elkaar verwijzen. Daarnaast richt ik me veel meer op welbevinden en veerkracht en besef ik dat niet alle vragen medisch beantwoord hoeven worden.”</a:t>
            </a:r>
            <a:endParaRPr lang="nl-NL" sz="900" b="0" i="0" u="none" strike="noStrike" kern="1200" cap="none" spc="0" normalizeH="0" baseline="0" noProof="0">
              <a:ln>
                <a:noFill/>
              </a:ln>
              <a:solidFill>
                <a:prstClr val="black"/>
              </a:solidFill>
              <a:effectLst/>
              <a:uLnTx/>
              <a:uFillTx/>
              <a:latin typeface="Lato"/>
              <a:ea typeface="Lato"/>
              <a:cs typeface="Lato"/>
            </a:endParaRPr>
          </a:p>
        </p:txBody>
      </p:sp>
      <p:sp>
        <p:nvSpPr>
          <p:cNvPr id="56" name="Rectangle 55">
            <a:extLst>
              <a:ext uri="{FF2B5EF4-FFF2-40B4-BE49-F238E27FC236}">
                <a16:creationId xmlns:a16="http://schemas.microsoft.com/office/drawing/2014/main" id="{02EB65EE-EE1A-4CB8-84D0-A08E8CC51C55}"/>
              </a:ext>
            </a:extLst>
          </p:cNvPr>
          <p:cNvSpPr/>
          <p:nvPr/>
        </p:nvSpPr>
        <p:spPr>
          <a:xfrm>
            <a:off x="8089120" y="2086324"/>
            <a:ext cx="3240003" cy="11922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0F61"/>
                </a:solidFill>
                <a:effectLst/>
                <a:uLnTx/>
                <a:uFillTx/>
                <a:latin typeface="Raleway"/>
                <a:ea typeface="Lato"/>
                <a:cs typeface="Lato"/>
              </a:rPr>
              <a:t>Verzekeraars en gemeenten</a:t>
            </a:r>
            <a:endParaRPr kumimoji="0" lang="nl-NL" sz="900" b="0" i="0" u="none" strike="noStrike" kern="1200" cap="none" spc="0" normalizeH="0" baseline="0" noProof="0">
              <a:ln>
                <a:noFill/>
              </a:ln>
              <a:solidFill>
                <a:prstClr val="black"/>
              </a:solidFill>
              <a:effectLst/>
              <a:uLnTx/>
              <a:uFillTx/>
              <a:latin typeface="Raleway"/>
              <a:ea typeface="Lato"/>
              <a:cs typeface="Lato"/>
            </a:endParaRPr>
          </a:p>
          <a:p>
            <a:pPr>
              <a:spcBef>
                <a:spcPct val="0"/>
              </a:spcBef>
              <a:defRPr/>
            </a:pPr>
            <a:r>
              <a:rPr kumimoji="0" lang="nl-NL" sz="900" b="0" i="0" u="none" strike="noStrike" kern="1200" cap="none" spc="0" normalizeH="0" baseline="0" noProof="0">
                <a:ln>
                  <a:noFill/>
                </a:ln>
                <a:solidFill>
                  <a:prstClr val="black"/>
                </a:solidFill>
                <a:effectLst/>
                <a:uLnTx/>
                <a:uFillTx/>
                <a:latin typeface="Lato"/>
                <a:ea typeface="Lato"/>
                <a:cs typeface="Lato"/>
              </a:rPr>
              <a:t>“Gedeelde Zorg is echt de uitdaging aangegaan om op een integrale transformatie in te zetten en heeft daarin </a:t>
            </a:r>
            <a:r>
              <a:rPr lang="nl-NL" sz="900">
                <a:solidFill>
                  <a:prstClr val="black"/>
                </a:solidFill>
                <a:latin typeface="Lato"/>
                <a:ea typeface="Lato"/>
                <a:cs typeface="Lato"/>
              </a:rPr>
              <a:t>successen </a:t>
            </a:r>
            <a:r>
              <a:rPr kumimoji="0" lang="nl-NL" sz="900" b="0" i="0" u="none" strike="noStrike" kern="1200" cap="none" spc="0" normalizeH="0" baseline="0" noProof="0">
                <a:ln>
                  <a:noFill/>
                </a:ln>
                <a:solidFill>
                  <a:prstClr val="black"/>
                </a:solidFill>
                <a:effectLst/>
                <a:uLnTx/>
                <a:uFillTx/>
                <a:latin typeface="Lato"/>
                <a:ea typeface="Lato"/>
                <a:cs typeface="Lato"/>
              </a:rPr>
              <a:t>laten zien. Uiteraard is het complex om tot structurele inrichting te komen, maar gezamenlijk zijn we in de regio Midden-Holland aan het pionieren. De resultaten zijn veelbelovend</a:t>
            </a:r>
            <a:r>
              <a:rPr lang="nl-NL" sz="900">
                <a:solidFill>
                  <a:prstClr val="black"/>
                </a:solidFill>
                <a:latin typeface="Lato"/>
                <a:ea typeface="Lato"/>
                <a:cs typeface="Lato"/>
              </a:rPr>
              <a:t>. We</a:t>
            </a:r>
            <a:r>
              <a:rPr kumimoji="0" lang="nl-NL" sz="900" b="0" i="0" u="none" strike="noStrike" kern="1200" cap="none" spc="0" normalizeH="0" baseline="0" noProof="0">
                <a:ln>
                  <a:noFill/>
                </a:ln>
                <a:solidFill>
                  <a:prstClr val="black"/>
                </a:solidFill>
                <a:effectLst/>
                <a:uLnTx/>
                <a:uFillTx/>
                <a:latin typeface="Lato"/>
                <a:ea typeface="Lato"/>
                <a:cs typeface="Lato"/>
              </a:rPr>
              <a:t> hopen dat Gedeelde Zorg dit doortrekt en andere regio’s kan inspireren.””</a:t>
            </a:r>
            <a:r>
              <a:rPr lang="nl-NL" sz="900">
                <a:solidFill>
                  <a:prstClr val="black"/>
                </a:solidFill>
                <a:latin typeface="Lato"/>
                <a:ea typeface="Lato"/>
                <a:cs typeface="Lato"/>
              </a:rPr>
              <a:t> </a:t>
            </a:r>
            <a:endParaRPr lang="nl-NL" sz="9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7" name="Rectangle 56">
            <a:extLst>
              <a:ext uri="{FF2B5EF4-FFF2-40B4-BE49-F238E27FC236}">
                <a16:creationId xmlns:a16="http://schemas.microsoft.com/office/drawing/2014/main" id="{698095CB-DB44-FC97-D2D5-CD025D8CB6E6}"/>
              </a:ext>
            </a:extLst>
          </p:cNvPr>
          <p:cNvSpPr/>
          <p:nvPr/>
        </p:nvSpPr>
        <p:spPr>
          <a:xfrm>
            <a:off x="8089120" y="3381128"/>
            <a:ext cx="3240003" cy="11922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rgbClr val="000F61"/>
                </a:solidFill>
                <a:effectLst/>
                <a:uLnTx/>
                <a:uFillTx/>
                <a:latin typeface="Raleway"/>
                <a:ea typeface="Lato"/>
                <a:cs typeface="Lato"/>
              </a:rPr>
              <a:t>Leden Gedeelde Zorg</a:t>
            </a:r>
            <a:endParaRPr kumimoji="0" lang="nl-NL" sz="1000" b="0" i="0" u="none" strike="noStrike" kern="1200" cap="none" spc="0" normalizeH="0" baseline="0" noProof="0">
              <a:ln>
                <a:noFill/>
              </a:ln>
              <a:solidFill>
                <a:prstClr val="black"/>
              </a:solidFill>
              <a:effectLst/>
              <a:uLnTx/>
              <a:uFillTx/>
              <a:latin typeface="Raleway"/>
              <a:ea typeface="Lato"/>
              <a:cs typeface="Lato"/>
            </a:endParaRPr>
          </a:p>
          <a:p>
            <a:pPr>
              <a:defRPr/>
            </a:pPr>
            <a:r>
              <a:rPr kumimoji="0" lang="nl-NL" sz="900" b="0" i="0" u="none" strike="noStrike" kern="1200" cap="none" spc="0" normalizeH="0" baseline="0" noProof="0">
                <a:ln>
                  <a:noFill/>
                </a:ln>
                <a:solidFill>
                  <a:prstClr val="black"/>
                </a:solidFill>
                <a:effectLst/>
                <a:uLnTx/>
                <a:uFillTx/>
                <a:latin typeface="Lato"/>
                <a:ea typeface="Lato"/>
                <a:cs typeface="Lato"/>
              </a:rPr>
              <a:t>“We zijn een behoorlijk commitment aangegaan met elkaar. Om de plannen daadwerkelijk van papier te krijgen was een behoorlijke veranderopgave, maar door dit gezamenlijk als regio op te pakken is er veel veranderd. We zijn trots hoe we op onderdelen over onze eigen visie heen konden stappen en gezamenlijk de schouders eronder </a:t>
            </a:r>
            <a:r>
              <a:rPr lang="nl-NL" sz="900">
                <a:solidFill>
                  <a:prstClr val="black"/>
                </a:solidFill>
                <a:latin typeface="Lato"/>
                <a:ea typeface="Lato"/>
                <a:cs typeface="Lato"/>
              </a:rPr>
              <a:t>hebben gezet!”</a:t>
            </a:r>
            <a:endParaRPr lang="nl-NL" sz="900" b="0" i="0" u="none" strike="noStrike" kern="1200" cap="none" spc="0" normalizeH="0" baseline="0" noProof="0">
              <a:ln>
                <a:noFill/>
              </a:ln>
              <a:solidFill>
                <a:prstClr val="black"/>
              </a:solidFill>
              <a:effectLst/>
              <a:uLnTx/>
              <a:uFillTx/>
              <a:latin typeface="Lato"/>
              <a:ea typeface="Lato"/>
              <a:cs typeface="Lato"/>
            </a:endParaRPr>
          </a:p>
        </p:txBody>
      </p:sp>
      <p:sp>
        <p:nvSpPr>
          <p:cNvPr id="2" name="Slide Number Placeholder 1">
            <a:extLst>
              <a:ext uri="{FF2B5EF4-FFF2-40B4-BE49-F238E27FC236}">
                <a16:creationId xmlns:a16="http://schemas.microsoft.com/office/drawing/2014/main" id="{9D2693FB-966E-CCAB-E070-3B71D6103032}"/>
              </a:ext>
            </a:extLst>
          </p:cNvPr>
          <p:cNvSpPr>
            <a:spLocks noGrp="1"/>
          </p:cNvSpPr>
          <p:nvPr>
            <p:ph type="sldNum" sz="quarter" idx="12"/>
          </p:nvPr>
        </p:nvSpPr>
        <p:spPr>
          <a:xfrm>
            <a:off x="9442938" y="649702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Rectangle 11">
            <a:hlinkClick r:id="rId6" action="ppaction://hlinksldjump"/>
            <a:extLst>
              <a:ext uri="{FF2B5EF4-FFF2-40B4-BE49-F238E27FC236}">
                <a16:creationId xmlns:a16="http://schemas.microsoft.com/office/drawing/2014/main" id="{737C669F-FF87-4EF8-1504-D571C03BF495}"/>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hlinkClick r:id="rId7" action="ppaction://hlinksldjump"/>
            <a:extLst>
              <a:ext uri="{FF2B5EF4-FFF2-40B4-BE49-F238E27FC236}">
                <a16:creationId xmlns:a16="http://schemas.microsoft.com/office/drawing/2014/main" id="{A27932AE-686D-F008-3778-BDC13EEE45C3}"/>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hlinkClick r:id="rId8" action="ppaction://hlinksldjump"/>
            <a:extLst>
              <a:ext uri="{FF2B5EF4-FFF2-40B4-BE49-F238E27FC236}">
                <a16:creationId xmlns:a16="http://schemas.microsoft.com/office/drawing/2014/main" id="{78E859DD-8BB2-44F9-14FC-F3C3B8020DE6}"/>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hlinkClick r:id="rId9" action="ppaction://hlinksldjump"/>
            <a:extLst>
              <a:ext uri="{FF2B5EF4-FFF2-40B4-BE49-F238E27FC236}">
                <a16:creationId xmlns:a16="http://schemas.microsoft.com/office/drawing/2014/main" id="{C475A669-A0EF-E3D7-EB95-3BBD5EA15D30}"/>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hlinkClick r:id="rId10" action="ppaction://hlinksldjump"/>
            <a:extLst>
              <a:ext uri="{FF2B5EF4-FFF2-40B4-BE49-F238E27FC236}">
                <a16:creationId xmlns:a16="http://schemas.microsoft.com/office/drawing/2014/main" id="{91080E3D-A229-2FCF-6BC0-A04549B8C63C}"/>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hlinkClick r:id="rId10" action="ppaction://hlinksldjump"/>
            <a:extLst>
              <a:ext uri="{FF2B5EF4-FFF2-40B4-BE49-F238E27FC236}">
                <a16:creationId xmlns:a16="http://schemas.microsoft.com/office/drawing/2014/main" id="{3C557D5F-B5BF-E5D6-8E66-D7D48589E5F6}"/>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hlinkClick r:id="rId11" action="ppaction://hlinksldjump"/>
            <a:extLst>
              <a:ext uri="{FF2B5EF4-FFF2-40B4-BE49-F238E27FC236}">
                <a16:creationId xmlns:a16="http://schemas.microsoft.com/office/drawing/2014/main" id="{21882632-A432-6345-926E-AC9C09BD4A91}"/>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hlinkClick r:id="rId12" action="ppaction://hlinksldjump"/>
            <a:extLst>
              <a:ext uri="{FF2B5EF4-FFF2-40B4-BE49-F238E27FC236}">
                <a16:creationId xmlns:a16="http://schemas.microsoft.com/office/drawing/2014/main" id="{B2BEDDCE-D1AF-7361-E122-438FBA5AD717}"/>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hlinkClick r:id="rId13" action="ppaction://hlinksldjump"/>
            <a:extLst>
              <a:ext uri="{FF2B5EF4-FFF2-40B4-BE49-F238E27FC236}">
                <a16:creationId xmlns:a16="http://schemas.microsoft.com/office/drawing/2014/main" id="{5503EE01-C4B8-1320-47C2-FA3D683C6846}"/>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hlinkClick r:id="rId14" action="ppaction://hlinksldjump"/>
            <a:extLst>
              <a:ext uri="{FF2B5EF4-FFF2-40B4-BE49-F238E27FC236}">
                <a16:creationId xmlns:a16="http://schemas.microsoft.com/office/drawing/2014/main" id="{BE231B17-45EE-3F53-E7FF-F00B56F75624}"/>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hlinkClick r:id="rId13" action="ppaction://hlinksldjump"/>
            <a:extLst>
              <a:ext uri="{FF2B5EF4-FFF2-40B4-BE49-F238E27FC236}">
                <a16:creationId xmlns:a16="http://schemas.microsoft.com/office/drawing/2014/main" id="{2F004B87-31A9-C529-998F-D474B42FBAD0}"/>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4215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2B267-0B78-F78E-5678-4B3720946AA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90890A-5917-BF82-9739-777DB45B95BF}"/>
              </a:ext>
            </a:extLst>
          </p:cNvPr>
          <p:cNvSpPr>
            <a:spLocks noGrp="1"/>
          </p:cNvSpPr>
          <p:nvPr>
            <p:ph type="sldNum" sz="quarter" idx="12"/>
          </p:nvPr>
        </p:nvSpPr>
        <p:spPr/>
        <p:txBody>
          <a:bodyPr/>
          <a:lstStyle/>
          <a:p>
            <a:fld id="{D7E34A39-DEE3-3048-A396-5BCE91A8221E}" type="slidenum">
              <a:rPr lang="nl-NL" smtClean="0"/>
              <a:pPr/>
              <a:t>25</a:t>
            </a:fld>
            <a:endParaRPr lang="nl-NL"/>
          </a:p>
        </p:txBody>
      </p:sp>
      <p:sp>
        <p:nvSpPr>
          <p:cNvPr id="4" name="Title 3">
            <a:extLst>
              <a:ext uri="{FF2B5EF4-FFF2-40B4-BE49-F238E27FC236}">
                <a16:creationId xmlns:a16="http://schemas.microsoft.com/office/drawing/2014/main" id="{F7F221BF-E633-13F9-E8AD-2B146AF62361}"/>
              </a:ext>
            </a:extLst>
          </p:cNvPr>
          <p:cNvSpPr>
            <a:spLocks noGrp="1"/>
          </p:cNvSpPr>
          <p:nvPr>
            <p:ph type="title"/>
          </p:nvPr>
        </p:nvSpPr>
        <p:spPr/>
        <p:txBody>
          <a:bodyPr/>
          <a:lstStyle/>
          <a:p>
            <a:r>
              <a:rPr lang="en-US">
                <a:latin typeface="Raleway"/>
              </a:rPr>
              <a:t>Meer </a:t>
            </a:r>
            <a:r>
              <a:rPr lang="en-US" err="1">
                <a:latin typeface="Raleway"/>
              </a:rPr>
              <a:t>weten</a:t>
            </a:r>
            <a:r>
              <a:rPr lang="en-US">
                <a:latin typeface="Raleway"/>
              </a:rPr>
              <a:t>?</a:t>
            </a:r>
            <a:endParaRPr lang="en-US"/>
          </a:p>
        </p:txBody>
      </p:sp>
      <p:sp>
        <p:nvSpPr>
          <p:cNvPr id="5" name="Text Placeholder 4">
            <a:extLst>
              <a:ext uri="{FF2B5EF4-FFF2-40B4-BE49-F238E27FC236}">
                <a16:creationId xmlns:a16="http://schemas.microsoft.com/office/drawing/2014/main" id="{792EA234-3339-1168-E5B5-A6CF07B2EDA5}"/>
              </a:ext>
            </a:extLst>
          </p:cNvPr>
          <p:cNvSpPr>
            <a:spLocks noGrp="1"/>
          </p:cNvSpPr>
          <p:nvPr>
            <p:ph type="body" sz="quarter" idx="13"/>
          </p:nvPr>
        </p:nvSpPr>
        <p:spPr/>
        <p:txBody>
          <a:bodyPr vert="horz" lIns="91440" tIns="45720" rIns="91440" bIns="45720" rtlCol="0" anchor="t">
            <a:normAutofit/>
          </a:bodyPr>
          <a:lstStyle/>
          <a:p>
            <a:pPr>
              <a:buNone/>
            </a:pPr>
            <a:endParaRPr lang="nl-NL" sz="2000">
              <a:latin typeface="Lato regular"/>
              <a:ea typeface="Lato regular"/>
              <a:cs typeface="Lato regular"/>
            </a:endParaRPr>
          </a:p>
          <a:p>
            <a:pPr>
              <a:buNone/>
            </a:pPr>
            <a:endParaRPr lang="nl-NL" sz="2000">
              <a:latin typeface="Lato regular"/>
              <a:ea typeface="Lato regular"/>
              <a:cs typeface="Lato regular"/>
            </a:endParaRPr>
          </a:p>
          <a:p>
            <a:pPr>
              <a:buNone/>
            </a:pPr>
            <a:endParaRPr lang="nl-NL" sz="2000">
              <a:latin typeface="Lato regular"/>
              <a:ea typeface="Lato regular"/>
              <a:cs typeface="Lato regular"/>
            </a:endParaRPr>
          </a:p>
          <a:p>
            <a:pPr algn="ctr">
              <a:buNone/>
            </a:pPr>
            <a:r>
              <a:rPr lang="nl-NL" sz="2000">
                <a:latin typeface="Lato regular"/>
                <a:ea typeface="Lato regular"/>
                <a:cs typeface="Lato regular"/>
              </a:rPr>
              <a:t>Volg de voortgang van het transformatieplan Midden-Holland!</a:t>
            </a:r>
          </a:p>
          <a:p>
            <a:pPr algn="ctr">
              <a:buNone/>
            </a:pPr>
            <a:endParaRPr lang="nl-NL" sz="2000">
              <a:latin typeface="Lato regular"/>
              <a:ea typeface="Lato regular"/>
              <a:cs typeface="Lato regular"/>
            </a:endParaRPr>
          </a:p>
          <a:p>
            <a:pPr algn="ctr">
              <a:buNone/>
            </a:pPr>
            <a:r>
              <a:rPr lang="nl-NL" sz="2000">
                <a:latin typeface="Lato regular"/>
                <a:ea typeface="Lato regular"/>
                <a:cs typeface="Lato regular"/>
                <a:hlinkClick r:id="rId2"/>
              </a:rPr>
              <a:t>www.gedeeldezorgmh.nl</a:t>
            </a:r>
            <a:r>
              <a:rPr lang="nl-NL" i="1">
                <a:latin typeface="Lato regular"/>
                <a:ea typeface="Lato regular"/>
                <a:cs typeface="Lato regular"/>
              </a:rPr>
              <a:t> (meld je aan voor onze nieuwsbrief!)</a:t>
            </a:r>
            <a:br>
              <a:rPr lang="nl-NL" i="1">
                <a:latin typeface="Lato regular"/>
                <a:ea typeface="Lato regular"/>
                <a:cs typeface="Lato regular"/>
              </a:rPr>
            </a:br>
            <a:endParaRPr lang="nl-NL" i="1">
              <a:latin typeface="Lato regular"/>
              <a:ea typeface="Lato regular"/>
              <a:cs typeface="Lato regular"/>
            </a:endParaRPr>
          </a:p>
          <a:p>
            <a:pPr algn="ctr">
              <a:buNone/>
            </a:pPr>
            <a:endParaRPr lang="en-US"/>
          </a:p>
          <a:p>
            <a:pPr>
              <a:buNone/>
            </a:pPr>
            <a:endParaRPr lang="nl-NL" sz="2000"/>
          </a:p>
          <a:p>
            <a:pPr>
              <a:buNone/>
            </a:pPr>
            <a:endParaRPr lang="nl-NL" sz="2000"/>
          </a:p>
          <a:p>
            <a:pPr>
              <a:buNone/>
            </a:pPr>
            <a:br>
              <a:rPr lang="nl-NL" sz="2000">
                <a:latin typeface="Lato regular"/>
                <a:ea typeface="Lato regular"/>
                <a:cs typeface="Lato regular"/>
              </a:rPr>
            </a:br>
            <a:endParaRPr lang="nl-NL" sz="2000"/>
          </a:p>
          <a:p>
            <a:pPr>
              <a:buNone/>
            </a:pPr>
            <a:endParaRPr lang="nl-NL" sz="2000"/>
          </a:p>
          <a:p>
            <a:pPr>
              <a:buNone/>
            </a:pPr>
            <a:endParaRPr lang="nl-NL" sz="2000"/>
          </a:p>
          <a:p>
            <a:pPr marL="0" indent="0">
              <a:buNone/>
            </a:pPr>
            <a:endParaRPr lang="en-US"/>
          </a:p>
          <a:p>
            <a:pPr marL="0" indent="0">
              <a:buNone/>
            </a:pPr>
            <a:endParaRPr lang="en-US"/>
          </a:p>
          <a:p>
            <a:pPr marL="0" indent="0">
              <a:buNone/>
            </a:pPr>
            <a:endParaRPr lang="en-US"/>
          </a:p>
        </p:txBody>
      </p:sp>
      <p:sp>
        <p:nvSpPr>
          <p:cNvPr id="8" name="AutoShape 4" descr="Afbeeldingsresultaten voor linkedin plaatje">
            <a:extLst>
              <a:ext uri="{FF2B5EF4-FFF2-40B4-BE49-F238E27FC236}">
                <a16:creationId xmlns:a16="http://schemas.microsoft.com/office/drawing/2014/main" id="{B487A9C8-2DCF-2DC1-6E92-45D2505F14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4" name="Picture 10" descr="Linkedin Logo Png Download">
            <a:extLst>
              <a:ext uri="{FF2B5EF4-FFF2-40B4-BE49-F238E27FC236}">
                <a16:creationId xmlns:a16="http://schemas.microsoft.com/office/drawing/2014/main" id="{8B43AA6A-357B-D48F-FA34-126ABC2BA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024" y="4025664"/>
            <a:ext cx="1186660" cy="1186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EB1B4C-A55C-8979-D03C-B4F3D95BC1FC}"/>
              </a:ext>
            </a:extLst>
          </p:cNvPr>
          <p:cNvSpPr txBox="1"/>
          <p:nvPr/>
        </p:nvSpPr>
        <p:spPr>
          <a:xfrm>
            <a:off x="4923692" y="4138247"/>
            <a:ext cx="13716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Lato regular"/>
                <a:ea typeface="Lato regular"/>
                <a:cs typeface="Lato regular"/>
              </a:rPr>
              <a:t>​</a:t>
            </a:r>
            <a:br>
              <a:rPr lang="en-US" sz="2000">
                <a:latin typeface="Lato regular"/>
                <a:ea typeface="Lato regular"/>
                <a:cs typeface="Lato regular"/>
              </a:rPr>
            </a:br>
            <a:r>
              <a:rPr lang="en-US" sz="2000" u="sng">
                <a:solidFill>
                  <a:srgbClr val="5AB2F8"/>
                </a:solidFill>
                <a:latin typeface="Lato regular"/>
                <a:cs typeface="Segoe UI"/>
                <a:hlinkClick r:id="rId4"/>
              </a:rPr>
              <a:t>LinkedIn</a:t>
            </a:r>
            <a:endParaRPr lang="en-US"/>
          </a:p>
        </p:txBody>
      </p:sp>
    </p:spTree>
    <p:extLst>
      <p:ext uri="{BB962C8B-B14F-4D97-AF65-F5344CB8AC3E}">
        <p14:creationId xmlns:p14="http://schemas.microsoft.com/office/powerpoint/2010/main" val="346217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C7FC5C-F2BF-E63E-462D-34EE34F910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 name="Title 2">
            <a:extLst>
              <a:ext uri="{FF2B5EF4-FFF2-40B4-BE49-F238E27FC236}">
                <a16:creationId xmlns:a16="http://schemas.microsoft.com/office/drawing/2014/main" id="{2540549F-FD67-E310-CA8C-F6B40F030715}"/>
              </a:ext>
            </a:extLst>
          </p:cNvPr>
          <p:cNvSpPr>
            <a:spLocks noGrp="1"/>
          </p:cNvSpPr>
          <p:nvPr>
            <p:ph type="title"/>
          </p:nvPr>
        </p:nvSpPr>
        <p:spPr/>
        <p:txBody>
          <a:bodyPr>
            <a:normAutofit/>
          </a:bodyPr>
          <a:lstStyle/>
          <a:p>
            <a:r>
              <a:rPr lang="nl-NL">
                <a:latin typeface="Raleway"/>
              </a:rPr>
              <a:t>De veranderopgaven</a:t>
            </a:r>
          </a:p>
        </p:txBody>
      </p:sp>
      <p:sp>
        <p:nvSpPr>
          <p:cNvPr id="9" name="Rectangle 8">
            <a:extLst>
              <a:ext uri="{FF2B5EF4-FFF2-40B4-BE49-F238E27FC236}">
                <a16:creationId xmlns:a16="http://schemas.microsoft.com/office/drawing/2014/main" id="{AB021935-CCE5-71CE-EF12-4AC647F5D997}"/>
              </a:ext>
            </a:extLst>
          </p:cNvPr>
          <p:cNvSpPr/>
          <p:nvPr/>
        </p:nvSpPr>
        <p:spPr>
          <a:xfrm>
            <a:off x="2019712" y="6492875"/>
            <a:ext cx="4849586"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Bron: Regioplan Midden Holland (</a:t>
            </a:r>
            <a:r>
              <a:rPr kumimoji="0" lang="nl-NL" sz="7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3"/>
              </a:rPr>
              <a:t>link</a:t>
            </a:r>
            <a:r>
              <a:rPr kumimoji="0" lang="nl-NL" sz="7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p>
        </p:txBody>
      </p:sp>
      <p:sp>
        <p:nvSpPr>
          <p:cNvPr id="10" name="Rechthoek met diagonaal twee afgeronde hoeken 2">
            <a:extLst>
              <a:ext uri="{FF2B5EF4-FFF2-40B4-BE49-F238E27FC236}">
                <a16:creationId xmlns:a16="http://schemas.microsoft.com/office/drawing/2014/main" id="{E36586A1-9A3B-AB93-57B7-2F2F347B7865}"/>
              </a:ext>
            </a:extLst>
          </p:cNvPr>
          <p:cNvSpPr/>
          <p:nvPr/>
        </p:nvSpPr>
        <p:spPr>
          <a:xfrm>
            <a:off x="911226" y="2550542"/>
            <a:ext cx="3276000" cy="2691373"/>
          </a:xfrm>
          <a:prstGeom prst="round2DiagRect">
            <a:avLst/>
          </a:prstGeom>
          <a:solidFill>
            <a:srgbClr val="FFDC2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t" anchorCtr="0"/>
          <a:lstStyle/>
          <a:p>
            <a:pPr>
              <a:defRPr/>
            </a:pPr>
            <a:endParaRPr lang="nl-NL" sz="1400" b="1">
              <a:solidFill>
                <a:srgbClr val="000F61"/>
              </a:solidFill>
              <a:latin typeface="Raleway"/>
              <a:ea typeface="Open Sans"/>
              <a:cs typeface="Open Sans"/>
            </a:endParaRPr>
          </a:p>
          <a:p>
            <a:pPr>
              <a:defRPr/>
            </a:pPr>
            <a:endParaRPr lang="nl-NL" sz="1400" b="1">
              <a:solidFill>
                <a:srgbClr val="000F61"/>
              </a:solidFill>
              <a:latin typeface="Raleway"/>
              <a:ea typeface="Open Sans"/>
              <a:cs typeface="Open Sans"/>
            </a:endParaRPr>
          </a:p>
          <a:p>
            <a:pPr>
              <a:defRPr/>
            </a:pPr>
            <a:endParaRPr lang="nl-NL" sz="1400" b="1">
              <a:solidFill>
                <a:srgbClr val="000F61"/>
              </a:solidFill>
              <a:latin typeface="Raleway"/>
              <a:ea typeface="Open Sans"/>
              <a:cs typeface="Open Sans"/>
            </a:endParaRPr>
          </a:p>
          <a:p>
            <a:pPr algn="ctr">
              <a:defRPr/>
            </a:pPr>
            <a:r>
              <a:rPr kumimoji="0" lang="nl-NL" sz="1400" b="1" i="0" u="none" strike="noStrike" kern="1200" cap="none" spc="0" normalizeH="0" baseline="0" noProof="0">
                <a:ln>
                  <a:noFill/>
                </a:ln>
                <a:solidFill>
                  <a:srgbClr val="000F61"/>
                </a:solidFill>
                <a:effectLst/>
                <a:uLnTx/>
                <a:uFillTx/>
                <a:latin typeface="Raleway"/>
                <a:ea typeface="Open Sans"/>
                <a:cs typeface="Open Sans"/>
              </a:rPr>
              <a:t>Versterken van gezondheid </a:t>
            </a:r>
            <a:endParaRPr lang="nl-NL">
              <a:solidFill>
                <a:srgbClr val="FFFFFF"/>
              </a:solidFill>
              <a:latin typeface="Calibri" panose="020F0502020204030204"/>
              <a:ea typeface="Calibri" panose="020F0502020204030204"/>
              <a:cs typeface="Calibri" panose="020F0502020204030204"/>
            </a:endParaRPr>
          </a:p>
          <a:p>
            <a:pPr marL="0" marR="0" lvl="0" indent="0" algn="ctr" defTabSz="914400">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0F61"/>
                </a:solidFill>
                <a:effectLst/>
                <a:uLnTx/>
                <a:uFillTx/>
                <a:latin typeface="Raleway"/>
                <a:ea typeface="Open Sans"/>
                <a:cs typeface="Open Sans"/>
              </a:rPr>
              <a:t>en preventie</a:t>
            </a:r>
            <a:endParaRPr lang="nl-N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1" i="0" u="none" strike="noStrike" kern="1200" cap="none" spc="0" normalizeH="0" baseline="0" noProof="0">
              <a:ln>
                <a:noFill/>
              </a:ln>
              <a:solidFill>
                <a:srgbClr val="000F61"/>
              </a:solidFill>
              <a:effectLst/>
              <a:uLnTx/>
              <a:uFillTx/>
              <a:latin typeface="Raleway" pitchFamily="2"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1" i="1" u="none" strike="noStrike" kern="1200" cap="none" spc="0" normalizeH="0" baseline="0" noProof="0">
              <a:ln>
                <a:noFill/>
              </a:ln>
              <a:solidFill>
                <a:srgbClr val="000F61"/>
              </a:solidFill>
              <a:effectLst/>
              <a:uLnTx/>
              <a:uFillTx/>
              <a:latin typeface="Raleway" pitchFamily="2" charset="0"/>
              <a:ea typeface="Open Sans" panose="020B0606030504020204" pitchFamily="34" charset="0"/>
              <a:cs typeface="Open Sans" panose="020B0606030504020204" pitchFamily="34" charset="0"/>
            </a:endParaRPr>
          </a:p>
        </p:txBody>
      </p:sp>
      <p:sp>
        <p:nvSpPr>
          <p:cNvPr id="11" name="Rechthoek met diagonaal twee afgeronde hoeken 3">
            <a:extLst>
              <a:ext uri="{FF2B5EF4-FFF2-40B4-BE49-F238E27FC236}">
                <a16:creationId xmlns:a16="http://schemas.microsoft.com/office/drawing/2014/main" id="{7F5FA144-9415-346A-9729-F7E22A8AFF61}"/>
              </a:ext>
            </a:extLst>
          </p:cNvPr>
          <p:cNvSpPr/>
          <p:nvPr/>
        </p:nvSpPr>
        <p:spPr>
          <a:xfrm>
            <a:off x="4462288" y="2550543"/>
            <a:ext cx="3276000" cy="2691368"/>
          </a:xfrm>
          <a:prstGeom prst="round2DiagRect">
            <a:avLst/>
          </a:prstGeom>
          <a:solidFill>
            <a:srgbClr val="EF582A">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t" anchorCtr="0"/>
          <a:lstStyle/>
          <a:p>
            <a:pPr algn="ctr">
              <a:defRPr/>
            </a:pPr>
            <a:endParaRPr lang="nl-NL" sz="1400" b="1">
              <a:solidFill>
                <a:srgbClr val="000F61"/>
              </a:solidFill>
              <a:latin typeface="Raleway"/>
              <a:ea typeface="Open Sans"/>
              <a:cs typeface="Open Sans"/>
            </a:endParaRPr>
          </a:p>
          <a:p>
            <a:pPr algn="ctr">
              <a:defRPr/>
            </a:pPr>
            <a:endParaRPr lang="nl-NL" sz="1400" b="1">
              <a:solidFill>
                <a:srgbClr val="000F61"/>
              </a:solidFill>
              <a:latin typeface="Raleway"/>
              <a:ea typeface="Open Sans"/>
              <a:cs typeface="Open Sans"/>
            </a:endParaRPr>
          </a:p>
          <a:p>
            <a:pPr algn="ctr">
              <a:defRPr/>
            </a:pPr>
            <a:endParaRPr lang="nl-NL" sz="1400" b="1">
              <a:solidFill>
                <a:srgbClr val="000F61"/>
              </a:solidFill>
              <a:latin typeface="Raleway"/>
              <a:ea typeface="Open Sans"/>
              <a:cs typeface="Open Sans"/>
            </a:endParaRPr>
          </a:p>
          <a:p>
            <a:pPr algn="ctr">
              <a:defRPr/>
            </a:pPr>
            <a:r>
              <a:rPr kumimoji="0" lang="nl-NL" sz="1400" b="1" i="0" u="none" strike="noStrike" kern="1200" cap="none" spc="0" normalizeH="0" baseline="0" noProof="0">
                <a:ln>
                  <a:noFill/>
                </a:ln>
                <a:solidFill>
                  <a:srgbClr val="000F61"/>
                </a:solidFill>
                <a:effectLst/>
                <a:uLnTx/>
                <a:uFillTx/>
                <a:latin typeface="Raleway"/>
                <a:ea typeface="Open Sans"/>
                <a:cs typeface="Open Sans"/>
              </a:rPr>
              <a:t>Anders organiseren van </a:t>
            </a:r>
            <a:endParaRPr lang="en-US">
              <a:solidFill>
                <a:srgbClr val="FFFFFF"/>
              </a:solidFill>
              <a:latin typeface="Calibri" panose="020F0502020204030204"/>
              <a:ea typeface="Calibri" panose="020F0502020204030204"/>
              <a:cs typeface="Calibri" panose="020F0502020204030204"/>
            </a:endParaRPr>
          </a:p>
          <a:p>
            <a:pPr algn="ctr">
              <a:defRPr/>
            </a:pPr>
            <a:r>
              <a:rPr lang="nl-NL" sz="1400" b="1">
                <a:solidFill>
                  <a:srgbClr val="000F61"/>
                </a:solidFill>
                <a:latin typeface="Raleway"/>
                <a:ea typeface="Open Sans"/>
                <a:cs typeface="Open Sans"/>
              </a:rPr>
              <a:t>zorg</a:t>
            </a:r>
            <a:r>
              <a:rPr kumimoji="0" lang="nl-NL" sz="1400" b="1" i="0" u="none" strike="noStrike" kern="1200" cap="none" spc="0" normalizeH="0" baseline="0" noProof="0">
                <a:ln>
                  <a:noFill/>
                </a:ln>
                <a:solidFill>
                  <a:srgbClr val="000F61"/>
                </a:solidFill>
                <a:effectLst/>
                <a:uLnTx/>
                <a:uFillTx/>
                <a:latin typeface="Raleway"/>
                <a:ea typeface="Open Sans"/>
                <a:cs typeface="Open Sans"/>
              </a:rPr>
              <a:t> en </a:t>
            </a:r>
            <a:r>
              <a:rPr lang="nl-NL" sz="1400" b="1">
                <a:solidFill>
                  <a:srgbClr val="000F61"/>
                </a:solidFill>
                <a:latin typeface="Raleway"/>
                <a:ea typeface="Open Sans"/>
                <a:cs typeface="Open Sans"/>
              </a:rPr>
              <a:t>hulp</a:t>
            </a:r>
            <a:endParaRPr lang="en-US">
              <a:ea typeface="Calibri"/>
              <a:cs typeface="Calibri"/>
            </a:endParaRPr>
          </a:p>
        </p:txBody>
      </p:sp>
      <p:sp>
        <p:nvSpPr>
          <p:cNvPr id="15" name="Rechthoek met diagonaal twee afgeronde hoeken 4">
            <a:extLst>
              <a:ext uri="{FF2B5EF4-FFF2-40B4-BE49-F238E27FC236}">
                <a16:creationId xmlns:a16="http://schemas.microsoft.com/office/drawing/2014/main" id="{244E434A-E085-DFBB-138F-72D9070C8078}"/>
              </a:ext>
            </a:extLst>
          </p:cNvPr>
          <p:cNvSpPr/>
          <p:nvPr/>
        </p:nvSpPr>
        <p:spPr>
          <a:xfrm>
            <a:off x="8013350" y="2550543"/>
            <a:ext cx="3276000" cy="2624196"/>
          </a:xfrm>
          <a:prstGeom prst="round2DiagRect">
            <a:avLst/>
          </a:prstGeom>
          <a:solidFill>
            <a:srgbClr val="55B5FF">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t" anchorCtr="0"/>
          <a:lstStyle/>
          <a:p>
            <a:pPr algn="ctr">
              <a:defRPr/>
            </a:pPr>
            <a:endParaRPr lang="nl-NL" sz="1400" b="1">
              <a:solidFill>
                <a:srgbClr val="000F61"/>
              </a:solidFill>
              <a:latin typeface="Raleway"/>
              <a:ea typeface="Open Sans"/>
              <a:cs typeface="Open Sans"/>
            </a:endParaRPr>
          </a:p>
          <a:p>
            <a:pPr algn="ctr">
              <a:defRPr/>
            </a:pPr>
            <a:endParaRPr lang="nl-NL" sz="1400" b="1">
              <a:solidFill>
                <a:srgbClr val="000F61"/>
              </a:solidFill>
              <a:latin typeface="Raleway"/>
              <a:ea typeface="Open Sans"/>
              <a:cs typeface="Open Sans"/>
            </a:endParaRPr>
          </a:p>
          <a:p>
            <a:pPr algn="ctr">
              <a:defRPr/>
            </a:pPr>
            <a:endParaRPr lang="nl-NL" sz="1400" b="1">
              <a:solidFill>
                <a:srgbClr val="000F61"/>
              </a:solidFill>
              <a:latin typeface="Raleway"/>
              <a:ea typeface="Open Sans"/>
              <a:cs typeface="Open Sans"/>
            </a:endParaRPr>
          </a:p>
          <a:p>
            <a:pPr marL="0" marR="0" lvl="0" indent="0" algn="ctr" defTabSz="914400">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0F61"/>
                </a:solidFill>
                <a:effectLst/>
                <a:uLnTx/>
                <a:uFillTx/>
                <a:latin typeface="Raleway"/>
                <a:ea typeface="Open Sans"/>
                <a:cs typeface="Open Sans"/>
              </a:rPr>
              <a:t>Versterken van integrale aanpak mentale gezondheid</a:t>
            </a:r>
            <a:endParaRPr lang="en-US">
              <a:latin typeface="Raleway"/>
              <a:ea typeface="Open Sans"/>
              <a:cs typeface="Open Sans"/>
            </a:endParaRPr>
          </a:p>
        </p:txBody>
      </p:sp>
      <p:sp>
        <p:nvSpPr>
          <p:cNvPr id="26" name="Rechthoek met diagonaal twee afgeronde hoeken 2">
            <a:extLst>
              <a:ext uri="{FF2B5EF4-FFF2-40B4-BE49-F238E27FC236}">
                <a16:creationId xmlns:a16="http://schemas.microsoft.com/office/drawing/2014/main" id="{3716BD7A-D57E-35D7-2579-4793F6482739}"/>
              </a:ext>
            </a:extLst>
          </p:cNvPr>
          <p:cNvSpPr/>
          <p:nvPr/>
        </p:nvSpPr>
        <p:spPr>
          <a:xfrm>
            <a:off x="911226" y="5303923"/>
            <a:ext cx="10369552" cy="615496"/>
          </a:xfrm>
          <a:prstGeom prst="round2DiagRect">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0F61"/>
                </a:solidFill>
                <a:effectLst/>
                <a:uLnTx/>
                <a:uFillTx/>
                <a:latin typeface="Raleway"/>
                <a:ea typeface="Open Sans"/>
                <a:cs typeface="Open Sans"/>
              </a:rPr>
              <a:t>Randvoorwaarden voor succes: gegevensbeschikbaarheid, digitale innovatie, inzicht in capaciteit en personeel</a:t>
            </a:r>
            <a:r>
              <a:rPr lang="nl-NL" sz="1400" b="1">
                <a:solidFill>
                  <a:srgbClr val="000F61"/>
                </a:solidFill>
                <a:latin typeface="Raleway"/>
                <a:ea typeface="Open Sans"/>
                <a:cs typeface="Open Sans"/>
              </a:rPr>
              <a:t>.</a:t>
            </a:r>
            <a:endParaRPr lang="nl-NL" sz="1400" b="1" i="0" u="none" strike="noStrike" kern="1200" cap="none" spc="0" normalizeH="0" baseline="0" noProof="0">
              <a:ln>
                <a:noFill/>
              </a:ln>
              <a:solidFill>
                <a:srgbClr val="000F61"/>
              </a:solidFill>
              <a:effectLst/>
              <a:uLnTx/>
              <a:uFillTx/>
              <a:latin typeface="Raleway" pitchFamily="2" charset="0"/>
              <a:ea typeface="Open Sans" panose="020B0606030504020204" pitchFamily="34" charset="0"/>
              <a:cs typeface="Open Sans" panose="020B0606030504020204" pitchFamily="34" charset="0"/>
            </a:endParaRPr>
          </a:p>
        </p:txBody>
      </p:sp>
      <p:sp>
        <p:nvSpPr>
          <p:cNvPr id="34" name="Rechthoek met diagonaal twee afgeronde hoeken 2">
            <a:extLst>
              <a:ext uri="{FF2B5EF4-FFF2-40B4-BE49-F238E27FC236}">
                <a16:creationId xmlns:a16="http://schemas.microsoft.com/office/drawing/2014/main" id="{16A7293A-9441-CB0F-696C-C9021609AFB5}"/>
              </a:ext>
            </a:extLst>
          </p:cNvPr>
          <p:cNvSpPr/>
          <p:nvPr/>
        </p:nvSpPr>
        <p:spPr>
          <a:xfrm>
            <a:off x="911225" y="1605655"/>
            <a:ext cx="10378123" cy="882875"/>
          </a:xfrm>
          <a:prstGeom prst="round2DiagRect">
            <a:avLst/>
          </a:prstGeom>
          <a:solidFill>
            <a:srgbClr val="000F61"/>
          </a:solidFill>
          <a:ln>
            <a:solidFill>
              <a:srgbClr val="000F61"/>
            </a:solid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t" anchorCtr="0"/>
          <a:lstStyle/>
          <a:p>
            <a:pPr algn="ctr">
              <a:defRPr/>
            </a:pPr>
            <a:r>
              <a:rPr kumimoji="0" lang="nl-NL" sz="1400" b="1" i="0" u="none" strike="noStrike" kern="1200" cap="none" spc="0" normalizeH="0" baseline="0" noProof="0">
                <a:ln>
                  <a:noFill/>
                </a:ln>
                <a:solidFill>
                  <a:prstClr val="white"/>
                </a:solidFill>
                <a:effectLst/>
                <a:uLnTx/>
                <a:uFillTx/>
                <a:latin typeface="Raleway"/>
                <a:ea typeface="Open Sans"/>
                <a:cs typeface="Open Sans"/>
              </a:rPr>
              <a:t>Overkoepelende veranderopgave: </a:t>
            </a:r>
            <a:br>
              <a:rPr lang="nl-NL" sz="1400" b="1">
                <a:solidFill>
                  <a:prstClr val="white"/>
                </a:solidFill>
                <a:latin typeface="Raleway"/>
                <a:ea typeface="Open Sans"/>
                <a:cs typeface="Open Sans"/>
              </a:rPr>
            </a:br>
            <a:r>
              <a:rPr lang="nl-NL" sz="1400" b="1">
                <a:solidFill>
                  <a:prstClr val="white"/>
                </a:solidFill>
                <a:latin typeface="Raleway"/>
                <a:ea typeface="Open Sans"/>
                <a:cs typeface="Open Sans"/>
              </a:rPr>
              <a:t>Opvangen</a:t>
            </a:r>
            <a:r>
              <a:rPr kumimoji="0" lang="nl-NL" sz="1400" b="1" i="0" u="none" strike="noStrike" kern="1200" cap="none" spc="0" normalizeH="0" baseline="0" noProof="0">
                <a:ln>
                  <a:noFill/>
                </a:ln>
                <a:solidFill>
                  <a:prstClr val="white"/>
                </a:solidFill>
                <a:effectLst/>
                <a:uLnTx/>
                <a:uFillTx/>
                <a:latin typeface="Raleway"/>
                <a:ea typeface="Open Sans"/>
                <a:cs typeface="Open Sans"/>
              </a:rPr>
              <a:t> van </a:t>
            </a:r>
            <a:r>
              <a:rPr lang="nl-NL" sz="1400" b="1">
                <a:solidFill>
                  <a:prstClr val="white"/>
                </a:solidFill>
                <a:latin typeface="Raleway"/>
                <a:ea typeface="Open Sans"/>
                <a:cs typeface="Open Sans"/>
              </a:rPr>
              <a:t>het</a:t>
            </a:r>
            <a:r>
              <a:rPr kumimoji="0" lang="nl-NL" sz="1400" b="1" i="0" u="none" strike="noStrike" kern="1200" cap="none" spc="0" normalizeH="0" baseline="0" noProof="0">
                <a:ln>
                  <a:noFill/>
                </a:ln>
                <a:solidFill>
                  <a:prstClr val="white"/>
                </a:solidFill>
                <a:effectLst/>
                <a:uLnTx/>
                <a:uFillTx/>
                <a:latin typeface="Raleway"/>
                <a:ea typeface="Open Sans"/>
                <a:cs typeface="Open Sans"/>
              </a:rPr>
              <a:t> </a:t>
            </a:r>
            <a:r>
              <a:rPr lang="nl-NL" sz="1400" b="1">
                <a:solidFill>
                  <a:prstClr val="white"/>
                </a:solidFill>
                <a:latin typeface="Raleway"/>
                <a:ea typeface="Open Sans"/>
                <a:cs typeface="Open Sans"/>
              </a:rPr>
              <a:t>personeelstekort</a:t>
            </a:r>
            <a:r>
              <a:rPr kumimoji="0" lang="nl-NL" sz="1400" b="1" i="0" u="none" strike="noStrike" kern="1200" cap="none" spc="0" normalizeH="0" baseline="0" noProof="0">
                <a:ln>
                  <a:noFill/>
                </a:ln>
                <a:solidFill>
                  <a:prstClr val="white"/>
                </a:solidFill>
                <a:effectLst/>
                <a:uLnTx/>
                <a:uFillTx/>
                <a:latin typeface="Raleway"/>
                <a:ea typeface="Open Sans"/>
                <a:cs typeface="Open Sans"/>
              </a:rPr>
              <a:t> (2200 personen in 2032</a:t>
            </a:r>
            <a:r>
              <a:rPr lang="nl-NL" sz="1400" b="1">
                <a:solidFill>
                  <a:prstClr val="white"/>
                </a:solidFill>
                <a:latin typeface="Raleway"/>
                <a:ea typeface="Open Sans"/>
                <a:cs typeface="Open Sans"/>
              </a:rPr>
              <a:t>) met 800</a:t>
            </a:r>
            <a:r>
              <a:rPr kumimoji="0" lang="nl-NL" sz="1400" b="1" i="0" u="none" strike="noStrike" kern="1200" cap="none" spc="0" normalizeH="0" baseline="0" noProof="0">
                <a:ln>
                  <a:noFill/>
                </a:ln>
                <a:solidFill>
                  <a:prstClr val="white"/>
                </a:solidFill>
                <a:effectLst/>
                <a:uLnTx/>
                <a:uFillTx/>
                <a:latin typeface="Raleway"/>
                <a:ea typeface="Open Sans"/>
                <a:cs typeface="Open Sans"/>
              </a:rPr>
              <a:t> </a:t>
            </a:r>
            <a:r>
              <a:rPr lang="nl-NL" sz="1400" b="1">
                <a:solidFill>
                  <a:prstClr val="white"/>
                </a:solidFill>
                <a:latin typeface="Raleway"/>
                <a:ea typeface="Open Sans"/>
                <a:cs typeface="Open Sans"/>
              </a:rPr>
              <a:t>personen</a:t>
            </a:r>
            <a:br>
              <a:rPr lang="nl-NL" sz="1400" b="1">
                <a:solidFill>
                  <a:prstClr val="white"/>
                </a:solidFill>
                <a:latin typeface="Raleway"/>
                <a:ea typeface="Open Sans"/>
                <a:cs typeface="Open Sans"/>
              </a:rPr>
            </a:br>
            <a:endParaRPr lang="nl-NL" sz="1100" i="0" u="none" strike="noStrike" kern="1200" cap="none" spc="0" normalizeH="0" baseline="0" noProof="0">
              <a:ln>
                <a:noFill/>
              </a:ln>
              <a:solidFill>
                <a:prstClr val="white"/>
              </a:solidFill>
              <a:effectLst/>
              <a:uLnTx/>
              <a:uFillTx/>
              <a:latin typeface="Lato regular"/>
              <a:ea typeface="Lato regular"/>
              <a:cs typeface="Lato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1" i="1" u="none" strike="noStrike" kern="1200" cap="none" spc="0" normalizeH="0" baseline="0" noProof="0">
              <a:ln>
                <a:noFill/>
              </a:ln>
              <a:solidFill>
                <a:prstClr val="white"/>
              </a:solidFill>
              <a:effectLst/>
              <a:uLnTx/>
              <a:uFillTx/>
              <a:latin typeface="Raleway" pitchFamily="2"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8247ED64-6298-E591-7588-D4953D336D88}"/>
              </a:ext>
            </a:extLst>
          </p:cNvPr>
          <p:cNvGrpSpPr/>
          <p:nvPr/>
        </p:nvGrpSpPr>
        <p:grpSpPr>
          <a:xfrm>
            <a:off x="0" y="128016"/>
            <a:ext cx="12191999" cy="185449"/>
            <a:chOff x="0" y="128016"/>
            <a:chExt cx="12191999" cy="185449"/>
          </a:xfrm>
        </p:grpSpPr>
        <p:sp>
          <p:nvSpPr>
            <p:cNvPr id="12" name="Rectangle 11">
              <a:extLst>
                <a:ext uri="{FF2B5EF4-FFF2-40B4-BE49-F238E27FC236}">
                  <a16:creationId xmlns:a16="http://schemas.microsoft.com/office/drawing/2014/main" id="{C74D6B56-7B70-7BE3-7B7D-EC09F302C7A8}"/>
                </a:ext>
              </a:extLst>
            </p:cNvPr>
            <p:cNvSpPr/>
            <p:nvPr/>
          </p:nvSpPr>
          <p:spPr>
            <a:xfrm>
              <a:off x="3657600" y="128016"/>
              <a:ext cx="8534399" cy="185449"/>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2326F890-02B7-D024-83D3-584DB418B07C}"/>
                </a:ext>
              </a:extLst>
            </p:cNvPr>
            <p:cNvSpPr/>
            <p:nvPr/>
          </p:nvSpPr>
          <p:spPr>
            <a:xfrm>
              <a:off x="0" y="128016"/>
              <a:ext cx="2435086" cy="185449"/>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6" name="Rectangle 15">
            <a:hlinkClick r:id="rId4" action="ppaction://hlinksldjump"/>
            <a:extLst>
              <a:ext uri="{FF2B5EF4-FFF2-40B4-BE49-F238E27FC236}">
                <a16:creationId xmlns:a16="http://schemas.microsoft.com/office/drawing/2014/main" id="{3340B42D-F927-6B6E-4A0E-AE1787968AEA}"/>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hlinkClick r:id="rId5" action="ppaction://hlinksldjump"/>
            <a:extLst>
              <a:ext uri="{FF2B5EF4-FFF2-40B4-BE49-F238E27FC236}">
                <a16:creationId xmlns:a16="http://schemas.microsoft.com/office/drawing/2014/main" id="{DC3FAB5E-49AF-928A-76EB-C6045ED07E10}"/>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hlinkClick r:id="rId6" action="ppaction://hlinksldjump"/>
            <a:extLst>
              <a:ext uri="{FF2B5EF4-FFF2-40B4-BE49-F238E27FC236}">
                <a16:creationId xmlns:a16="http://schemas.microsoft.com/office/drawing/2014/main" id="{3670903B-BD8E-99D2-D35D-4F4EBC379322}"/>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hlinkClick r:id="rId7" action="ppaction://hlinksldjump"/>
            <a:extLst>
              <a:ext uri="{FF2B5EF4-FFF2-40B4-BE49-F238E27FC236}">
                <a16:creationId xmlns:a16="http://schemas.microsoft.com/office/drawing/2014/main" id="{BFAE046D-40BE-0309-C217-C46C71A288B2}"/>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hlinkClick r:id="rId8" action="ppaction://hlinksldjump"/>
            <a:extLst>
              <a:ext uri="{FF2B5EF4-FFF2-40B4-BE49-F238E27FC236}">
                <a16:creationId xmlns:a16="http://schemas.microsoft.com/office/drawing/2014/main" id="{8D4C9F62-8ACC-E5BE-6CBA-4468488F6FA1}"/>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hlinkClick r:id="rId8" action="ppaction://hlinksldjump"/>
            <a:extLst>
              <a:ext uri="{FF2B5EF4-FFF2-40B4-BE49-F238E27FC236}">
                <a16:creationId xmlns:a16="http://schemas.microsoft.com/office/drawing/2014/main" id="{E5F6CBD6-5B48-95E7-EA5C-17043DF803A9}"/>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hlinkClick r:id="rId9" action="ppaction://hlinksldjump"/>
            <a:extLst>
              <a:ext uri="{FF2B5EF4-FFF2-40B4-BE49-F238E27FC236}">
                <a16:creationId xmlns:a16="http://schemas.microsoft.com/office/drawing/2014/main" id="{A7199825-3586-1F41-8E2C-DC8E51B8D9D0}"/>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a:hlinkClick r:id="rId10" action="ppaction://hlinksldjump"/>
            <a:extLst>
              <a:ext uri="{FF2B5EF4-FFF2-40B4-BE49-F238E27FC236}">
                <a16:creationId xmlns:a16="http://schemas.microsoft.com/office/drawing/2014/main" id="{740FE06B-A43D-2A97-D8F8-2B599E7CF0EC}"/>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a:hlinkClick r:id="rId11" action="ppaction://hlinksldjump"/>
            <a:extLst>
              <a:ext uri="{FF2B5EF4-FFF2-40B4-BE49-F238E27FC236}">
                <a16:creationId xmlns:a16="http://schemas.microsoft.com/office/drawing/2014/main" id="{3EB0A203-F4D8-F584-35ED-492AC3FB242A}"/>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hlinkClick r:id="rId12" action="ppaction://hlinksldjump"/>
            <a:extLst>
              <a:ext uri="{FF2B5EF4-FFF2-40B4-BE49-F238E27FC236}">
                <a16:creationId xmlns:a16="http://schemas.microsoft.com/office/drawing/2014/main" id="{FDA3C775-D981-6EBA-33D2-A270ADC9D90A}"/>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tangle 28">
            <a:hlinkClick r:id="rId11" action="ppaction://hlinksldjump"/>
            <a:extLst>
              <a:ext uri="{FF2B5EF4-FFF2-40B4-BE49-F238E27FC236}">
                <a16:creationId xmlns:a16="http://schemas.microsoft.com/office/drawing/2014/main" id="{62BAF6BD-3A35-854C-38F3-90AFA041EB88}"/>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1020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48A9F-C2F9-7664-EC9D-F7E29E0B5B2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B5E41B-111F-0BD7-98AB-3399096D02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 name="Title 2">
            <a:extLst>
              <a:ext uri="{FF2B5EF4-FFF2-40B4-BE49-F238E27FC236}">
                <a16:creationId xmlns:a16="http://schemas.microsoft.com/office/drawing/2014/main" id="{16CD1E53-E824-A22E-E4FC-DDE921EEF376}"/>
              </a:ext>
            </a:extLst>
          </p:cNvPr>
          <p:cNvSpPr>
            <a:spLocks noGrp="1"/>
          </p:cNvSpPr>
          <p:nvPr>
            <p:ph type="title"/>
          </p:nvPr>
        </p:nvSpPr>
        <p:spPr/>
        <p:txBody>
          <a:bodyPr>
            <a:normAutofit/>
          </a:bodyPr>
          <a:lstStyle/>
          <a:p>
            <a:r>
              <a:rPr lang="nl-NL">
                <a:latin typeface="Raleway"/>
              </a:rPr>
              <a:t>Inzet op veranderopgaven</a:t>
            </a:r>
          </a:p>
        </p:txBody>
      </p:sp>
      <p:sp>
        <p:nvSpPr>
          <p:cNvPr id="9" name="Rectangle 8">
            <a:extLst>
              <a:ext uri="{FF2B5EF4-FFF2-40B4-BE49-F238E27FC236}">
                <a16:creationId xmlns:a16="http://schemas.microsoft.com/office/drawing/2014/main" id="{40E98986-B0BE-1EF2-6E5F-5835154AB4D3}"/>
              </a:ext>
            </a:extLst>
          </p:cNvPr>
          <p:cNvSpPr/>
          <p:nvPr/>
        </p:nvSpPr>
        <p:spPr>
          <a:xfrm>
            <a:off x="2019712" y="6492875"/>
            <a:ext cx="4849586"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Bron: Regioplan Midden Holland (</a:t>
            </a:r>
            <a:r>
              <a:rPr kumimoji="0" lang="nl-NL" sz="7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hlinkClick r:id="rId3"/>
              </a:rPr>
              <a:t>link</a:t>
            </a:r>
            <a:r>
              <a:rPr kumimoji="0" lang="nl-NL" sz="7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t>
            </a:r>
          </a:p>
        </p:txBody>
      </p:sp>
      <p:sp>
        <p:nvSpPr>
          <p:cNvPr id="10" name="Rechthoek met diagonaal twee afgeronde hoeken 2">
            <a:extLst>
              <a:ext uri="{FF2B5EF4-FFF2-40B4-BE49-F238E27FC236}">
                <a16:creationId xmlns:a16="http://schemas.microsoft.com/office/drawing/2014/main" id="{87B94787-EAEE-BD2A-29F2-6665344EB97C}"/>
              </a:ext>
            </a:extLst>
          </p:cNvPr>
          <p:cNvSpPr/>
          <p:nvPr/>
        </p:nvSpPr>
        <p:spPr>
          <a:xfrm>
            <a:off x="911226" y="2550542"/>
            <a:ext cx="3276000" cy="2691373"/>
          </a:xfrm>
          <a:prstGeom prst="round2DiagRect">
            <a:avLst/>
          </a:prstGeom>
          <a:solidFill>
            <a:srgbClr val="FFDC2A">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0F61"/>
                </a:solidFill>
                <a:effectLst/>
                <a:uLnTx/>
                <a:uFillTx/>
                <a:latin typeface="Raleway" pitchFamily="2" charset="0"/>
                <a:ea typeface="Open Sans" panose="020B0606030504020204" pitchFamily="34" charset="0"/>
                <a:cs typeface="Open Sans" panose="020B0606030504020204" pitchFamily="34" charset="0"/>
              </a:rPr>
              <a:t>Versterken van gezondheid en preventie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1" i="0" u="none" strike="noStrike" kern="1200" cap="none" spc="0" normalizeH="0" baseline="0" noProof="0">
              <a:ln>
                <a:noFill/>
              </a:ln>
              <a:solidFill>
                <a:srgbClr val="000F61"/>
              </a:solidFill>
              <a:effectLst/>
              <a:uLnTx/>
              <a:uFillTx/>
              <a:latin typeface="Raleway" pitchFamily="2"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1" i="1" u="none" strike="noStrike" kern="1200" cap="none" spc="0" normalizeH="0" baseline="0" noProof="0">
              <a:ln>
                <a:noFill/>
              </a:ln>
              <a:solidFill>
                <a:srgbClr val="000F61"/>
              </a:solidFill>
              <a:effectLst/>
              <a:uLnTx/>
              <a:uFillTx/>
              <a:latin typeface="Raleway" pitchFamily="2" charset="0"/>
              <a:ea typeface="Open Sans" panose="020B0606030504020204" pitchFamily="34" charset="0"/>
              <a:cs typeface="Open Sans" panose="020B0606030504020204" pitchFamily="34" charset="0"/>
            </a:endParaRPr>
          </a:p>
        </p:txBody>
      </p:sp>
      <p:sp>
        <p:nvSpPr>
          <p:cNvPr id="11" name="Rechthoek met diagonaal twee afgeronde hoeken 3">
            <a:extLst>
              <a:ext uri="{FF2B5EF4-FFF2-40B4-BE49-F238E27FC236}">
                <a16:creationId xmlns:a16="http://schemas.microsoft.com/office/drawing/2014/main" id="{405666BF-82A1-BA14-5046-68B40FC29A83}"/>
              </a:ext>
            </a:extLst>
          </p:cNvPr>
          <p:cNvSpPr/>
          <p:nvPr/>
        </p:nvSpPr>
        <p:spPr>
          <a:xfrm>
            <a:off x="4462288" y="2550543"/>
            <a:ext cx="3276000" cy="2691368"/>
          </a:xfrm>
          <a:prstGeom prst="round2DiagRect">
            <a:avLst/>
          </a:prstGeom>
          <a:solidFill>
            <a:srgbClr val="EF582A">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t" anchorCtr="0"/>
          <a:lstStyle/>
          <a:p>
            <a:pPr>
              <a:defRPr/>
            </a:pPr>
            <a:r>
              <a:rPr kumimoji="0" lang="nl-NL" sz="1400" b="1" i="0" u="none" strike="noStrike" kern="1200" cap="none" spc="0" normalizeH="0" baseline="0" noProof="0">
                <a:ln>
                  <a:noFill/>
                </a:ln>
                <a:solidFill>
                  <a:srgbClr val="000F61"/>
                </a:solidFill>
                <a:effectLst/>
                <a:uLnTx/>
                <a:uFillTx/>
                <a:latin typeface="Raleway"/>
                <a:ea typeface="Open Sans"/>
                <a:cs typeface="Open Sans"/>
              </a:rPr>
              <a:t>Anders organiseren van </a:t>
            </a:r>
            <a:r>
              <a:rPr lang="nl-NL" sz="1400" b="1">
                <a:solidFill>
                  <a:srgbClr val="000F61"/>
                </a:solidFill>
                <a:latin typeface="Raleway"/>
                <a:ea typeface="Open Sans"/>
                <a:cs typeface="Open Sans"/>
              </a:rPr>
              <a:t>zorg</a:t>
            </a:r>
            <a:r>
              <a:rPr kumimoji="0" lang="nl-NL" sz="1400" b="1" i="0" u="none" strike="noStrike" kern="1200" cap="none" spc="0" normalizeH="0" baseline="0" noProof="0">
                <a:ln>
                  <a:noFill/>
                </a:ln>
                <a:solidFill>
                  <a:srgbClr val="000F61"/>
                </a:solidFill>
                <a:effectLst/>
                <a:uLnTx/>
                <a:uFillTx/>
                <a:latin typeface="Raleway"/>
                <a:ea typeface="Open Sans"/>
                <a:cs typeface="Open Sans"/>
              </a:rPr>
              <a:t> en </a:t>
            </a:r>
            <a:r>
              <a:rPr lang="nl-NL" sz="1400" b="1">
                <a:solidFill>
                  <a:srgbClr val="000F61"/>
                </a:solidFill>
                <a:latin typeface="Raleway"/>
                <a:ea typeface="Open Sans"/>
                <a:cs typeface="Open Sans"/>
              </a:rPr>
              <a:t>hulp</a:t>
            </a:r>
            <a:endParaRPr lang="nl-NL" sz="1400" b="1" i="0" u="none" strike="noStrike" kern="1200" cap="none" spc="0" normalizeH="0" baseline="0" noProof="0">
              <a:ln>
                <a:noFill/>
              </a:ln>
              <a:solidFill>
                <a:srgbClr val="000F61"/>
              </a:solidFill>
              <a:effectLst/>
              <a:uLnTx/>
              <a:uFillTx/>
              <a:latin typeface="Raleway"/>
              <a:ea typeface="Open Sans"/>
              <a:cs typeface="Open Sans"/>
            </a:endParaRPr>
          </a:p>
        </p:txBody>
      </p:sp>
      <p:sp>
        <p:nvSpPr>
          <p:cNvPr id="15" name="Rechthoek met diagonaal twee afgeronde hoeken 4">
            <a:extLst>
              <a:ext uri="{FF2B5EF4-FFF2-40B4-BE49-F238E27FC236}">
                <a16:creationId xmlns:a16="http://schemas.microsoft.com/office/drawing/2014/main" id="{2289B2FC-09F0-7B94-A3F8-BF966F3C80B0}"/>
              </a:ext>
            </a:extLst>
          </p:cNvPr>
          <p:cNvSpPr/>
          <p:nvPr/>
        </p:nvSpPr>
        <p:spPr>
          <a:xfrm>
            <a:off x="8013350" y="2550543"/>
            <a:ext cx="3276000" cy="2624196"/>
          </a:xfrm>
          <a:prstGeom prst="round2DiagRect">
            <a:avLst/>
          </a:prstGeom>
          <a:solidFill>
            <a:srgbClr val="55B5FF">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0F61"/>
                </a:solidFill>
                <a:effectLst/>
                <a:uLnTx/>
                <a:uFillTx/>
                <a:latin typeface="Raleway" pitchFamily="2" charset="0"/>
                <a:ea typeface="Open Sans" panose="020B0606030504020204" pitchFamily="34" charset="0"/>
                <a:cs typeface="Open Sans" panose="020B0606030504020204" pitchFamily="34" charset="0"/>
              </a:rPr>
              <a:t>Versterken van integrale aanpak mentale gezondheid</a:t>
            </a:r>
          </a:p>
        </p:txBody>
      </p:sp>
      <p:sp>
        <p:nvSpPr>
          <p:cNvPr id="26" name="Rechthoek met diagonaal twee afgeronde hoeken 2">
            <a:extLst>
              <a:ext uri="{FF2B5EF4-FFF2-40B4-BE49-F238E27FC236}">
                <a16:creationId xmlns:a16="http://schemas.microsoft.com/office/drawing/2014/main" id="{A13D3D30-C9FD-7268-BA90-782B706F8021}"/>
              </a:ext>
            </a:extLst>
          </p:cNvPr>
          <p:cNvSpPr/>
          <p:nvPr/>
        </p:nvSpPr>
        <p:spPr>
          <a:xfrm>
            <a:off x="911226" y="5303923"/>
            <a:ext cx="10369552" cy="615496"/>
          </a:xfrm>
          <a:prstGeom prst="round2DiagRect">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0F61"/>
                </a:solidFill>
                <a:effectLst/>
                <a:uLnTx/>
                <a:uFillTx/>
                <a:latin typeface="Raleway"/>
                <a:ea typeface="Open Sans"/>
                <a:cs typeface="Open Sans"/>
              </a:rPr>
              <a:t>Randvoorwaarden voor succes: gegevensbeschikbaarheid, digitale innovatie, inzicht in capaciteit en personeel</a:t>
            </a:r>
            <a:r>
              <a:rPr lang="nl-NL" sz="1400" b="1">
                <a:solidFill>
                  <a:srgbClr val="000F61"/>
                </a:solidFill>
                <a:latin typeface="Raleway"/>
                <a:ea typeface="Open Sans"/>
                <a:cs typeface="Open Sans"/>
              </a:rPr>
              <a:t>.</a:t>
            </a:r>
            <a:endParaRPr kumimoji="0" lang="nl-NL" sz="1400" b="1" i="0" u="none" strike="noStrike" kern="1200" cap="none" spc="0" normalizeH="0" baseline="0" noProof="0">
              <a:ln>
                <a:noFill/>
              </a:ln>
              <a:solidFill>
                <a:srgbClr val="000F61"/>
              </a:solidFill>
              <a:effectLst/>
              <a:uLnTx/>
              <a:uFillTx/>
              <a:latin typeface="Raleway" pitchFamily="2"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3543069F-AE03-69BC-6206-7A702239ADC1}"/>
              </a:ext>
            </a:extLst>
          </p:cNvPr>
          <p:cNvSpPr txBox="1"/>
          <p:nvPr/>
        </p:nvSpPr>
        <p:spPr>
          <a:xfrm>
            <a:off x="4462289" y="3279334"/>
            <a:ext cx="3288806" cy="1615827"/>
          </a:xfrm>
          <a:prstGeom prst="rect">
            <a:avLst/>
          </a:prstGeom>
          <a:noFill/>
        </p:spPr>
        <p:txBody>
          <a:bodyPr wrap="square" lIns="252000" tIns="45720" rIns="252000" bIns="45720" anchor="t">
            <a:spAutoFit/>
          </a:bodyPr>
          <a:lstStyle/>
          <a:p>
            <a:pPr>
              <a:defRPr/>
            </a:pPr>
            <a:r>
              <a:rPr lang="nl-NL" sz="1100">
                <a:solidFill>
                  <a:prstClr val="black"/>
                </a:solidFill>
                <a:latin typeface="Lato"/>
                <a:ea typeface="Lato"/>
                <a:cs typeface="Lato"/>
              </a:rPr>
              <a:t>Er is sprake van een groeiende en veranderende vraag naar zorg en hulp. We</a:t>
            </a:r>
            <a:r>
              <a:rPr kumimoji="0" lang="nl-NL" sz="1100" b="0" i="0" u="none" strike="noStrike" kern="1200" cap="none" spc="0" normalizeH="0" baseline="0" noProof="0">
                <a:ln>
                  <a:noFill/>
                </a:ln>
                <a:solidFill>
                  <a:prstClr val="black"/>
                </a:solidFill>
                <a:effectLst/>
                <a:uLnTx/>
                <a:uFillTx/>
                <a:latin typeface="Lato"/>
                <a:ea typeface="Lato"/>
                <a:cs typeface="Lato"/>
              </a:rPr>
              <a:t> willen inzetten op passende zorg en ondersteuning. Hierbij werken zorg- en sociale partijen nauw samen en </a:t>
            </a:r>
            <a:r>
              <a:rPr kumimoji="0" lang="nl-NL" sz="1100" b="0" i="0" u="none" strike="noStrike" kern="1200" cap="none" spc="0" normalizeH="0" baseline="0" noProof="0">
                <a:ln>
                  <a:noFill/>
                </a:ln>
                <a:solidFill>
                  <a:prstClr val="black"/>
                </a:solidFill>
                <a:effectLst/>
                <a:uLnTx/>
                <a:uFillTx/>
                <a:latin typeface="Lato"/>
                <a:ea typeface="Calibri" panose="020F0502020204030204"/>
                <a:cs typeface="Calibri" panose="020F0502020204030204"/>
              </a:rPr>
              <a:t>maken we gebruik van het informele zorgnetwerk van de inwoner. </a:t>
            </a:r>
            <a:r>
              <a:rPr kumimoji="0" lang="nl-NL" sz="1100" b="0" i="0" u="none" strike="noStrike" kern="1200" cap="none" spc="0" normalizeH="0" baseline="0" noProof="0">
                <a:ln>
                  <a:noFill/>
                </a:ln>
                <a:solidFill>
                  <a:prstClr val="black"/>
                </a:solidFill>
                <a:effectLst/>
                <a:uLnTx/>
                <a:uFillTx/>
                <a:latin typeface="Lato"/>
                <a:ea typeface="Lato"/>
                <a:cs typeface="Lato"/>
              </a:rPr>
              <a:t>Daarbij </a:t>
            </a:r>
            <a:r>
              <a:rPr lang="nl-NL" sz="1100">
                <a:solidFill>
                  <a:prstClr val="black"/>
                </a:solidFill>
                <a:latin typeface="Lato"/>
                <a:ea typeface="Lato"/>
                <a:cs typeface="Lato"/>
              </a:rPr>
              <a:t>zetten</a:t>
            </a:r>
            <a:r>
              <a:rPr kumimoji="0" lang="nl-NL" sz="1100" b="0" i="0" u="none" strike="noStrike" kern="1200" cap="none" spc="0" normalizeH="0" baseline="0" noProof="0">
                <a:ln>
                  <a:noFill/>
                </a:ln>
                <a:solidFill>
                  <a:prstClr val="black"/>
                </a:solidFill>
                <a:effectLst/>
                <a:uLnTx/>
                <a:uFillTx/>
                <a:latin typeface="Lato"/>
                <a:ea typeface="Lato"/>
                <a:cs typeface="Lato"/>
              </a:rPr>
              <a:t> we in op </a:t>
            </a:r>
            <a:r>
              <a:rPr kumimoji="0" lang="nl-NL" sz="1100" b="1" i="0" u="none" strike="noStrike" kern="1200" cap="none" spc="0" normalizeH="0" baseline="0" noProof="0">
                <a:ln>
                  <a:noFill/>
                </a:ln>
                <a:solidFill>
                  <a:prstClr val="black"/>
                </a:solidFill>
                <a:effectLst/>
                <a:uLnTx/>
                <a:uFillTx/>
                <a:latin typeface="Lato"/>
                <a:ea typeface="Lato"/>
                <a:cs typeface="Lato"/>
              </a:rPr>
              <a:t>integrale organisatie van acute zorg. </a:t>
            </a:r>
            <a:r>
              <a:rPr kumimoji="0" lang="nl-NL" sz="1100" b="0" i="0" u="none" strike="noStrike" kern="1200" cap="none" spc="0" normalizeH="0" baseline="0" noProof="0">
                <a:ln>
                  <a:noFill/>
                </a:ln>
                <a:solidFill>
                  <a:prstClr val="black"/>
                </a:solidFill>
                <a:effectLst/>
                <a:uLnTx/>
                <a:uFillTx/>
                <a:latin typeface="Lato"/>
                <a:ea typeface="Lato"/>
                <a:cs typeface="Lato"/>
              </a:rPr>
              <a:t>Op deze manier houden we de acute zorg toegankelijk.</a:t>
            </a:r>
          </a:p>
        </p:txBody>
      </p:sp>
      <p:sp>
        <p:nvSpPr>
          <p:cNvPr id="31" name="TextBox 30">
            <a:extLst>
              <a:ext uri="{FF2B5EF4-FFF2-40B4-BE49-F238E27FC236}">
                <a16:creationId xmlns:a16="http://schemas.microsoft.com/office/drawing/2014/main" id="{42460D15-89F0-1898-9A09-61A959FBE999}"/>
              </a:ext>
            </a:extLst>
          </p:cNvPr>
          <p:cNvSpPr txBox="1"/>
          <p:nvPr/>
        </p:nvSpPr>
        <p:spPr>
          <a:xfrm>
            <a:off x="910426" y="3273472"/>
            <a:ext cx="3276000" cy="1446550"/>
          </a:xfrm>
          <a:prstGeom prst="rect">
            <a:avLst/>
          </a:prstGeom>
          <a:noFill/>
        </p:spPr>
        <p:txBody>
          <a:bodyPr wrap="square" lIns="252000" tIns="45720" rIns="252000" bIns="45720" anchor="t">
            <a:spAutoFit/>
          </a:bodyPr>
          <a:lstStyle/>
          <a:p>
            <a:pPr>
              <a:defRPr/>
            </a:pPr>
            <a:r>
              <a:rPr kumimoji="0" lang="nl-NL" sz="1100" b="0" i="0" u="none" strike="noStrike" kern="1200" cap="none" spc="0" normalizeH="0" baseline="0" noProof="0">
                <a:ln>
                  <a:noFill/>
                </a:ln>
                <a:solidFill>
                  <a:prstClr val="black"/>
                </a:solidFill>
                <a:effectLst/>
                <a:uLnTx/>
                <a:uFillTx/>
                <a:latin typeface="Lato"/>
                <a:ea typeface="Lato"/>
                <a:cs typeface="Lato"/>
              </a:rPr>
              <a:t>We willen </a:t>
            </a:r>
            <a:r>
              <a:rPr kumimoji="0" lang="nl-NL" sz="1100" b="1" i="0" u="none" strike="noStrike" kern="1200" cap="none" spc="0" normalizeH="0" baseline="0" noProof="0">
                <a:ln>
                  <a:noFill/>
                </a:ln>
                <a:solidFill>
                  <a:prstClr val="black"/>
                </a:solidFill>
                <a:effectLst/>
                <a:uLnTx/>
                <a:uFillTx/>
                <a:latin typeface="Raleway"/>
                <a:ea typeface="Lato"/>
                <a:cs typeface="Lato"/>
              </a:rPr>
              <a:t>voorkomen</a:t>
            </a:r>
            <a:r>
              <a:rPr kumimoji="0" lang="nl-NL" sz="1100" b="0" i="0" u="none" strike="noStrike" kern="1200" cap="none" spc="0" normalizeH="0" baseline="0" noProof="0">
                <a:ln>
                  <a:noFill/>
                </a:ln>
                <a:solidFill>
                  <a:prstClr val="black"/>
                </a:solidFill>
                <a:effectLst/>
                <a:uLnTx/>
                <a:uFillTx/>
                <a:latin typeface="Lato"/>
                <a:ea typeface="Lato"/>
                <a:cs typeface="Lato"/>
              </a:rPr>
              <a:t> dat inwoners onnodig in de zorg instromen. Daarom zetten we in op </a:t>
            </a:r>
            <a:r>
              <a:rPr kumimoji="0" lang="nl-NL" sz="1100" b="1" i="0" u="none" strike="noStrike" kern="1200" cap="none" spc="0" normalizeH="0" baseline="0" noProof="0">
                <a:ln>
                  <a:noFill/>
                </a:ln>
                <a:solidFill>
                  <a:prstClr val="black"/>
                </a:solidFill>
                <a:effectLst/>
                <a:uLnTx/>
                <a:uFillTx/>
                <a:latin typeface="Raleway"/>
                <a:ea typeface="Lato"/>
                <a:cs typeface="Lato"/>
              </a:rPr>
              <a:t>netwerkzorg</a:t>
            </a:r>
            <a:r>
              <a:rPr kumimoji="0" lang="nl-NL" sz="1100" b="0" i="0" u="none" strike="noStrike" kern="1200" cap="none" spc="0" normalizeH="0" baseline="0" noProof="0">
                <a:ln>
                  <a:noFill/>
                </a:ln>
                <a:solidFill>
                  <a:prstClr val="black"/>
                </a:solidFill>
                <a:effectLst/>
                <a:uLnTx/>
                <a:uFillTx/>
                <a:latin typeface="Lato"/>
                <a:ea typeface="Lato"/>
                <a:cs typeface="Lato"/>
              </a:rPr>
              <a:t> </a:t>
            </a:r>
            <a:r>
              <a:rPr kumimoji="0" lang="nl-NL" sz="1100" b="1" i="0" u="none" strike="noStrike" kern="1200" cap="none" spc="0" normalizeH="0" baseline="0" noProof="0">
                <a:ln>
                  <a:noFill/>
                </a:ln>
                <a:solidFill>
                  <a:prstClr val="black"/>
                </a:solidFill>
                <a:effectLst/>
                <a:uLnTx/>
                <a:uFillTx/>
                <a:latin typeface="Raleway"/>
                <a:ea typeface="Lato"/>
                <a:cs typeface="Lato"/>
              </a:rPr>
              <a:t>dichtbij de burger </a:t>
            </a:r>
            <a:r>
              <a:rPr kumimoji="0" lang="nl-NL" sz="1100" b="0" i="0" u="none" strike="noStrike" kern="1200" cap="none" spc="0" normalizeH="0" baseline="0" noProof="0">
                <a:ln>
                  <a:noFill/>
                </a:ln>
                <a:solidFill>
                  <a:prstClr val="black"/>
                </a:solidFill>
                <a:effectLst/>
                <a:uLnTx/>
                <a:uFillTx/>
                <a:latin typeface="Lato"/>
                <a:ea typeface="Lato"/>
                <a:cs typeface="Lato"/>
              </a:rPr>
              <a:t>en het bevorderen van bewustzijn bij inwoners en </a:t>
            </a:r>
            <a:r>
              <a:rPr kumimoji="0" lang="nl-NL" sz="1100" b="0" i="0" u="none" strike="noStrike" kern="1200" cap="none" spc="0" normalizeH="0" baseline="0" noProof="0" err="1">
                <a:ln>
                  <a:noFill/>
                </a:ln>
                <a:solidFill>
                  <a:prstClr val="black"/>
                </a:solidFill>
                <a:effectLst/>
                <a:uLnTx/>
                <a:uFillTx/>
                <a:latin typeface="Lato"/>
                <a:ea typeface="Lato"/>
                <a:cs typeface="Lato"/>
              </a:rPr>
              <a:t>professionals</a:t>
            </a:r>
            <a:r>
              <a:rPr lang="nl-NL" sz="1100" err="1">
                <a:solidFill>
                  <a:prstClr val="black"/>
                </a:solidFill>
                <a:latin typeface="Lato"/>
                <a:ea typeface="Lato"/>
                <a:cs typeface="Lato"/>
              </a:rPr>
              <a:t>,met</a:t>
            </a:r>
            <a:r>
              <a:rPr lang="nl-NL" sz="1100">
                <a:solidFill>
                  <a:prstClr val="black"/>
                </a:solidFill>
                <a:latin typeface="Lato"/>
                <a:ea typeface="Lato"/>
                <a:cs typeface="Lato"/>
              </a:rPr>
              <a:t> aandacht voor positieve</a:t>
            </a:r>
            <a:r>
              <a:rPr kumimoji="0" lang="nl-NL" sz="1100" b="0" i="0" u="none" strike="noStrike" kern="1200" cap="none" spc="0" normalizeH="0" baseline="0" noProof="0">
                <a:ln>
                  <a:noFill/>
                </a:ln>
                <a:solidFill>
                  <a:prstClr val="black"/>
                </a:solidFill>
                <a:effectLst/>
                <a:uLnTx/>
                <a:uFillTx/>
                <a:latin typeface="Lato"/>
                <a:ea typeface="Lato"/>
                <a:cs typeface="Lato"/>
              </a:rPr>
              <a:t> gezondheid, zelf- en samenredzaamheid van inwoners</a:t>
            </a:r>
            <a:r>
              <a:rPr lang="nl-NL" sz="1100">
                <a:solidFill>
                  <a:prstClr val="black"/>
                </a:solidFill>
                <a:latin typeface="Lato"/>
                <a:ea typeface="Lato"/>
                <a:cs typeface="Lato"/>
              </a:rPr>
              <a:t> en </a:t>
            </a:r>
            <a:r>
              <a:rPr kumimoji="0" lang="nl-NL" sz="1100" b="0" i="0" u="none" strike="noStrike" kern="1200" cap="none" spc="0" normalizeH="0" baseline="0" noProof="0">
                <a:ln>
                  <a:noFill/>
                </a:ln>
                <a:solidFill>
                  <a:prstClr val="black"/>
                </a:solidFill>
                <a:effectLst/>
                <a:uLnTx/>
                <a:uFillTx/>
                <a:latin typeface="Lato"/>
                <a:ea typeface="Lato"/>
                <a:cs typeface="Lato"/>
              </a:rPr>
              <a:t>gezondheidsvaardigheden.</a:t>
            </a:r>
            <a:r>
              <a:rPr lang="nl-NL" sz="1100">
                <a:solidFill>
                  <a:prstClr val="black"/>
                </a:solidFill>
                <a:latin typeface="Lato"/>
                <a:ea typeface="Lato"/>
                <a:cs typeface="Lato"/>
              </a:rPr>
              <a:t> </a:t>
            </a:r>
            <a:endParaRPr kumimoji="0" lang="nl-NL" sz="11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2" name="TextBox 31">
            <a:extLst>
              <a:ext uri="{FF2B5EF4-FFF2-40B4-BE49-F238E27FC236}">
                <a16:creationId xmlns:a16="http://schemas.microsoft.com/office/drawing/2014/main" id="{E741E85C-CE2A-B3D9-C419-CB86B91D96B0}"/>
              </a:ext>
            </a:extLst>
          </p:cNvPr>
          <p:cNvSpPr txBox="1"/>
          <p:nvPr/>
        </p:nvSpPr>
        <p:spPr>
          <a:xfrm>
            <a:off x="8013350" y="3276488"/>
            <a:ext cx="3276000" cy="1277273"/>
          </a:xfrm>
          <a:prstGeom prst="rect">
            <a:avLst/>
          </a:prstGeom>
          <a:noFill/>
        </p:spPr>
        <p:txBody>
          <a:bodyPr wrap="square" lIns="252000" tIns="45720" rIns="252000" bIns="45720" anchor="t">
            <a:spAutoFit/>
          </a:bodyPr>
          <a:lstStyle>
            <a:defPPr>
              <a:defRPr lang="nl-NL"/>
            </a:defPPr>
            <a:lvl1pPr>
              <a:lnSpc>
                <a:spcPct val="100000"/>
              </a:lnSpc>
              <a:defRPr sz="1100">
                <a:latin typeface="Lato" panose="020F0502020204030203" pitchFamily="34" charset="0"/>
                <a:ea typeface="Lato" panose="020F0502020204030203" pitchFamily="34" charset="0"/>
                <a:cs typeface="Lato" panose="020F0502020204030203" pitchFamily="34" charset="0"/>
              </a:defRPr>
            </a:lvl1pPr>
          </a:lstStyle>
          <a:p>
            <a:pPr>
              <a:defRPr/>
            </a:pPr>
            <a:r>
              <a:rPr kumimoji="0" lang="nl-NL" sz="1100" b="0" i="0" u="none" strike="noStrike" kern="1200" cap="none" spc="0" normalizeH="0" baseline="0" noProof="0">
                <a:ln>
                  <a:noFill/>
                </a:ln>
                <a:solidFill>
                  <a:prstClr val="black"/>
                </a:solidFill>
                <a:effectLst/>
                <a:uLnTx/>
                <a:uFillTx/>
                <a:latin typeface="Lato"/>
                <a:ea typeface="Lato"/>
                <a:cs typeface="Lato"/>
              </a:rPr>
              <a:t>Met laagdrempelige steunpunten en </a:t>
            </a:r>
            <a:r>
              <a:rPr kumimoji="0" lang="nl-NL" sz="1100" b="0" i="0" u="none" strike="noStrike" kern="1200" cap="none" spc="0" normalizeH="0" baseline="0" noProof="0" err="1">
                <a:ln>
                  <a:noFill/>
                </a:ln>
                <a:solidFill>
                  <a:prstClr val="black"/>
                </a:solidFill>
                <a:effectLst/>
                <a:uLnTx/>
                <a:uFillTx/>
                <a:latin typeface="Lato"/>
                <a:ea typeface="Lato"/>
                <a:cs typeface="Lato"/>
              </a:rPr>
              <a:t>domeinoverstijgend</a:t>
            </a:r>
            <a:r>
              <a:rPr kumimoji="0" lang="nl-NL" sz="1100" b="0" i="0" u="none" strike="noStrike" kern="1200" cap="none" spc="0" normalizeH="0" baseline="0" noProof="0">
                <a:ln>
                  <a:noFill/>
                </a:ln>
                <a:solidFill>
                  <a:prstClr val="black"/>
                </a:solidFill>
                <a:effectLst/>
                <a:uLnTx/>
                <a:uFillTx/>
                <a:latin typeface="Lato"/>
                <a:ea typeface="Lato"/>
                <a:cs typeface="Lato"/>
              </a:rPr>
              <a:t> samenwerken</a:t>
            </a:r>
            <a:r>
              <a:rPr lang="nl-NL">
                <a:solidFill>
                  <a:prstClr val="black"/>
                </a:solidFill>
                <a:latin typeface="Lato"/>
                <a:ea typeface="Lato"/>
                <a:cs typeface="Lato"/>
              </a:rPr>
              <a:t>, borgen we de hulp aan </a:t>
            </a:r>
            <a:r>
              <a:rPr kumimoji="0" lang="nl-NL" sz="1100" b="0" i="0" u="none" strike="noStrike" kern="1200" cap="none" spc="0" normalizeH="0" baseline="0" noProof="0">
                <a:ln>
                  <a:noFill/>
                </a:ln>
                <a:solidFill>
                  <a:prstClr val="black"/>
                </a:solidFill>
                <a:effectLst/>
                <a:uLnTx/>
                <a:uFillTx/>
                <a:latin typeface="Lato"/>
                <a:ea typeface="Lato"/>
                <a:cs typeface="Lato"/>
              </a:rPr>
              <a:t>het stijgend aantal inwoners met klachten in de mentale gezondheid. Daarbij ligt de focus op het normaliseren van klachten en het bevorderen van de mentale veerkracht.</a:t>
            </a:r>
            <a:r>
              <a:rPr lang="nl-NL">
                <a:solidFill>
                  <a:prstClr val="black"/>
                </a:solidFill>
                <a:latin typeface="Lato"/>
                <a:ea typeface="Lato"/>
                <a:cs typeface="Lato"/>
              </a:rPr>
              <a:t> </a:t>
            </a:r>
            <a:endParaRPr kumimoji="0" lang="nl-NL" sz="11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4" name="Rechthoek met diagonaal twee afgeronde hoeken 2">
            <a:extLst>
              <a:ext uri="{FF2B5EF4-FFF2-40B4-BE49-F238E27FC236}">
                <a16:creationId xmlns:a16="http://schemas.microsoft.com/office/drawing/2014/main" id="{325AC9BD-6640-ABEB-EAF3-6987FEF48BFB}"/>
              </a:ext>
            </a:extLst>
          </p:cNvPr>
          <p:cNvSpPr/>
          <p:nvPr/>
        </p:nvSpPr>
        <p:spPr>
          <a:xfrm>
            <a:off x="911225" y="1605655"/>
            <a:ext cx="10378123" cy="882875"/>
          </a:xfrm>
          <a:prstGeom prst="round2DiagRect">
            <a:avLst/>
          </a:prstGeom>
          <a:solidFill>
            <a:srgbClr val="000F61"/>
          </a:solidFill>
          <a:ln>
            <a:solidFill>
              <a:srgbClr val="000F61"/>
            </a:solid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t" anchorCtr="0"/>
          <a:lstStyle/>
          <a:p>
            <a:pPr>
              <a:defRPr/>
            </a:pPr>
            <a:r>
              <a:rPr kumimoji="0" lang="nl-NL" sz="1400" b="1" i="0" u="none" strike="noStrike" kern="1200" cap="none" spc="0" normalizeH="0" baseline="0" noProof="0">
                <a:ln>
                  <a:noFill/>
                </a:ln>
                <a:solidFill>
                  <a:prstClr val="white"/>
                </a:solidFill>
                <a:effectLst/>
                <a:uLnTx/>
                <a:uFillTx/>
                <a:latin typeface="Raleway"/>
                <a:ea typeface="Open Sans"/>
                <a:cs typeface="Open Sans"/>
              </a:rPr>
              <a:t>Overkoepelende veranderopgave: </a:t>
            </a:r>
            <a:br>
              <a:rPr lang="nl-NL" sz="1400" b="1">
                <a:solidFill>
                  <a:prstClr val="white"/>
                </a:solidFill>
                <a:latin typeface="Raleway"/>
                <a:ea typeface="Open Sans"/>
                <a:cs typeface="Open Sans"/>
              </a:rPr>
            </a:br>
            <a:r>
              <a:rPr lang="nl-NL" sz="1400" b="1">
                <a:solidFill>
                  <a:prstClr val="white"/>
                </a:solidFill>
                <a:latin typeface="Raleway"/>
                <a:ea typeface="Open Sans"/>
                <a:cs typeface="Open Sans"/>
              </a:rPr>
              <a:t>Opvangen</a:t>
            </a:r>
            <a:r>
              <a:rPr kumimoji="0" lang="nl-NL" sz="1400" b="1" i="0" u="none" strike="noStrike" kern="1200" cap="none" spc="0" normalizeH="0" baseline="0" noProof="0">
                <a:ln>
                  <a:noFill/>
                </a:ln>
                <a:solidFill>
                  <a:prstClr val="white"/>
                </a:solidFill>
                <a:effectLst/>
                <a:uLnTx/>
                <a:uFillTx/>
                <a:latin typeface="Raleway"/>
                <a:ea typeface="Open Sans"/>
                <a:cs typeface="Open Sans"/>
              </a:rPr>
              <a:t> van </a:t>
            </a:r>
            <a:r>
              <a:rPr lang="nl-NL" sz="1400" b="1">
                <a:solidFill>
                  <a:prstClr val="white"/>
                </a:solidFill>
                <a:latin typeface="Raleway"/>
                <a:ea typeface="Open Sans"/>
                <a:cs typeface="Open Sans"/>
              </a:rPr>
              <a:t>het</a:t>
            </a:r>
            <a:r>
              <a:rPr kumimoji="0" lang="nl-NL" sz="1400" b="1" i="0" u="none" strike="noStrike" kern="1200" cap="none" spc="0" normalizeH="0" baseline="0" noProof="0">
                <a:ln>
                  <a:noFill/>
                </a:ln>
                <a:solidFill>
                  <a:prstClr val="white"/>
                </a:solidFill>
                <a:effectLst/>
                <a:uLnTx/>
                <a:uFillTx/>
                <a:latin typeface="Raleway"/>
                <a:ea typeface="Open Sans"/>
                <a:cs typeface="Open Sans"/>
              </a:rPr>
              <a:t> </a:t>
            </a:r>
            <a:r>
              <a:rPr lang="nl-NL" sz="1400" b="1">
                <a:solidFill>
                  <a:prstClr val="white"/>
                </a:solidFill>
                <a:latin typeface="Raleway"/>
                <a:ea typeface="Open Sans"/>
                <a:cs typeface="Open Sans"/>
              </a:rPr>
              <a:t>personeelstekort</a:t>
            </a:r>
            <a:r>
              <a:rPr kumimoji="0" lang="nl-NL" sz="1400" b="1" i="0" u="none" strike="noStrike" kern="1200" cap="none" spc="0" normalizeH="0" baseline="0" noProof="0">
                <a:ln>
                  <a:noFill/>
                </a:ln>
                <a:solidFill>
                  <a:prstClr val="white"/>
                </a:solidFill>
                <a:effectLst/>
                <a:uLnTx/>
                <a:uFillTx/>
                <a:latin typeface="Raleway"/>
                <a:ea typeface="Open Sans"/>
                <a:cs typeface="Open Sans"/>
              </a:rPr>
              <a:t> (2200 personen in 2032</a:t>
            </a:r>
            <a:r>
              <a:rPr lang="nl-NL" sz="1400" b="1">
                <a:solidFill>
                  <a:prstClr val="white"/>
                </a:solidFill>
                <a:latin typeface="Raleway"/>
                <a:ea typeface="Open Sans"/>
                <a:cs typeface="Open Sans"/>
              </a:rPr>
              <a:t>) met 800</a:t>
            </a:r>
            <a:r>
              <a:rPr kumimoji="0" lang="nl-NL" sz="1400" b="1" i="0" u="none" strike="noStrike" kern="1200" cap="none" spc="0" normalizeH="0" baseline="0" noProof="0">
                <a:ln>
                  <a:noFill/>
                </a:ln>
                <a:solidFill>
                  <a:prstClr val="white"/>
                </a:solidFill>
                <a:effectLst/>
                <a:uLnTx/>
                <a:uFillTx/>
                <a:latin typeface="Raleway"/>
                <a:ea typeface="Open Sans"/>
                <a:cs typeface="Open Sans"/>
              </a:rPr>
              <a:t> </a:t>
            </a:r>
            <a:r>
              <a:rPr lang="nl-NL" sz="1400" b="1">
                <a:solidFill>
                  <a:prstClr val="white"/>
                </a:solidFill>
                <a:latin typeface="Raleway"/>
                <a:ea typeface="Open Sans"/>
                <a:cs typeface="Open Sans"/>
              </a:rPr>
              <a:t>personen</a:t>
            </a:r>
            <a:br>
              <a:rPr lang="nl-NL" sz="1400" b="1">
                <a:solidFill>
                  <a:prstClr val="white"/>
                </a:solidFill>
                <a:latin typeface="Raleway"/>
                <a:ea typeface="Open Sans"/>
                <a:cs typeface="Open Sans"/>
              </a:rPr>
            </a:br>
            <a:r>
              <a:rPr lang="nl-NL" sz="1100">
                <a:solidFill>
                  <a:prstClr val="white"/>
                </a:solidFill>
                <a:latin typeface="Lato regular"/>
                <a:ea typeface="Lato regular"/>
                <a:cs typeface="Lato regular"/>
              </a:rPr>
              <a:t>We</a:t>
            </a:r>
            <a:r>
              <a:rPr kumimoji="0" lang="nl-NL" sz="1100" b="0" i="0" u="none" strike="noStrike" kern="1200" cap="none" spc="0" normalizeH="0" baseline="0" noProof="0">
                <a:ln>
                  <a:noFill/>
                </a:ln>
                <a:solidFill>
                  <a:prstClr val="white"/>
                </a:solidFill>
                <a:effectLst/>
                <a:uLnTx/>
                <a:uFillTx/>
                <a:latin typeface="Lato regular"/>
                <a:ea typeface="Lato regular"/>
                <a:cs typeface="Lato regular"/>
              </a:rPr>
              <a:t> </a:t>
            </a:r>
            <a:r>
              <a:rPr lang="nl-NL" sz="1100">
                <a:solidFill>
                  <a:prstClr val="white"/>
                </a:solidFill>
                <a:latin typeface="Lato regular"/>
                <a:ea typeface="Lato regular"/>
                <a:cs typeface="Lato regular"/>
              </a:rPr>
              <a:t>werven</a:t>
            </a:r>
            <a:r>
              <a:rPr kumimoji="0" lang="nl-NL" sz="1100" b="0" i="0" u="none" strike="noStrike" kern="1200" cap="none" spc="0" normalizeH="0" baseline="0" noProof="0">
                <a:ln>
                  <a:noFill/>
                </a:ln>
                <a:solidFill>
                  <a:prstClr val="white"/>
                </a:solidFill>
                <a:effectLst/>
                <a:uLnTx/>
                <a:uFillTx/>
                <a:latin typeface="Lato regular"/>
                <a:ea typeface="Lato regular"/>
                <a:cs typeface="Lato regular"/>
              </a:rPr>
              <a:t> extra personeel </a:t>
            </a:r>
            <a:r>
              <a:rPr lang="nl-NL" sz="1100">
                <a:solidFill>
                  <a:prstClr val="white"/>
                </a:solidFill>
                <a:latin typeface="Lato regular"/>
                <a:ea typeface="Lato regular"/>
                <a:cs typeface="Lato regular"/>
              </a:rPr>
              <a:t>en </a:t>
            </a:r>
            <a:r>
              <a:rPr kumimoji="0" lang="nl-NL" sz="1100" b="0" i="0" u="none" strike="noStrike" kern="1200" cap="none" spc="0" normalizeH="0" baseline="0" noProof="0">
                <a:ln>
                  <a:noFill/>
                </a:ln>
                <a:solidFill>
                  <a:prstClr val="white"/>
                </a:solidFill>
                <a:effectLst/>
                <a:uLnTx/>
                <a:uFillTx/>
                <a:latin typeface="Lato regular"/>
                <a:ea typeface="Lato regular"/>
                <a:cs typeface="Lato regular"/>
              </a:rPr>
              <a:t>behouden</a:t>
            </a:r>
            <a:r>
              <a:rPr lang="nl-NL" sz="1100">
                <a:solidFill>
                  <a:prstClr val="white"/>
                </a:solidFill>
                <a:latin typeface="Lato regular"/>
                <a:ea typeface="Lato regular"/>
                <a:cs typeface="Lato regular"/>
              </a:rPr>
              <a:t> wat we nu hebben</a:t>
            </a:r>
            <a:r>
              <a:rPr kumimoji="0" lang="nl-NL" sz="1100" b="0" i="0" u="none" strike="noStrike" kern="1200" cap="none" spc="0" normalizeH="0" baseline="0" noProof="0">
                <a:ln>
                  <a:noFill/>
                </a:ln>
                <a:solidFill>
                  <a:prstClr val="white"/>
                </a:solidFill>
                <a:effectLst/>
                <a:uLnTx/>
                <a:uFillTx/>
                <a:latin typeface="Lato regular"/>
                <a:ea typeface="Lato regular"/>
                <a:cs typeface="Lato regular"/>
              </a:rPr>
              <a:t>. De beschikbare schaarse capaciteit zetten we efficiënt in.</a:t>
            </a:r>
            <a:r>
              <a:rPr lang="nl-NL" sz="1100">
                <a:solidFill>
                  <a:prstClr val="white"/>
                </a:solidFill>
                <a:latin typeface="Lato regular"/>
                <a:ea typeface="Lato regular"/>
                <a:cs typeface="Lato regular"/>
              </a:rPr>
              <a:t> </a:t>
            </a:r>
            <a:endParaRPr lang="nl-NL" sz="1050" b="0" i="0" u="none" strike="noStrike" kern="1200" cap="none" spc="0" normalizeH="0" baseline="0" noProof="0">
              <a:ln>
                <a:noFill/>
              </a:ln>
              <a:solidFill>
                <a:prstClr val="white"/>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solidFill>
              <a:effectLst/>
              <a:uLnTx/>
              <a:uFillTx/>
              <a:latin typeface="Raleway" pitchFamily="2"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solidFill>
              <a:effectLst/>
              <a:uLnTx/>
              <a:uFillTx/>
              <a:latin typeface="Raleway" pitchFamily="2"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1" i="1" u="none" strike="noStrike" kern="1200" cap="none" spc="0" normalizeH="0" baseline="0" noProof="0">
              <a:ln>
                <a:noFill/>
              </a:ln>
              <a:solidFill>
                <a:prstClr val="white"/>
              </a:solidFill>
              <a:effectLst/>
              <a:uLnTx/>
              <a:uFillTx/>
              <a:latin typeface="Raleway" pitchFamily="2"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4B3D6765-6BD1-73ED-1D07-32B3209B3754}"/>
              </a:ext>
            </a:extLst>
          </p:cNvPr>
          <p:cNvGrpSpPr/>
          <p:nvPr/>
        </p:nvGrpSpPr>
        <p:grpSpPr>
          <a:xfrm>
            <a:off x="0" y="128016"/>
            <a:ext cx="12191999" cy="185449"/>
            <a:chOff x="0" y="128016"/>
            <a:chExt cx="12191999" cy="185449"/>
          </a:xfrm>
        </p:grpSpPr>
        <p:sp>
          <p:nvSpPr>
            <p:cNvPr id="12" name="Rectangle 11">
              <a:extLst>
                <a:ext uri="{FF2B5EF4-FFF2-40B4-BE49-F238E27FC236}">
                  <a16:creationId xmlns:a16="http://schemas.microsoft.com/office/drawing/2014/main" id="{E59BB65A-DE08-1D55-824E-D66B02EFFF48}"/>
                </a:ext>
              </a:extLst>
            </p:cNvPr>
            <p:cNvSpPr/>
            <p:nvPr/>
          </p:nvSpPr>
          <p:spPr>
            <a:xfrm>
              <a:off x="3657600" y="128016"/>
              <a:ext cx="8534399" cy="185449"/>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14D8BC22-B7E3-2EA8-F69E-8DB13ECF739E}"/>
                </a:ext>
              </a:extLst>
            </p:cNvPr>
            <p:cNvSpPr/>
            <p:nvPr/>
          </p:nvSpPr>
          <p:spPr>
            <a:xfrm>
              <a:off x="0" y="128016"/>
              <a:ext cx="2435086" cy="185449"/>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6" name="Rectangle 15">
            <a:hlinkClick r:id="rId4" action="ppaction://hlinksldjump"/>
            <a:extLst>
              <a:ext uri="{FF2B5EF4-FFF2-40B4-BE49-F238E27FC236}">
                <a16:creationId xmlns:a16="http://schemas.microsoft.com/office/drawing/2014/main" id="{F78BF75C-40C2-263E-E30C-341973BCEB5A}"/>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hlinkClick r:id="rId4" action="ppaction://hlinksldjump"/>
            <a:extLst>
              <a:ext uri="{FF2B5EF4-FFF2-40B4-BE49-F238E27FC236}">
                <a16:creationId xmlns:a16="http://schemas.microsoft.com/office/drawing/2014/main" id="{24F40C35-7636-F22D-06C3-37FA06065BAC}"/>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hlinkClick r:id="rId5" action="ppaction://hlinksldjump"/>
            <a:extLst>
              <a:ext uri="{FF2B5EF4-FFF2-40B4-BE49-F238E27FC236}">
                <a16:creationId xmlns:a16="http://schemas.microsoft.com/office/drawing/2014/main" id="{5A6D6374-8CFC-B3C7-D5DC-6C02ECD94AC5}"/>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hlinkClick r:id="rId6" action="ppaction://hlinksldjump"/>
            <a:extLst>
              <a:ext uri="{FF2B5EF4-FFF2-40B4-BE49-F238E27FC236}">
                <a16:creationId xmlns:a16="http://schemas.microsoft.com/office/drawing/2014/main" id="{626BFC24-0AF5-E6B1-D554-5442EDEA9025}"/>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hlinkClick r:id="rId7" action="ppaction://hlinksldjump"/>
            <a:extLst>
              <a:ext uri="{FF2B5EF4-FFF2-40B4-BE49-F238E27FC236}">
                <a16:creationId xmlns:a16="http://schemas.microsoft.com/office/drawing/2014/main" id="{23C88E13-7F27-50F4-B75B-F961BE7748C9}"/>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hlinkClick r:id="rId7" action="ppaction://hlinksldjump"/>
            <a:extLst>
              <a:ext uri="{FF2B5EF4-FFF2-40B4-BE49-F238E27FC236}">
                <a16:creationId xmlns:a16="http://schemas.microsoft.com/office/drawing/2014/main" id="{4543B028-2A34-CA69-EA5B-209A3343B453}"/>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hlinkClick r:id="rId8" action="ppaction://hlinksldjump"/>
            <a:extLst>
              <a:ext uri="{FF2B5EF4-FFF2-40B4-BE49-F238E27FC236}">
                <a16:creationId xmlns:a16="http://schemas.microsoft.com/office/drawing/2014/main" id="{6E4419DA-D1D0-A45C-60FD-4F97AF78B020}"/>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a:hlinkClick r:id="rId9" action="ppaction://hlinksldjump"/>
            <a:extLst>
              <a:ext uri="{FF2B5EF4-FFF2-40B4-BE49-F238E27FC236}">
                <a16:creationId xmlns:a16="http://schemas.microsoft.com/office/drawing/2014/main" id="{0FB34C77-A1BD-EF91-9590-AD5E4A530D21}"/>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a:hlinkClick r:id="rId10" action="ppaction://hlinksldjump"/>
            <a:extLst>
              <a:ext uri="{FF2B5EF4-FFF2-40B4-BE49-F238E27FC236}">
                <a16:creationId xmlns:a16="http://schemas.microsoft.com/office/drawing/2014/main" id="{7B219E41-9CA4-4321-7EC5-83A3F5E6E911}"/>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hlinkClick r:id="rId11" action="ppaction://hlinksldjump"/>
            <a:extLst>
              <a:ext uri="{FF2B5EF4-FFF2-40B4-BE49-F238E27FC236}">
                <a16:creationId xmlns:a16="http://schemas.microsoft.com/office/drawing/2014/main" id="{92CA9FAA-7C1D-3828-68C3-C9744336A684}"/>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tangle 28">
            <a:hlinkClick r:id="rId10" action="ppaction://hlinksldjump"/>
            <a:extLst>
              <a:ext uri="{FF2B5EF4-FFF2-40B4-BE49-F238E27FC236}">
                <a16:creationId xmlns:a16="http://schemas.microsoft.com/office/drawing/2014/main" id="{60C10456-F33D-BF3C-6748-71C538FB0B3C}"/>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3586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7AF507-165D-7CD5-8AD9-191EC71B97CD}"/>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 name="Title 2">
            <a:extLst>
              <a:ext uri="{FF2B5EF4-FFF2-40B4-BE49-F238E27FC236}">
                <a16:creationId xmlns:a16="http://schemas.microsoft.com/office/drawing/2014/main" id="{0620C467-6ACF-612C-8FD1-DC6865325BD0}"/>
              </a:ext>
            </a:extLst>
          </p:cNvPr>
          <p:cNvSpPr>
            <a:spLocks noGrp="1"/>
          </p:cNvSpPr>
          <p:nvPr>
            <p:ph type="title"/>
          </p:nvPr>
        </p:nvSpPr>
        <p:spPr>
          <a:xfrm>
            <a:off x="1644355" y="585535"/>
            <a:ext cx="7899400" cy="461963"/>
          </a:xfrm>
        </p:spPr>
        <p:txBody>
          <a:bodyPr>
            <a:normAutofit/>
          </a:bodyPr>
          <a:lstStyle/>
          <a:p>
            <a:r>
              <a:rPr lang="nl-NL" sz="2700">
                <a:latin typeface="Raleway"/>
              </a:rPr>
              <a:t>Wat is Gedeelde Zorg?</a:t>
            </a:r>
            <a:endParaRPr lang="nl-NL"/>
          </a:p>
        </p:txBody>
      </p:sp>
      <p:grpSp>
        <p:nvGrpSpPr>
          <p:cNvPr id="60" name="Group 59">
            <a:extLst>
              <a:ext uri="{FF2B5EF4-FFF2-40B4-BE49-F238E27FC236}">
                <a16:creationId xmlns:a16="http://schemas.microsoft.com/office/drawing/2014/main" id="{93DFF089-C34B-6BD7-99B6-585940AD23ED}"/>
              </a:ext>
            </a:extLst>
          </p:cNvPr>
          <p:cNvGrpSpPr/>
          <p:nvPr/>
        </p:nvGrpSpPr>
        <p:grpSpPr>
          <a:xfrm>
            <a:off x="6316723" y="1910182"/>
            <a:ext cx="2166860" cy="360000"/>
            <a:chOff x="850601" y="1816422"/>
            <a:chExt cx="2166860" cy="360000"/>
          </a:xfrm>
        </p:grpSpPr>
        <p:pic>
          <p:nvPicPr>
            <p:cNvPr id="85" name="Graphic 84">
              <a:extLst>
                <a:ext uri="{FF2B5EF4-FFF2-40B4-BE49-F238E27FC236}">
                  <a16:creationId xmlns:a16="http://schemas.microsoft.com/office/drawing/2014/main" id="{E31A15E1-82E3-758D-6F0D-1D6607605129}"/>
                </a:ext>
              </a:extLst>
            </p:cNvPr>
            <p:cNvPicPr>
              <a:picLocks noChangeAspect="1"/>
            </p:cNvPicPr>
            <p:nvPr>
              <p:custDataLst>
                <p:tags r:id="rId3"/>
              </p:custDataLst>
            </p:nvPr>
          </p:nvPicPr>
          <p:blipFill>
            <a:blip r:embed="rId6">
              <a:extLst>
                <a:ext uri="{96DAC541-7B7A-43D3-8B79-37D633B846F1}">
                  <asvg:svgBlip xmlns:asvg="http://schemas.microsoft.com/office/drawing/2016/SVG/main" r:embed="rId7"/>
                </a:ext>
              </a:extLst>
            </a:blip>
            <a:stretch>
              <a:fillRect/>
            </a:stretch>
          </p:blipFill>
          <p:spPr>
            <a:xfrm>
              <a:off x="850601" y="1816422"/>
              <a:ext cx="360000" cy="360000"/>
            </a:xfrm>
            <a:prstGeom prst="rect">
              <a:avLst/>
            </a:prstGeom>
          </p:spPr>
        </p:pic>
        <p:sp>
          <p:nvSpPr>
            <p:cNvPr id="86" name="Text Placeholder 3">
              <a:extLst>
                <a:ext uri="{FF2B5EF4-FFF2-40B4-BE49-F238E27FC236}">
                  <a16:creationId xmlns:a16="http://schemas.microsoft.com/office/drawing/2014/main" id="{14FCFD2D-2301-3CA4-E99D-B41C4113FCB2}"/>
                </a:ext>
              </a:extLst>
            </p:cNvPr>
            <p:cNvSpPr txBox="1">
              <a:spLocks/>
            </p:cNvSpPr>
            <p:nvPr/>
          </p:nvSpPr>
          <p:spPr>
            <a:xfrm>
              <a:off x="1290392" y="1909130"/>
              <a:ext cx="1727069" cy="16795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nl-NL" sz="1200" b="1">
                  <a:solidFill>
                    <a:srgbClr val="000F61"/>
                  </a:solidFill>
                  <a:latin typeface="Raleway"/>
                  <a:ea typeface="Lato regular"/>
                  <a:cs typeface="Lato regular"/>
                </a:rPr>
                <a:t>5 gemeenten</a:t>
              </a:r>
              <a:endParaRPr kumimoji="0" lang="nl-NL" sz="1200" b="1" i="0" u="none" strike="noStrike" kern="1200" cap="none" spc="0" normalizeH="0" baseline="0" noProof="0">
                <a:ln>
                  <a:noFill/>
                </a:ln>
                <a:solidFill>
                  <a:srgbClr val="000F61"/>
                </a:solidFill>
                <a:effectLst/>
                <a:uLnTx/>
                <a:uFillTx/>
                <a:latin typeface="Raleway" pitchFamily="2" charset="0"/>
                <a:ea typeface="Lato regular" panose="020F0502020204030203" pitchFamily="34" charset="0"/>
                <a:cs typeface="Lato regular" panose="020F0502020204030203" pitchFamily="34" charset="0"/>
              </a:endParaRPr>
            </a:p>
          </p:txBody>
        </p:sp>
      </p:grpSp>
      <p:sp>
        <p:nvSpPr>
          <p:cNvPr id="87" name="Text Placeholder 3">
            <a:extLst>
              <a:ext uri="{FF2B5EF4-FFF2-40B4-BE49-F238E27FC236}">
                <a16:creationId xmlns:a16="http://schemas.microsoft.com/office/drawing/2014/main" id="{1CBF294E-C9C6-779F-FECB-6CBAE586C58F}"/>
              </a:ext>
            </a:extLst>
          </p:cNvPr>
          <p:cNvSpPr txBox="1">
            <a:spLocks/>
          </p:cNvSpPr>
          <p:nvPr/>
        </p:nvSpPr>
        <p:spPr>
          <a:xfrm>
            <a:off x="770810" y="1474375"/>
            <a:ext cx="5203838" cy="38149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nl-NL">
                <a:latin typeface="Lato regular"/>
                <a:ea typeface="Lato regular"/>
                <a:cs typeface="Lato regular"/>
              </a:rPr>
              <a:t>Bijna alle zorg- en welzijnsorganisaties in de regio én de gemeenten geven samen invulling aan de veranderopgaven in het transformatieplan van Gedeelde Zorg, om de toenemende zorgvraag op te vangen.</a:t>
            </a:r>
            <a:br>
              <a:rPr lang="nl-NL">
                <a:latin typeface="Lato regular"/>
                <a:ea typeface="Lato regular"/>
                <a:cs typeface="Lato regular"/>
              </a:rPr>
            </a:br>
            <a:br>
              <a:rPr lang="nl-NL">
                <a:latin typeface="Lato regular"/>
                <a:ea typeface="Lato regular"/>
                <a:cs typeface="Lato regular"/>
              </a:rPr>
            </a:br>
            <a:r>
              <a:rPr kumimoji="0" lang="nl-NL">
                <a:latin typeface="Lato regular"/>
                <a:ea typeface="Lato regular"/>
                <a:cs typeface="Lato regular"/>
              </a:rPr>
              <a:t>Gedeelde Zorg </a:t>
            </a:r>
            <a:r>
              <a:rPr lang="nl-NL">
                <a:latin typeface="Lato regular"/>
                <a:ea typeface="Lato regular"/>
                <a:cs typeface="Lato regular"/>
              </a:rPr>
              <a:t>valt</a:t>
            </a:r>
            <a:r>
              <a:rPr kumimoji="0" lang="nl-NL">
                <a:latin typeface="Lato regular"/>
                <a:ea typeface="Lato regular"/>
                <a:cs typeface="Lato regular"/>
              </a:rPr>
              <a:t> onder de </a:t>
            </a:r>
            <a:r>
              <a:rPr kumimoji="0" lang="nl-NL">
                <a:solidFill>
                  <a:srgbClr val="FFC000"/>
                </a:solidFill>
                <a:latin typeface="Lato regular"/>
                <a:ea typeface="Lato regular"/>
                <a:cs typeface="Lato regular"/>
              </a:rPr>
              <a:t>Vereniging Gezondheidsregio Midden-Holland</a:t>
            </a:r>
            <a:r>
              <a:rPr kumimoji="0" lang="nl-NL">
                <a:latin typeface="Lato regular"/>
                <a:ea typeface="Lato regular"/>
                <a:cs typeface="Lato regular"/>
              </a:rPr>
              <a:t>. Deze vereniging is op 1 januari 2022 opgericht.</a:t>
            </a:r>
            <a:br>
              <a:rPr lang="nl-NL">
                <a:latin typeface="Lato regular"/>
                <a:ea typeface="Lato regular"/>
                <a:cs typeface="Lato regular"/>
              </a:rPr>
            </a:br>
            <a:br>
              <a:rPr lang="nl-NL">
                <a:latin typeface="Lato regular"/>
                <a:ea typeface="Lato regular"/>
                <a:cs typeface="Lato regular"/>
              </a:rPr>
            </a:br>
            <a:r>
              <a:rPr kumimoji="0" lang="nl-NL">
                <a:latin typeface="Lato regular"/>
                <a:ea typeface="Lato regular"/>
                <a:cs typeface="Lato regular"/>
              </a:rPr>
              <a:t>De vereniging bestaat uit </a:t>
            </a:r>
            <a:r>
              <a:rPr lang="nl-NL">
                <a:solidFill>
                  <a:srgbClr val="FFC000"/>
                </a:solidFill>
                <a:latin typeface="Lato regular"/>
                <a:ea typeface="Lato regular"/>
                <a:cs typeface="Lato regular"/>
              </a:rPr>
              <a:t>23</a:t>
            </a:r>
            <a:r>
              <a:rPr kumimoji="0" lang="nl-NL">
                <a:solidFill>
                  <a:srgbClr val="FFC000"/>
                </a:solidFill>
                <a:latin typeface="Lato regular"/>
                <a:ea typeface="Lato regular"/>
                <a:cs typeface="Lato regular"/>
              </a:rPr>
              <a:t> samenwerkende </a:t>
            </a:r>
            <a:r>
              <a:rPr lang="nl-NL">
                <a:solidFill>
                  <a:srgbClr val="FFC000"/>
                </a:solidFill>
                <a:latin typeface="Lato regular"/>
                <a:ea typeface="Lato regular"/>
                <a:cs typeface="Lato regular"/>
              </a:rPr>
              <a:t>organisaties</a:t>
            </a:r>
            <a:r>
              <a:rPr kumimoji="0" lang="nl-NL">
                <a:latin typeface="Lato regular"/>
                <a:ea typeface="Lato regular"/>
                <a:cs typeface="Lato regular"/>
              </a:rPr>
              <a:t>. Bijna alle </a:t>
            </a:r>
            <a:r>
              <a:rPr lang="nl-NL">
                <a:latin typeface="Lato regular"/>
                <a:ea typeface="Lato regular"/>
                <a:cs typeface="Lato regular"/>
              </a:rPr>
              <a:t>zorg- en welzijnsorganisaties</a:t>
            </a:r>
            <a:r>
              <a:rPr kumimoji="0" lang="nl-NL">
                <a:latin typeface="Lato regular"/>
                <a:ea typeface="Lato regular"/>
                <a:cs typeface="Lato regular"/>
              </a:rPr>
              <a:t> </a:t>
            </a:r>
            <a:r>
              <a:rPr lang="nl-NL">
                <a:latin typeface="Lato regular"/>
                <a:ea typeface="Lato regular"/>
                <a:cs typeface="Lato regular"/>
              </a:rPr>
              <a:t>in de</a:t>
            </a:r>
            <a:r>
              <a:rPr kumimoji="0" lang="nl-NL">
                <a:latin typeface="Lato regular"/>
                <a:ea typeface="Lato regular"/>
                <a:cs typeface="Lato regular"/>
              </a:rPr>
              <a:t> regio Midden-Holland zijn lid van de vereniging. De </a:t>
            </a:r>
            <a:r>
              <a:rPr lang="nl-NL">
                <a:solidFill>
                  <a:srgbClr val="FFC000"/>
                </a:solidFill>
                <a:latin typeface="Lato regular"/>
                <a:ea typeface="Lato regular"/>
                <a:cs typeface="Lato regular"/>
              </a:rPr>
              <a:t>5 gemeenten</a:t>
            </a:r>
            <a:r>
              <a:rPr kumimoji="0" lang="nl-NL">
                <a:latin typeface="Lato regular"/>
                <a:ea typeface="Lato regular"/>
                <a:cs typeface="Lato regular"/>
              </a:rPr>
              <a:t> (Gouda, Waddinxveen, Krimpenerwaard, Bodegraven-Reeuwijk, Zuidplas) zijn via een convenant aangesloten bij Gedeelde Zorg. </a:t>
            </a:r>
            <a:br>
              <a:rPr lang="nl-NL">
                <a:latin typeface="Lato regular"/>
                <a:ea typeface="Lato regular"/>
                <a:cs typeface="Lato regular"/>
              </a:rPr>
            </a:br>
            <a:br>
              <a:rPr lang="nl-NL">
                <a:latin typeface="Lato regular"/>
                <a:ea typeface="Lato regular"/>
                <a:cs typeface="Lato regular"/>
              </a:rPr>
            </a:br>
            <a:r>
              <a:rPr lang="nl-NL">
                <a:latin typeface="Lato regular"/>
                <a:ea typeface="Lato regular"/>
                <a:cs typeface="Lato regular"/>
              </a:rPr>
              <a:t>In</a:t>
            </a:r>
            <a:r>
              <a:rPr kumimoji="0" lang="nl-NL">
                <a:latin typeface="Lato regular"/>
                <a:ea typeface="Lato regular"/>
                <a:cs typeface="Lato regular"/>
              </a:rPr>
              <a:t> de algemene ledenvergadering (ALV) </a:t>
            </a:r>
            <a:r>
              <a:rPr lang="nl-NL">
                <a:latin typeface="Lato regular"/>
                <a:ea typeface="Lato regular"/>
                <a:cs typeface="Lato regular"/>
              </a:rPr>
              <a:t>beslissen de</a:t>
            </a:r>
            <a:r>
              <a:rPr kumimoji="0" lang="nl-NL">
                <a:latin typeface="Lato regular"/>
                <a:ea typeface="Lato regular"/>
                <a:cs typeface="Lato regular"/>
              </a:rPr>
              <a:t> leden </a:t>
            </a:r>
            <a:r>
              <a:rPr lang="nl-NL">
                <a:latin typeface="Lato regular"/>
                <a:ea typeface="Lato regular"/>
                <a:cs typeface="Lato regular"/>
              </a:rPr>
              <a:t>mee</a:t>
            </a:r>
            <a:r>
              <a:rPr kumimoji="0" lang="nl-NL">
                <a:latin typeface="Lato regular"/>
                <a:ea typeface="Lato regular"/>
                <a:cs typeface="Lato regular"/>
              </a:rPr>
              <a:t> over de koers van de vereniging. Gedeelde Zorg wordt aangestuurd door de stuurgroep, waarin verschillende </a:t>
            </a:r>
            <a:r>
              <a:rPr lang="nl-NL">
                <a:latin typeface="Lato regular"/>
                <a:ea typeface="Lato regular"/>
                <a:cs typeface="Lato regular"/>
              </a:rPr>
              <a:t>zorgorganisaties</a:t>
            </a:r>
            <a:r>
              <a:rPr kumimoji="0" lang="nl-NL">
                <a:latin typeface="Lato regular"/>
                <a:ea typeface="Lato regular"/>
                <a:cs typeface="Lato regular"/>
              </a:rPr>
              <a:t>, de gemeenten, zorgverzekeraar en binnenkort ook een sociale organisatie deelnemen.</a:t>
            </a:r>
            <a:endParaRPr lang="nl-NL"/>
          </a:p>
        </p:txBody>
      </p:sp>
      <p:grpSp>
        <p:nvGrpSpPr>
          <p:cNvPr id="59" name="Group 58">
            <a:extLst>
              <a:ext uri="{FF2B5EF4-FFF2-40B4-BE49-F238E27FC236}">
                <a16:creationId xmlns:a16="http://schemas.microsoft.com/office/drawing/2014/main" id="{178AB055-73BF-9545-9AE8-1C68929F8C36}"/>
              </a:ext>
            </a:extLst>
          </p:cNvPr>
          <p:cNvGrpSpPr/>
          <p:nvPr/>
        </p:nvGrpSpPr>
        <p:grpSpPr>
          <a:xfrm>
            <a:off x="6316723" y="2460584"/>
            <a:ext cx="2239747" cy="360000"/>
            <a:chOff x="850601" y="2248852"/>
            <a:chExt cx="2239747" cy="360000"/>
          </a:xfrm>
        </p:grpSpPr>
        <p:pic>
          <p:nvPicPr>
            <p:cNvPr id="42" name="Graphic 41">
              <a:extLst>
                <a:ext uri="{FF2B5EF4-FFF2-40B4-BE49-F238E27FC236}">
                  <a16:creationId xmlns:a16="http://schemas.microsoft.com/office/drawing/2014/main" id="{2AC0E51A-11FD-2BC7-97F0-035385146CE3}"/>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850601" y="2248852"/>
              <a:ext cx="360000" cy="360000"/>
            </a:xfrm>
            <a:prstGeom prst="rect">
              <a:avLst/>
            </a:prstGeom>
          </p:spPr>
        </p:pic>
        <p:sp>
          <p:nvSpPr>
            <p:cNvPr id="40" name="Text Placeholder 3">
              <a:extLst>
                <a:ext uri="{FF2B5EF4-FFF2-40B4-BE49-F238E27FC236}">
                  <a16:creationId xmlns:a16="http://schemas.microsoft.com/office/drawing/2014/main" id="{845804CA-85C9-044F-F59B-87421554475A}"/>
                </a:ext>
              </a:extLst>
            </p:cNvPr>
            <p:cNvSpPr txBox="1">
              <a:spLocks/>
            </p:cNvSpPr>
            <p:nvPr/>
          </p:nvSpPr>
          <p:spPr>
            <a:xfrm>
              <a:off x="1290392" y="2341560"/>
              <a:ext cx="1799956" cy="1547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200" b="1" i="0" u="none" strike="noStrike" kern="1200" cap="none" spc="0" normalizeH="0" baseline="0" noProof="0">
                  <a:ln>
                    <a:noFill/>
                  </a:ln>
                  <a:solidFill>
                    <a:srgbClr val="000F61"/>
                  </a:solidFill>
                  <a:effectLst/>
                  <a:uLnTx/>
                  <a:uFillTx/>
                  <a:latin typeface="Raleway" pitchFamily="2" charset="0"/>
                  <a:ea typeface="Lato regular" panose="020F0502020204030203" pitchFamily="34" charset="0"/>
                  <a:cs typeface="Lato regular" panose="020F0502020204030203" pitchFamily="34" charset="0"/>
                </a:rPr>
                <a:t>~250.000 inwoners</a:t>
              </a:r>
            </a:p>
          </p:txBody>
        </p:sp>
      </p:grpSp>
      <p:pic>
        <p:nvPicPr>
          <p:cNvPr id="37" name="Picture 36">
            <a:extLst>
              <a:ext uri="{FF2B5EF4-FFF2-40B4-BE49-F238E27FC236}">
                <a16:creationId xmlns:a16="http://schemas.microsoft.com/office/drawing/2014/main" id="{8C390C92-D1D1-06BD-4C59-A5F5A0E88788}"/>
              </a:ext>
            </a:extLst>
          </p:cNvPr>
          <p:cNvPicPr>
            <a:picLocks noChangeAspect="1"/>
          </p:cNvPicPr>
          <p:nvPr/>
        </p:nvPicPr>
        <p:blipFill>
          <a:blip r:embed="rId10"/>
          <a:stretch>
            <a:fillRect/>
          </a:stretch>
        </p:blipFill>
        <p:spPr>
          <a:xfrm>
            <a:off x="7115575" y="3826869"/>
            <a:ext cx="2657856" cy="2445596"/>
          </a:xfrm>
          <a:prstGeom prst="rect">
            <a:avLst/>
          </a:prstGeom>
        </p:spPr>
      </p:pic>
      <p:sp>
        <p:nvSpPr>
          <p:cNvPr id="50" name="Rechthoek met diagonaal twee afgeronde hoeken 6">
            <a:extLst>
              <a:ext uri="{FF2B5EF4-FFF2-40B4-BE49-F238E27FC236}">
                <a16:creationId xmlns:a16="http://schemas.microsoft.com/office/drawing/2014/main" id="{23265DE8-80C6-57FD-00F3-D3D8C891E531}"/>
              </a:ext>
            </a:extLst>
          </p:cNvPr>
          <p:cNvSpPr/>
          <p:nvPr/>
        </p:nvSpPr>
        <p:spPr>
          <a:xfrm>
            <a:off x="6686949" y="5067047"/>
            <a:ext cx="762001" cy="285981"/>
          </a:xfrm>
          <a:prstGeom prst="round2DiagRect">
            <a:avLst>
              <a:gd name="adj1" fmla="val 16667"/>
              <a:gd name="adj2" fmla="val 0"/>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36000" tIns="144000" rIns="36000" bIns="144000"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050" b="1" i="0" u="none" strike="noStrike" kern="1200" cap="none" spc="0" normalizeH="0" baseline="0" noProof="0">
                <a:ln>
                  <a:noFill/>
                </a:ln>
                <a:solidFill>
                  <a:srgbClr val="000F61"/>
                </a:solidFill>
                <a:effectLst/>
                <a:uLnTx/>
                <a:uFillTx/>
                <a:latin typeface="Raleway" pitchFamily="2" charset="0"/>
                <a:ea typeface="Lato regular" panose="020F0502020204030203" pitchFamily="34" charset="0"/>
                <a:cs typeface="Lato regular" panose="020F0502020204030203" pitchFamily="34" charset="0"/>
              </a:rPr>
              <a:t>Zuidplas</a:t>
            </a:r>
          </a:p>
        </p:txBody>
      </p:sp>
      <p:sp>
        <p:nvSpPr>
          <p:cNvPr id="51" name="Rechthoek met diagonaal twee afgeronde hoeken 6">
            <a:extLst>
              <a:ext uri="{FF2B5EF4-FFF2-40B4-BE49-F238E27FC236}">
                <a16:creationId xmlns:a16="http://schemas.microsoft.com/office/drawing/2014/main" id="{454C5EB3-07B7-0FE5-873F-CEA185E9A3F2}"/>
              </a:ext>
            </a:extLst>
          </p:cNvPr>
          <p:cNvSpPr/>
          <p:nvPr/>
        </p:nvSpPr>
        <p:spPr>
          <a:xfrm>
            <a:off x="9793137" y="4614013"/>
            <a:ext cx="762001" cy="285981"/>
          </a:xfrm>
          <a:prstGeom prst="round2DiagRect">
            <a:avLst>
              <a:gd name="adj1" fmla="val 16667"/>
              <a:gd name="adj2" fmla="val 0"/>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36000" tIns="144000" rIns="36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1" i="0" u="none" strike="noStrike" kern="1200" cap="none" spc="0" normalizeH="0" baseline="0" noProof="0">
                <a:ln>
                  <a:noFill/>
                </a:ln>
                <a:solidFill>
                  <a:srgbClr val="000F61"/>
                </a:solidFill>
                <a:effectLst/>
                <a:uLnTx/>
                <a:uFillTx/>
                <a:latin typeface="Raleway" pitchFamily="2" charset="0"/>
                <a:ea typeface="Lato regular" panose="020F0502020204030203" pitchFamily="34" charset="0"/>
                <a:cs typeface="Lato regular" panose="020F0502020204030203" pitchFamily="34" charset="0"/>
              </a:rPr>
              <a:t>Gouda</a:t>
            </a:r>
          </a:p>
        </p:txBody>
      </p:sp>
      <p:sp>
        <p:nvSpPr>
          <p:cNvPr id="5" name="Oval 4">
            <a:extLst>
              <a:ext uri="{FF2B5EF4-FFF2-40B4-BE49-F238E27FC236}">
                <a16:creationId xmlns:a16="http://schemas.microsoft.com/office/drawing/2014/main" id="{35DBD94D-7D68-271E-545F-E1ECB07319F8}"/>
              </a:ext>
            </a:extLst>
          </p:cNvPr>
          <p:cNvSpPr/>
          <p:nvPr/>
        </p:nvSpPr>
        <p:spPr>
          <a:xfrm>
            <a:off x="7929415" y="5031047"/>
            <a:ext cx="72000" cy="72000"/>
          </a:xfrm>
          <a:prstGeom prst="ellipse">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6FA76598-578A-FF17-0D19-45A24B43E7DF}"/>
              </a:ext>
            </a:extLst>
          </p:cNvPr>
          <p:cNvCxnSpPr>
            <a:stCxn id="50" idx="0"/>
            <a:endCxn id="5" idx="2"/>
          </p:cNvCxnSpPr>
          <p:nvPr/>
        </p:nvCxnSpPr>
        <p:spPr>
          <a:xfrm flipV="1">
            <a:off x="7448950" y="5067047"/>
            <a:ext cx="480465" cy="142991"/>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3" name="Rechthoek met diagonaal twee afgeronde hoeken 6">
            <a:extLst>
              <a:ext uri="{FF2B5EF4-FFF2-40B4-BE49-F238E27FC236}">
                <a16:creationId xmlns:a16="http://schemas.microsoft.com/office/drawing/2014/main" id="{3227BE6C-917E-471B-EE40-588EB3C4067D}"/>
              </a:ext>
            </a:extLst>
          </p:cNvPr>
          <p:cNvSpPr/>
          <p:nvPr/>
        </p:nvSpPr>
        <p:spPr>
          <a:xfrm>
            <a:off x="6686949" y="4060825"/>
            <a:ext cx="1052253" cy="285981"/>
          </a:xfrm>
          <a:prstGeom prst="round2DiagRect">
            <a:avLst>
              <a:gd name="adj1" fmla="val 16667"/>
              <a:gd name="adj2" fmla="val 0"/>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36000" tIns="144000" rIns="36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1" i="0" u="none" strike="noStrike" kern="1200" cap="none" spc="0" normalizeH="0" baseline="0" noProof="0">
                <a:ln>
                  <a:noFill/>
                </a:ln>
                <a:solidFill>
                  <a:srgbClr val="000F61"/>
                </a:solidFill>
                <a:effectLst/>
                <a:uLnTx/>
                <a:uFillTx/>
                <a:latin typeface="Raleway" pitchFamily="2" charset="0"/>
                <a:ea typeface="Lato regular" panose="020F0502020204030203" pitchFamily="34" charset="0"/>
                <a:cs typeface="Lato regular" panose="020F0502020204030203" pitchFamily="34" charset="0"/>
              </a:rPr>
              <a:t>Waddinxveen</a:t>
            </a:r>
          </a:p>
        </p:txBody>
      </p:sp>
      <p:sp>
        <p:nvSpPr>
          <p:cNvPr id="54" name="Rechthoek met diagonaal twee afgeronde hoeken 6">
            <a:extLst>
              <a:ext uri="{FF2B5EF4-FFF2-40B4-BE49-F238E27FC236}">
                <a16:creationId xmlns:a16="http://schemas.microsoft.com/office/drawing/2014/main" id="{8DA0894C-66AA-5060-FE9B-DE1886A71206}"/>
              </a:ext>
            </a:extLst>
          </p:cNvPr>
          <p:cNvSpPr/>
          <p:nvPr/>
        </p:nvSpPr>
        <p:spPr>
          <a:xfrm>
            <a:off x="9736148" y="5488914"/>
            <a:ext cx="1234568" cy="285981"/>
          </a:xfrm>
          <a:prstGeom prst="round2DiagRect">
            <a:avLst>
              <a:gd name="adj1" fmla="val 16667"/>
              <a:gd name="adj2" fmla="val 0"/>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36000" tIns="144000" rIns="36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1" i="0" u="none" strike="noStrike" kern="1200" cap="none" spc="0" normalizeH="0" baseline="0" noProof="0">
                <a:ln>
                  <a:noFill/>
                </a:ln>
                <a:solidFill>
                  <a:srgbClr val="000F61"/>
                </a:solidFill>
                <a:effectLst/>
                <a:uLnTx/>
                <a:uFillTx/>
                <a:latin typeface="Raleway" pitchFamily="2" charset="0"/>
                <a:ea typeface="Lato regular" panose="020F0502020204030203" pitchFamily="34" charset="0"/>
                <a:cs typeface="Lato regular" panose="020F0502020204030203" pitchFamily="34" charset="0"/>
              </a:rPr>
              <a:t>Krimpenerwaard</a:t>
            </a:r>
          </a:p>
        </p:txBody>
      </p:sp>
      <p:sp>
        <p:nvSpPr>
          <p:cNvPr id="55" name="Rechthoek met diagonaal twee afgeronde hoeken 6">
            <a:extLst>
              <a:ext uri="{FF2B5EF4-FFF2-40B4-BE49-F238E27FC236}">
                <a16:creationId xmlns:a16="http://schemas.microsoft.com/office/drawing/2014/main" id="{27FA275D-8FA1-D35A-9F5F-8CA8B8607B07}"/>
              </a:ext>
            </a:extLst>
          </p:cNvPr>
          <p:cNvSpPr/>
          <p:nvPr/>
        </p:nvSpPr>
        <p:spPr>
          <a:xfrm>
            <a:off x="9504298" y="3900141"/>
            <a:ext cx="1537928" cy="285981"/>
          </a:xfrm>
          <a:prstGeom prst="round2DiagRect">
            <a:avLst>
              <a:gd name="adj1" fmla="val 16667"/>
              <a:gd name="adj2" fmla="val 0"/>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36000" tIns="144000" rIns="36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1" i="0" u="none" strike="noStrike" kern="1200" cap="none" spc="0" normalizeH="0" baseline="0" noProof="0">
                <a:ln>
                  <a:noFill/>
                </a:ln>
                <a:solidFill>
                  <a:srgbClr val="000F61"/>
                </a:solidFill>
                <a:effectLst/>
                <a:uLnTx/>
                <a:uFillTx/>
                <a:latin typeface="Raleway" pitchFamily="2" charset="0"/>
                <a:ea typeface="Lato regular" panose="020F0502020204030203" pitchFamily="34" charset="0"/>
                <a:cs typeface="Lato regular" panose="020F0502020204030203" pitchFamily="34" charset="0"/>
              </a:rPr>
              <a:t>Bodegraven-Reeuwijk</a:t>
            </a:r>
          </a:p>
        </p:txBody>
      </p:sp>
      <p:sp>
        <p:nvSpPr>
          <p:cNvPr id="56" name="Oval 55">
            <a:extLst>
              <a:ext uri="{FF2B5EF4-FFF2-40B4-BE49-F238E27FC236}">
                <a16:creationId xmlns:a16="http://schemas.microsoft.com/office/drawing/2014/main" id="{A797629E-D036-B522-8FEA-CECB89B1D0A8}"/>
              </a:ext>
            </a:extLst>
          </p:cNvPr>
          <p:cNvSpPr/>
          <p:nvPr/>
        </p:nvSpPr>
        <p:spPr>
          <a:xfrm>
            <a:off x="8062605" y="4623725"/>
            <a:ext cx="72000" cy="72000"/>
          </a:xfrm>
          <a:prstGeom prst="ellipse">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7" name="Straight Connector 56">
            <a:extLst>
              <a:ext uri="{FF2B5EF4-FFF2-40B4-BE49-F238E27FC236}">
                <a16:creationId xmlns:a16="http://schemas.microsoft.com/office/drawing/2014/main" id="{ECA17478-423A-7AC4-657C-7B72297C7D86}"/>
              </a:ext>
            </a:extLst>
          </p:cNvPr>
          <p:cNvCxnSpPr>
            <a:cxnSpLocks/>
            <a:stCxn id="53" idx="1"/>
            <a:endCxn id="56" idx="0"/>
          </p:cNvCxnSpPr>
          <p:nvPr/>
        </p:nvCxnSpPr>
        <p:spPr>
          <a:xfrm>
            <a:off x="7213076" y="4346806"/>
            <a:ext cx="885529" cy="276919"/>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E858041B-5D95-8280-39DD-2FE213B50F47}"/>
              </a:ext>
            </a:extLst>
          </p:cNvPr>
          <p:cNvSpPr/>
          <p:nvPr/>
        </p:nvSpPr>
        <p:spPr>
          <a:xfrm>
            <a:off x="8900018" y="4346806"/>
            <a:ext cx="72000" cy="72000"/>
          </a:xfrm>
          <a:prstGeom prst="ellipse">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196EE581-5740-698D-5657-89A29B161CFE}"/>
              </a:ext>
            </a:extLst>
          </p:cNvPr>
          <p:cNvSpPr/>
          <p:nvPr/>
        </p:nvSpPr>
        <p:spPr>
          <a:xfrm>
            <a:off x="8444503" y="4899994"/>
            <a:ext cx="72000" cy="72000"/>
          </a:xfrm>
          <a:prstGeom prst="ellipse">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DFFD042A-FC97-5067-62D8-AB919BA26BE3}"/>
              </a:ext>
            </a:extLst>
          </p:cNvPr>
          <p:cNvSpPr/>
          <p:nvPr/>
        </p:nvSpPr>
        <p:spPr>
          <a:xfrm>
            <a:off x="8988595" y="5251499"/>
            <a:ext cx="72000" cy="72000"/>
          </a:xfrm>
          <a:prstGeom prst="ellipse">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5" name="Straight Connector 64">
            <a:extLst>
              <a:ext uri="{FF2B5EF4-FFF2-40B4-BE49-F238E27FC236}">
                <a16:creationId xmlns:a16="http://schemas.microsoft.com/office/drawing/2014/main" id="{4370D434-69D8-08E1-33CF-42E9887F9174}"/>
              </a:ext>
            </a:extLst>
          </p:cNvPr>
          <p:cNvCxnSpPr>
            <a:cxnSpLocks/>
            <a:stCxn id="62" idx="7"/>
            <a:endCxn id="55" idx="2"/>
          </p:cNvCxnSpPr>
          <p:nvPr/>
        </p:nvCxnSpPr>
        <p:spPr>
          <a:xfrm flipV="1">
            <a:off x="8961474" y="4043132"/>
            <a:ext cx="542824" cy="314218"/>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07F8BE4-7E3F-BC9F-633A-0E0ED272EE68}"/>
              </a:ext>
            </a:extLst>
          </p:cNvPr>
          <p:cNvCxnSpPr>
            <a:cxnSpLocks/>
            <a:stCxn id="63" idx="6"/>
            <a:endCxn id="51" idx="2"/>
          </p:cNvCxnSpPr>
          <p:nvPr/>
        </p:nvCxnSpPr>
        <p:spPr>
          <a:xfrm flipV="1">
            <a:off x="8516503" y="4757004"/>
            <a:ext cx="1276634" cy="17899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D61C83E-0E31-3626-9FAC-A9A480DC5700}"/>
              </a:ext>
            </a:extLst>
          </p:cNvPr>
          <p:cNvCxnSpPr>
            <a:cxnSpLocks/>
            <a:stCxn id="64" idx="5"/>
            <a:endCxn id="54" idx="2"/>
          </p:cNvCxnSpPr>
          <p:nvPr/>
        </p:nvCxnSpPr>
        <p:spPr>
          <a:xfrm>
            <a:off x="9050051" y="5312955"/>
            <a:ext cx="686097" cy="31895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1E8AF6D3-B4CF-3580-3BB8-C880A9A1407A}"/>
              </a:ext>
            </a:extLst>
          </p:cNvPr>
          <p:cNvSpPr/>
          <p:nvPr/>
        </p:nvSpPr>
        <p:spPr>
          <a:xfrm>
            <a:off x="6455733" y="3570335"/>
            <a:ext cx="4791790" cy="2778866"/>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1" name="Group 60">
            <a:extLst>
              <a:ext uri="{FF2B5EF4-FFF2-40B4-BE49-F238E27FC236}">
                <a16:creationId xmlns:a16="http://schemas.microsoft.com/office/drawing/2014/main" id="{D0BFF7FC-33F6-84AD-E218-FC224E9DD598}"/>
              </a:ext>
            </a:extLst>
          </p:cNvPr>
          <p:cNvGrpSpPr/>
          <p:nvPr/>
        </p:nvGrpSpPr>
        <p:grpSpPr>
          <a:xfrm>
            <a:off x="6283593" y="3010985"/>
            <a:ext cx="2246372" cy="360000"/>
            <a:chOff x="850601" y="2917225"/>
            <a:chExt cx="2531294" cy="360000"/>
          </a:xfrm>
        </p:grpSpPr>
        <p:pic>
          <p:nvPicPr>
            <p:cNvPr id="43" name="Graphic 42">
              <a:extLst>
                <a:ext uri="{FF2B5EF4-FFF2-40B4-BE49-F238E27FC236}">
                  <a16:creationId xmlns:a16="http://schemas.microsoft.com/office/drawing/2014/main" id="{68281845-4F92-0A0D-CEDF-154686768EBB}"/>
                </a:ext>
              </a:extLst>
            </p:cNvPr>
            <p:cNvPicPr>
              <a:picLocks noChangeAspect="1"/>
            </p:cNvPicPr>
            <p:nvPr>
              <p:custDataLst>
                <p:tags r:id="rId1"/>
              </p:custDataLst>
            </p:nvPr>
          </p:nvPicPr>
          <p:blipFill>
            <a:blip r:embed="rId11">
              <a:extLst>
                <a:ext uri="{96DAC541-7B7A-43D3-8B79-37D633B846F1}">
                  <asvg:svgBlip xmlns:asvg="http://schemas.microsoft.com/office/drawing/2016/SVG/main" r:embed="rId12"/>
                </a:ext>
              </a:extLst>
            </a:blip>
            <a:stretch>
              <a:fillRect/>
            </a:stretch>
          </p:blipFill>
          <p:spPr>
            <a:xfrm>
              <a:off x="850601" y="2917225"/>
              <a:ext cx="360000" cy="360000"/>
            </a:xfrm>
            <a:prstGeom prst="rect">
              <a:avLst/>
            </a:prstGeom>
          </p:spPr>
        </p:pic>
        <p:sp>
          <p:nvSpPr>
            <p:cNvPr id="58" name="Text Placeholder 3">
              <a:extLst>
                <a:ext uri="{FF2B5EF4-FFF2-40B4-BE49-F238E27FC236}">
                  <a16:creationId xmlns:a16="http://schemas.microsoft.com/office/drawing/2014/main" id="{B4898240-C1A0-03CB-53FB-64C56F316AFD}"/>
                </a:ext>
              </a:extLst>
            </p:cNvPr>
            <p:cNvSpPr txBox="1">
              <a:spLocks/>
            </p:cNvSpPr>
            <p:nvPr/>
          </p:nvSpPr>
          <p:spPr>
            <a:xfrm>
              <a:off x="1290392" y="3009933"/>
              <a:ext cx="2091503" cy="17458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200" b="1" i="0" u="none" strike="noStrike" kern="1200" cap="none" spc="0" normalizeH="0" baseline="0" noProof="0">
                  <a:ln>
                    <a:noFill/>
                  </a:ln>
                  <a:solidFill>
                    <a:srgbClr val="000F61"/>
                  </a:solidFill>
                  <a:effectLst/>
                  <a:uLnTx/>
                  <a:uFillTx/>
                  <a:latin typeface="Raleway" pitchFamily="2" charset="0"/>
                  <a:ea typeface="Lato regular" panose="020F0502020204030203" pitchFamily="34" charset="0"/>
                  <a:cs typeface="Lato regular" panose="020F0502020204030203" pitchFamily="34" charset="0"/>
                </a:rPr>
                <a:t>~21.300 zorgverleners</a:t>
              </a:r>
            </a:p>
          </p:txBody>
        </p:sp>
      </p:grpSp>
      <p:sp>
        <p:nvSpPr>
          <p:cNvPr id="66" name="Text Placeholder 3">
            <a:extLst>
              <a:ext uri="{FF2B5EF4-FFF2-40B4-BE49-F238E27FC236}">
                <a16:creationId xmlns:a16="http://schemas.microsoft.com/office/drawing/2014/main" id="{C7BCD580-8DC5-48AF-968D-03BF81E8BC2D}"/>
              </a:ext>
            </a:extLst>
          </p:cNvPr>
          <p:cNvSpPr txBox="1">
            <a:spLocks/>
          </p:cNvSpPr>
          <p:nvPr/>
        </p:nvSpPr>
        <p:spPr>
          <a:xfrm>
            <a:off x="6286017" y="1383605"/>
            <a:ext cx="5044780" cy="2017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b="0" i="0" u="none" strike="noStrike" kern="1200" cap="none" spc="0" normalizeH="0" baseline="0" noProof="0">
                <a:ln>
                  <a:noFill/>
                </a:ln>
                <a:solidFill>
                  <a:prstClr val="black"/>
                </a:solidFill>
                <a:effectLst/>
                <a:uLnTx/>
                <a:uFillTx/>
                <a:latin typeface="Lato regular"/>
                <a:ea typeface="Lato regular"/>
                <a:cs typeface="Lato regular"/>
              </a:rPr>
              <a:t>De regio </a:t>
            </a:r>
            <a:r>
              <a:rPr kumimoji="0" lang="nl-NL" b="1" i="0" u="none" strike="noStrike" kern="1200" cap="none" spc="0" normalizeH="0" baseline="0" noProof="0">
                <a:ln>
                  <a:noFill/>
                </a:ln>
                <a:solidFill>
                  <a:prstClr val="black"/>
                </a:solidFill>
                <a:effectLst/>
                <a:uLnTx/>
                <a:uFillTx/>
                <a:latin typeface="Lato regular"/>
                <a:ea typeface="Lato regular"/>
                <a:cs typeface="Lato regular"/>
              </a:rPr>
              <a:t>Midden-Holland</a:t>
            </a:r>
            <a:r>
              <a:rPr kumimoji="0" lang="nl-NL" b="0" i="0" u="none" strike="noStrike" kern="1200" cap="none" spc="0" normalizeH="0" baseline="0" noProof="0">
                <a:ln>
                  <a:noFill/>
                </a:ln>
                <a:solidFill>
                  <a:prstClr val="black"/>
                </a:solidFill>
                <a:effectLst/>
                <a:uLnTx/>
                <a:uFillTx/>
                <a:latin typeface="Lato regular"/>
                <a:ea typeface="Lato regular"/>
                <a:cs typeface="Lato regular"/>
              </a:rPr>
              <a:t> en dus het verzorgingsgebied van Gedeelde Zorg bestaat uit:</a:t>
            </a:r>
          </a:p>
          <a:p>
            <a:pPr marL="0" indent="0">
              <a:buNone/>
              <a:defRPr/>
            </a:pPr>
            <a:endParaRPr lang="nl-NL">
              <a:solidFill>
                <a:prstClr val="black"/>
              </a:solidFill>
              <a:latin typeface="Lato regular"/>
              <a:ea typeface="Lato regular"/>
              <a:cs typeface="Lato regular"/>
            </a:endParaRPr>
          </a:p>
        </p:txBody>
      </p:sp>
      <p:cxnSp>
        <p:nvCxnSpPr>
          <p:cNvPr id="73" name="Straight Connector 72">
            <a:extLst>
              <a:ext uri="{FF2B5EF4-FFF2-40B4-BE49-F238E27FC236}">
                <a16:creationId xmlns:a16="http://schemas.microsoft.com/office/drawing/2014/main" id="{CB59F5FE-8947-A2DE-DA28-D8C44F25A7C1}"/>
              </a:ext>
            </a:extLst>
          </p:cNvPr>
          <p:cNvCxnSpPr>
            <a:cxnSpLocks/>
          </p:cNvCxnSpPr>
          <p:nvPr/>
        </p:nvCxnSpPr>
        <p:spPr>
          <a:xfrm>
            <a:off x="6096000" y="1475045"/>
            <a:ext cx="0" cy="4881304"/>
          </a:xfrm>
          <a:prstGeom prst="line">
            <a:avLst/>
          </a:prstGeom>
          <a:ln>
            <a:solidFill>
              <a:srgbClr val="000F61"/>
            </a:solidFill>
          </a:ln>
        </p:spPr>
        <p:style>
          <a:lnRef idx="1">
            <a:schemeClr val="accent1"/>
          </a:lnRef>
          <a:fillRef idx="0">
            <a:schemeClr val="accent1"/>
          </a:fillRef>
          <a:effectRef idx="0">
            <a:schemeClr val="accent1"/>
          </a:effectRef>
          <a:fontRef idx="minor">
            <a:schemeClr val="tx1"/>
          </a:fontRef>
        </p:style>
      </p:cxnSp>
      <p:sp>
        <p:nvSpPr>
          <p:cNvPr id="74" name="Text Placeholder 3">
            <a:extLst>
              <a:ext uri="{FF2B5EF4-FFF2-40B4-BE49-F238E27FC236}">
                <a16:creationId xmlns:a16="http://schemas.microsoft.com/office/drawing/2014/main" id="{CA021148-A9EB-DF26-AD91-4D0964268AE1}"/>
              </a:ext>
            </a:extLst>
          </p:cNvPr>
          <p:cNvSpPr txBox="1">
            <a:spLocks/>
          </p:cNvSpPr>
          <p:nvPr/>
        </p:nvSpPr>
        <p:spPr>
          <a:xfrm>
            <a:off x="6455733" y="3616284"/>
            <a:ext cx="3549242" cy="17458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050" b="0" i="0" u="none" strike="noStrike" kern="1200" cap="none" spc="0" normalizeH="0" baseline="0" noProof="0">
                <a:ln>
                  <a:noFill/>
                </a:ln>
                <a:solidFill>
                  <a:prstClr val="white">
                    <a:lumMod val="50000"/>
                  </a:prstClr>
                </a:solidFill>
                <a:effectLst/>
                <a:uLnTx/>
                <a:uFillTx/>
                <a:latin typeface="Lato regular" panose="020F0502020204030203" pitchFamily="34" charset="0"/>
                <a:ea typeface="Lato regular" panose="020F0502020204030203" pitchFamily="34" charset="0"/>
                <a:cs typeface="Lato regular" panose="020F0502020204030203" pitchFamily="34" charset="0"/>
              </a:rPr>
              <a:t>Gemeenten Midden-Holland</a:t>
            </a:r>
          </a:p>
        </p:txBody>
      </p:sp>
      <p:grpSp>
        <p:nvGrpSpPr>
          <p:cNvPr id="19" name="Group 18">
            <a:extLst>
              <a:ext uri="{FF2B5EF4-FFF2-40B4-BE49-F238E27FC236}">
                <a16:creationId xmlns:a16="http://schemas.microsoft.com/office/drawing/2014/main" id="{C4D7AB25-5B02-97A8-A3DB-BCD061FCDC0B}"/>
              </a:ext>
            </a:extLst>
          </p:cNvPr>
          <p:cNvGrpSpPr/>
          <p:nvPr/>
        </p:nvGrpSpPr>
        <p:grpSpPr>
          <a:xfrm>
            <a:off x="-6306" y="128016"/>
            <a:ext cx="12198305" cy="207402"/>
            <a:chOff x="-6306" y="128016"/>
            <a:chExt cx="12198305" cy="207402"/>
          </a:xfrm>
        </p:grpSpPr>
        <p:sp>
          <p:nvSpPr>
            <p:cNvPr id="17" name="Rectangle 16">
              <a:extLst>
                <a:ext uri="{FF2B5EF4-FFF2-40B4-BE49-F238E27FC236}">
                  <a16:creationId xmlns:a16="http://schemas.microsoft.com/office/drawing/2014/main" id="{5571D4DD-31F5-B68F-3F6E-ED2A1D447D4B}"/>
                </a:ext>
              </a:extLst>
            </p:cNvPr>
            <p:cNvSpPr/>
            <p:nvPr/>
          </p:nvSpPr>
          <p:spPr>
            <a:xfrm>
              <a:off x="2435086" y="128016"/>
              <a:ext cx="9756913" cy="149113"/>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id="{F41FF6F6-C90C-7A45-05E9-21AEA66F33EA}"/>
                </a:ext>
              </a:extLst>
            </p:cNvPr>
            <p:cNvSpPr/>
            <p:nvPr/>
          </p:nvSpPr>
          <p:spPr>
            <a:xfrm>
              <a:off x="-6306" y="131123"/>
              <a:ext cx="1466806" cy="204295"/>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tangle 20">
            <a:hlinkClick r:id="rId13" action="ppaction://hlinksldjump"/>
            <a:extLst>
              <a:ext uri="{FF2B5EF4-FFF2-40B4-BE49-F238E27FC236}">
                <a16:creationId xmlns:a16="http://schemas.microsoft.com/office/drawing/2014/main" id="{7AADE740-5C9A-7671-CA7E-1E03BA7AB720}"/>
              </a:ext>
            </a:extLst>
          </p:cNvPr>
          <p:cNvSpPr/>
          <p:nvPr/>
        </p:nvSpPr>
        <p:spPr>
          <a:xfrm>
            <a:off x="0" y="135851"/>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hlinkClick r:id="rId14" action="ppaction://hlinksldjump"/>
            <a:extLst>
              <a:ext uri="{FF2B5EF4-FFF2-40B4-BE49-F238E27FC236}">
                <a16:creationId xmlns:a16="http://schemas.microsoft.com/office/drawing/2014/main" id="{4FFEA4B7-FD7C-3152-C71F-0E3B21A4DCC1}"/>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a:hlinkClick r:id="rId15" action="ppaction://hlinksldjump"/>
            <a:extLst>
              <a:ext uri="{FF2B5EF4-FFF2-40B4-BE49-F238E27FC236}">
                <a16:creationId xmlns:a16="http://schemas.microsoft.com/office/drawing/2014/main" id="{75DC6ABF-8D3C-9CF8-915C-ABCE03C84960}"/>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a:hlinkClick r:id="rId16" action="ppaction://hlinksldjump"/>
            <a:extLst>
              <a:ext uri="{FF2B5EF4-FFF2-40B4-BE49-F238E27FC236}">
                <a16:creationId xmlns:a16="http://schemas.microsoft.com/office/drawing/2014/main" id="{3AFF05C4-D5DA-D3BB-0A32-230CEF21A7CD}"/>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a:hlinkClick r:id="rId17" action="ppaction://hlinksldjump"/>
            <a:extLst>
              <a:ext uri="{FF2B5EF4-FFF2-40B4-BE49-F238E27FC236}">
                <a16:creationId xmlns:a16="http://schemas.microsoft.com/office/drawing/2014/main" id="{2303492E-720D-2B4C-2DB2-22E2649F7DFA}"/>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a:hlinkClick r:id="rId17" action="ppaction://hlinksldjump"/>
            <a:extLst>
              <a:ext uri="{FF2B5EF4-FFF2-40B4-BE49-F238E27FC236}">
                <a16:creationId xmlns:a16="http://schemas.microsoft.com/office/drawing/2014/main" id="{B5394F20-5C6B-258C-B9DB-083F550D5428}"/>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hlinkClick r:id="rId18" action="ppaction://hlinksldjump"/>
            <a:extLst>
              <a:ext uri="{FF2B5EF4-FFF2-40B4-BE49-F238E27FC236}">
                <a16:creationId xmlns:a16="http://schemas.microsoft.com/office/drawing/2014/main" id="{4C70F830-941F-CA8C-0A2C-CD0890DC234E}"/>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a:hlinkClick r:id="rId19" action="ppaction://hlinksldjump"/>
            <a:extLst>
              <a:ext uri="{FF2B5EF4-FFF2-40B4-BE49-F238E27FC236}">
                <a16:creationId xmlns:a16="http://schemas.microsoft.com/office/drawing/2014/main" id="{638E6D10-7220-0242-6FFA-82D8AD2894FF}"/>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tangle 28">
            <a:hlinkClick r:id="rId20" action="ppaction://hlinksldjump"/>
            <a:extLst>
              <a:ext uri="{FF2B5EF4-FFF2-40B4-BE49-F238E27FC236}">
                <a16:creationId xmlns:a16="http://schemas.microsoft.com/office/drawing/2014/main" id="{C0EBFAEE-F06C-F58E-098C-302C4340EE86}"/>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a:hlinkClick r:id="rId21" action="ppaction://hlinksldjump"/>
            <a:extLst>
              <a:ext uri="{FF2B5EF4-FFF2-40B4-BE49-F238E27FC236}">
                <a16:creationId xmlns:a16="http://schemas.microsoft.com/office/drawing/2014/main" id="{781A5583-51CF-D319-7AA2-A3ABC4B0CCCC}"/>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hlinkClick r:id="rId20" action="ppaction://hlinksldjump"/>
            <a:extLst>
              <a:ext uri="{FF2B5EF4-FFF2-40B4-BE49-F238E27FC236}">
                <a16:creationId xmlns:a16="http://schemas.microsoft.com/office/drawing/2014/main" id="{341B19F2-2653-67D3-7533-9F4C5CFF6851}"/>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7874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4198E5-2973-269F-BAEB-7ABEC4A437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200" b="1" i="0" u="none" strike="noStrike" kern="1200" cap="none" spc="0" normalizeH="0" baseline="0" noProof="0" smtClean="0">
                <a:ln>
                  <a:noFill/>
                </a:ln>
                <a:solidFill>
                  <a:srgbClr val="000F61"/>
                </a:solidFill>
                <a:effectLst/>
                <a:uLnTx/>
                <a:uFillTx/>
                <a:latin typeface="Raleway"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1" i="0" u="none" strike="noStrike" kern="1200" cap="none" spc="0" normalizeH="0" baseline="0" noProof="0">
              <a:ln>
                <a:noFill/>
              </a:ln>
              <a:solidFill>
                <a:srgbClr val="000F61"/>
              </a:solidFill>
              <a:effectLst/>
              <a:uLnTx/>
              <a:uFillTx/>
              <a:latin typeface="Raleway" panose="020B0503030101060003" pitchFamily="34" charset="77"/>
              <a:ea typeface="+mn-ea"/>
              <a:cs typeface="+mn-cs"/>
            </a:endParaRPr>
          </a:p>
        </p:txBody>
      </p:sp>
      <p:sp>
        <p:nvSpPr>
          <p:cNvPr id="31" name="Title 30">
            <a:extLst>
              <a:ext uri="{FF2B5EF4-FFF2-40B4-BE49-F238E27FC236}">
                <a16:creationId xmlns:a16="http://schemas.microsoft.com/office/drawing/2014/main" id="{025B2D35-1DEE-383A-86CB-4CDC0954C707}"/>
              </a:ext>
            </a:extLst>
          </p:cNvPr>
          <p:cNvSpPr>
            <a:spLocks noGrp="1"/>
          </p:cNvSpPr>
          <p:nvPr>
            <p:ph type="title"/>
          </p:nvPr>
        </p:nvSpPr>
        <p:spPr>
          <a:xfrm>
            <a:off x="1793591" y="605588"/>
            <a:ext cx="2422378" cy="1059840"/>
          </a:xfrm>
        </p:spPr>
        <p:txBody>
          <a:bodyPr>
            <a:normAutofit/>
          </a:bodyPr>
          <a:lstStyle/>
          <a:p>
            <a:r>
              <a:rPr lang="nl-NL" sz="2700">
                <a:latin typeface="Raleway"/>
              </a:rPr>
              <a:t>Met wie?</a:t>
            </a:r>
            <a:br>
              <a:rPr lang="nl-NL">
                <a:latin typeface="Raleway"/>
              </a:rPr>
            </a:br>
            <a:br>
              <a:rPr lang="nl-NL">
                <a:latin typeface="Raleway"/>
              </a:rPr>
            </a:br>
            <a:endParaRPr lang="nl-NL" sz="1600">
              <a:solidFill>
                <a:srgbClr val="FFC000"/>
              </a:solidFill>
            </a:endParaRPr>
          </a:p>
        </p:txBody>
      </p:sp>
      <p:pic>
        <p:nvPicPr>
          <p:cNvPr id="7" name="Picture 13">
            <a:extLst>
              <a:ext uri="{FF2B5EF4-FFF2-40B4-BE49-F238E27FC236}">
                <a16:creationId xmlns:a16="http://schemas.microsoft.com/office/drawing/2014/main" id="{7BBDF171-DD4D-3AD0-DE52-8E665FF00EBA}"/>
              </a:ext>
            </a:extLst>
          </p:cNvPr>
          <p:cNvPicPr>
            <a:picLocks noChangeAspect="1"/>
          </p:cNvPicPr>
          <p:nvPr/>
        </p:nvPicPr>
        <p:blipFill>
          <a:blip r:embed="rId3"/>
          <a:stretch>
            <a:fillRect/>
          </a:stretch>
        </p:blipFill>
        <p:spPr>
          <a:xfrm>
            <a:off x="9411061" y="2339765"/>
            <a:ext cx="1407349" cy="542243"/>
          </a:xfrm>
          <a:prstGeom prst="rect">
            <a:avLst/>
          </a:prstGeom>
        </p:spPr>
      </p:pic>
      <p:pic>
        <p:nvPicPr>
          <p:cNvPr id="12" name="Picture 23">
            <a:extLst>
              <a:ext uri="{FF2B5EF4-FFF2-40B4-BE49-F238E27FC236}">
                <a16:creationId xmlns:a16="http://schemas.microsoft.com/office/drawing/2014/main" id="{3E9DCAE4-157D-2A71-17BE-0FF5B7B64D39}"/>
              </a:ext>
            </a:extLst>
          </p:cNvPr>
          <p:cNvPicPr>
            <a:picLocks noChangeAspect="1"/>
          </p:cNvPicPr>
          <p:nvPr/>
        </p:nvPicPr>
        <p:blipFill>
          <a:blip r:embed="rId4"/>
          <a:stretch>
            <a:fillRect/>
          </a:stretch>
        </p:blipFill>
        <p:spPr>
          <a:xfrm>
            <a:off x="3144230" y="2317081"/>
            <a:ext cx="1510830" cy="587611"/>
          </a:xfrm>
          <a:prstGeom prst="rect">
            <a:avLst/>
          </a:prstGeom>
        </p:spPr>
      </p:pic>
      <p:pic>
        <p:nvPicPr>
          <p:cNvPr id="13" name="Picture 24">
            <a:extLst>
              <a:ext uri="{FF2B5EF4-FFF2-40B4-BE49-F238E27FC236}">
                <a16:creationId xmlns:a16="http://schemas.microsoft.com/office/drawing/2014/main" id="{50648548-CBD4-58B9-D68B-378DC067FBB8}"/>
              </a:ext>
            </a:extLst>
          </p:cNvPr>
          <p:cNvPicPr>
            <a:picLocks noChangeAspect="1"/>
          </p:cNvPicPr>
          <p:nvPr/>
        </p:nvPicPr>
        <p:blipFill>
          <a:blip r:embed="rId5"/>
          <a:stretch>
            <a:fillRect/>
          </a:stretch>
        </p:blipFill>
        <p:spPr>
          <a:xfrm>
            <a:off x="5385388" y="2313600"/>
            <a:ext cx="1059275" cy="594572"/>
          </a:xfrm>
          <a:prstGeom prst="rect">
            <a:avLst/>
          </a:prstGeom>
        </p:spPr>
      </p:pic>
      <p:pic>
        <p:nvPicPr>
          <p:cNvPr id="14" name="Picture 25">
            <a:extLst>
              <a:ext uri="{FF2B5EF4-FFF2-40B4-BE49-F238E27FC236}">
                <a16:creationId xmlns:a16="http://schemas.microsoft.com/office/drawing/2014/main" id="{1B0C9426-99E8-8798-9E91-CDE5661D72D8}"/>
              </a:ext>
            </a:extLst>
          </p:cNvPr>
          <p:cNvPicPr>
            <a:picLocks noChangeAspect="1"/>
          </p:cNvPicPr>
          <p:nvPr/>
        </p:nvPicPr>
        <p:blipFill rotWithShape="1">
          <a:blip r:embed="rId6"/>
          <a:srcRect t="36354" b="25483"/>
          <a:stretch/>
        </p:blipFill>
        <p:spPr>
          <a:xfrm>
            <a:off x="7000762" y="2275927"/>
            <a:ext cx="1764830" cy="669918"/>
          </a:xfrm>
          <a:prstGeom prst="rect">
            <a:avLst/>
          </a:prstGeom>
        </p:spPr>
      </p:pic>
      <p:pic>
        <p:nvPicPr>
          <p:cNvPr id="3" name="Picture 5">
            <a:extLst>
              <a:ext uri="{FF2B5EF4-FFF2-40B4-BE49-F238E27FC236}">
                <a16:creationId xmlns:a16="http://schemas.microsoft.com/office/drawing/2014/main" id="{22A5495C-3AB4-5EE5-A60C-24E9588AC396}"/>
              </a:ext>
            </a:extLst>
          </p:cNvPr>
          <p:cNvPicPr>
            <a:picLocks noChangeAspect="1"/>
          </p:cNvPicPr>
          <p:nvPr/>
        </p:nvPicPr>
        <p:blipFill>
          <a:blip r:embed="rId7"/>
          <a:stretch>
            <a:fillRect/>
          </a:stretch>
        </p:blipFill>
        <p:spPr>
          <a:xfrm>
            <a:off x="837847" y="1664707"/>
            <a:ext cx="1924756" cy="355260"/>
          </a:xfrm>
          <a:prstGeom prst="rect">
            <a:avLst/>
          </a:prstGeom>
        </p:spPr>
      </p:pic>
      <p:pic>
        <p:nvPicPr>
          <p:cNvPr id="4" name="Picture 7">
            <a:extLst>
              <a:ext uri="{FF2B5EF4-FFF2-40B4-BE49-F238E27FC236}">
                <a16:creationId xmlns:a16="http://schemas.microsoft.com/office/drawing/2014/main" id="{F8616258-4DE7-D90B-D7CD-12B6E41014A2}"/>
              </a:ext>
            </a:extLst>
          </p:cNvPr>
          <p:cNvPicPr>
            <a:picLocks noChangeAspect="1"/>
          </p:cNvPicPr>
          <p:nvPr/>
        </p:nvPicPr>
        <p:blipFill>
          <a:blip r:embed="rId8"/>
          <a:stretch>
            <a:fillRect/>
          </a:stretch>
        </p:blipFill>
        <p:spPr>
          <a:xfrm>
            <a:off x="3148934" y="1609598"/>
            <a:ext cx="1501423" cy="465479"/>
          </a:xfrm>
          <a:prstGeom prst="rect">
            <a:avLst/>
          </a:prstGeom>
        </p:spPr>
      </p:pic>
      <p:pic>
        <p:nvPicPr>
          <p:cNvPr id="5" name="Picture 8">
            <a:extLst>
              <a:ext uri="{FF2B5EF4-FFF2-40B4-BE49-F238E27FC236}">
                <a16:creationId xmlns:a16="http://schemas.microsoft.com/office/drawing/2014/main" id="{B5DF0BF4-4D98-E35B-1CF6-A996417159B6}"/>
              </a:ext>
            </a:extLst>
          </p:cNvPr>
          <p:cNvPicPr>
            <a:picLocks noChangeAspect="1"/>
          </p:cNvPicPr>
          <p:nvPr/>
        </p:nvPicPr>
        <p:blipFill>
          <a:blip r:embed="rId9"/>
          <a:stretch>
            <a:fillRect/>
          </a:stretch>
        </p:blipFill>
        <p:spPr>
          <a:xfrm>
            <a:off x="5164313" y="1638766"/>
            <a:ext cx="1501423" cy="407142"/>
          </a:xfrm>
          <a:prstGeom prst="rect">
            <a:avLst/>
          </a:prstGeom>
        </p:spPr>
      </p:pic>
      <p:pic>
        <p:nvPicPr>
          <p:cNvPr id="6" name="Picture 12">
            <a:extLst>
              <a:ext uri="{FF2B5EF4-FFF2-40B4-BE49-F238E27FC236}">
                <a16:creationId xmlns:a16="http://schemas.microsoft.com/office/drawing/2014/main" id="{2FEA4A4C-5BCA-B141-60BA-1CDB5F8D4417}"/>
              </a:ext>
            </a:extLst>
          </p:cNvPr>
          <p:cNvPicPr>
            <a:picLocks noChangeAspect="1"/>
          </p:cNvPicPr>
          <p:nvPr/>
        </p:nvPicPr>
        <p:blipFill>
          <a:blip r:embed="rId10"/>
          <a:stretch>
            <a:fillRect/>
          </a:stretch>
        </p:blipFill>
        <p:spPr>
          <a:xfrm>
            <a:off x="7104244" y="1613884"/>
            <a:ext cx="1557867" cy="456907"/>
          </a:xfrm>
          <a:prstGeom prst="rect">
            <a:avLst/>
          </a:prstGeom>
        </p:spPr>
      </p:pic>
      <p:pic>
        <p:nvPicPr>
          <p:cNvPr id="15" name="Picture 26">
            <a:extLst>
              <a:ext uri="{FF2B5EF4-FFF2-40B4-BE49-F238E27FC236}">
                <a16:creationId xmlns:a16="http://schemas.microsoft.com/office/drawing/2014/main" id="{3E76B3BC-5895-E24D-2A4C-4468FB813038}"/>
              </a:ext>
            </a:extLst>
          </p:cNvPr>
          <p:cNvPicPr>
            <a:picLocks noChangeAspect="1"/>
          </p:cNvPicPr>
          <p:nvPr/>
        </p:nvPicPr>
        <p:blipFill>
          <a:blip r:embed="rId11"/>
          <a:stretch>
            <a:fillRect/>
          </a:stretch>
        </p:blipFill>
        <p:spPr>
          <a:xfrm>
            <a:off x="9321692" y="1648286"/>
            <a:ext cx="1586089" cy="388103"/>
          </a:xfrm>
          <a:prstGeom prst="rect">
            <a:avLst/>
          </a:prstGeom>
        </p:spPr>
      </p:pic>
      <p:pic>
        <p:nvPicPr>
          <p:cNvPr id="8" name="Picture 14">
            <a:extLst>
              <a:ext uri="{FF2B5EF4-FFF2-40B4-BE49-F238E27FC236}">
                <a16:creationId xmlns:a16="http://schemas.microsoft.com/office/drawing/2014/main" id="{6BD58439-1EFC-0E82-8A6A-645CA9D49036}"/>
              </a:ext>
            </a:extLst>
          </p:cNvPr>
          <p:cNvPicPr>
            <a:picLocks noChangeAspect="1"/>
          </p:cNvPicPr>
          <p:nvPr/>
        </p:nvPicPr>
        <p:blipFill>
          <a:blip r:embed="rId12"/>
          <a:stretch>
            <a:fillRect/>
          </a:stretch>
        </p:blipFill>
        <p:spPr>
          <a:xfrm>
            <a:off x="1087144" y="3296296"/>
            <a:ext cx="1426163" cy="491420"/>
          </a:xfrm>
          <a:prstGeom prst="rect">
            <a:avLst/>
          </a:prstGeom>
        </p:spPr>
      </p:pic>
      <p:pic>
        <p:nvPicPr>
          <p:cNvPr id="16" name="Picture 27">
            <a:extLst>
              <a:ext uri="{FF2B5EF4-FFF2-40B4-BE49-F238E27FC236}">
                <a16:creationId xmlns:a16="http://schemas.microsoft.com/office/drawing/2014/main" id="{29E2CA26-206A-BCDA-F401-C07BF9FD341E}"/>
              </a:ext>
            </a:extLst>
          </p:cNvPr>
          <p:cNvPicPr>
            <a:picLocks noChangeAspect="1"/>
          </p:cNvPicPr>
          <p:nvPr/>
        </p:nvPicPr>
        <p:blipFill>
          <a:blip r:embed="rId13"/>
          <a:stretch>
            <a:fillRect/>
          </a:stretch>
        </p:blipFill>
        <p:spPr>
          <a:xfrm>
            <a:off x="3200674" y="3229274"/>
            <a:ext cx="1397942" cy="625464"/>
          </a:xfrm>
          <a:prstGeom prst="rect">
            <a:avLst/>
          </a:prstGeom>
        </p:spPr>
      </p:pic>
      <p:pic>
        <p:nvPicPr>
          <p:cNvPr id="17" name="Picture 28">
            <a:extLst>
              <a:ext uri="{FF2B5EF4-FFF2-40B4-BE49-F238E27FC236}">
                <a16:creationId xmlns:a16="http://schemas.microsoft.com/office/drawing/2014/main" id="{5E550C8C-5277-A839-8A8F-649E83CBA9ED}"/>
              </a:ext>
            </a:extLst>
          </p:cNvPr>
          <p:cNvPicPr>
            <a:picLocks noChangeAspect="1"/>
          </p:cNvPicPr>
          <p:nvPr/>
        </p:nvPicPr>
        <p:blipFill>
          <a:blip r:embed="rId14"/>
          <a:stretch>
            <a:fillRect/>
          </a:stretch>
        </p:blipFill>
        <p:spPr>
          <a:xfrm>
            <a:off x="5517090" y="3170848"/>
            <a:ext cx="795868" cy="742316"/>
          </a:xfrm>
          <a:prstGeom prst="rect">
            <a:avLst/>
          </a:prstGeom>
        </p:spPr>
      </p:pic>
      <p:pic>
        <p:nvPicPr>
          <p:cNvPr id="18" name="Picture 30">
            <a:extLst>
              <a:ext uri="{FF2B5EF4-FFF2-40B4-BE49-F238E27FC236}">
                <a16:creationId xmlns:a16="http://schemas.microsoft.com/office/drawing/2014/main" id="{4FE0B238-A3F8-2902-CACA-E8A0BFB31BEE}"/>
              </a:ext>
            </a:extLst>
          </p:cNvPr>
          <p:cNvPicPr>
            <a:picLocks noChangeAspect="1"/>
          </p:cNvPicPr>
          <p:nvPr/>
        </p:nvPicPr>
        <p:blipFill>
          <a:blip r:embed="rId15"/>
          <a:stretch>
            <a:fillRect/>
          </a:stretch>
        </p:blipFill>
        <p:spPr>
          <a:xfrm>
            <a:off x="7334725" y="3174664"/>
            <a:ext cx="1096904" cy="734684"/>
          </a:xfrm>
          <a:prstGeom prst="rect">
            <a:avLst/>
          </a:prstGeom>
        </p:spPr>
      </p:pic>
      <p:pic>
        <p:nvPicPr>
          <p:cNvPr id="19" name="Picture 31">
            <a:extLst>
              <a:ext uri="{FF2B5EF4-FFF2-40B4-BE49-F238E27FC236}">
                <a16:creationId xmlns:a16="http://schemas.microsoft.com/office/drawing/2014/main" id="{20A963ED-AB67-38F5-7A33-83668A04242D}"/>
              </a:ext>
            </a:extLst>
          </p:cNvPr>
          <p:cNvPicPr>
            <a:picLocks noChangeAspect="1"/>
          </p:cNvPicPr>
          <p:nvPr/>
        </p:nvPicPr>
        <p:blipFill>
          <a:blip r:embed="rId16"/>
          <a:stretch>
            <a:fillRect/>
          </a:stretch>
        </p:blipFill>
        <p:spPr>
          <a:xfrm>
            <a:off x="9232321" y="3146695"/>
            <a:ext cx="1764830" cy="790623"/>
          </a:xfrm>
          <a:prstGeom prst="rect">
            <a:avLst/>
          </a:prstGeom>
        </p:spPr>
      </p:pic>
      <p:pic>
        <p:nvPicPr>
          <p:cNvPr id="10" name="Picture 16">
            <a:extLst>
              <a:ext uri="{FF2B5EF4-FFF2-40B4-BE49-F238E27FC236}">
                <a16:creationId xmlns:a16="http://schemas.microsoft.com/office/drawing/2014/main" id="{8DBE1E8C-2742-50A9-21C7-480DE0D429DC}"/>
              </a:ext>
            </a:extLst>
          </p:cNvPr>
          <p:cNvPicPr>
            <a:picLocks noChangeAspect="1"/>
          </p:cNvPicPr>
          <p:nvPr/>
        </p:nvPicPr>
        <p:blipFill>
          <a:blip r:embed="rId17"/>
          <a:stretch>
            <a:fillRect/>
          </a:stretch>
        </p:blipFill>
        <p:spPr>
          <a:xfrm>
            <a:off x="1068329" y="4138168"/>
            <a:ext cx="1463793" cy="874513"/>
          </a:xfrm>
          <a:prstGeom prst="rect">
            <a:avLst/>
          </a:prstGeom>
        </p:spPr>
      </p:pic>
      <p:pic>
        <p:nvPicPr>
          <p:cNvPr id="11" name="Picture 22">
            <a:extLst>
              <a:ext uri="{FF2B5EF4-FFF2-40B4-BE49-F238E27FC236}">
                <a16:creationId xmlns:a16="http://schemas.microsoft.com/office/drawing/2014/main" id="{9E3B5BC9-B448-D8F9-74D4-8696145AF166}"/>
              </a:ext>
            </a:extLst>
          </p:cNvPr>
          <p:cNvPicPr>
            <a:picLocks noChangeAspect="1"/>
          </p:cNvPicPr>
          <p:nvPr/>
        </p:nvPicPr>
        <p:blipFill>
          <a:blip r:embed="rId18"/>
          <a:stretch>
            <a:fillRect/>
          </a:stretch>
        </p:blipFill>
        <p:spPr>
          <a:xfrm>
            <a:off x="3440564" y="4280002"/>
            <a:ext cx="918163" cy="590845"/>
          </a:xfrm>
          <a:prstGeom prst="rect">
            <a:avLst/>
          </a:prstGeom>
        </p:spPr>
      </p:pic>
      <p:pic>
        <p:nvPicPr>
          <p:cNvPr id="20" name="Picture 32">
            <a:extLst>
              <a:ext uri="{FF2B5EF4-FFF2-40B4-BE49-F238E27FC236}">
                <a16:creationId xmlns:a16="http://schemas.microsoft.com/office/drawing/2014/main" id="{F67C71B7-CC60-F4F9-6B1B-3D335DA7F556}"/>
              </a:ext>
            </a:extLst>
          </p:cNvPr>
          <p:cNvPicPr>
            <a:picLocks noChangeAspect="1"/>
          </p:cNvPicPr>
          <p:nvPr/>
        </p:nvPicPr>
        <p:blipFill>
          <a:blip r:embed="rId19"/>
          <a:stretch>
            <a:fillRect/>
          </a:stretch>
        </p:blipFill>
        <p:spPr>
          <a:xfrm>
            <a:off x="5484164" y="4248828"/>
            <a:ext cx="861720" cy="653193"/>
          </a:xfrm>
          <a:prstGeom prst="rect">
            <a:avLst/>
          </a:prstGeom>
        </p:spPr>
      </p:pic>
      <p:pic>
        <p:nvPicPr>
          <p:cNvPr id="21" name="Picture 33">
            <a:extLst>
              <a:ext uri="{FF2B5EF4-FFF2-40B4-BE49-F238E27FC236}">
                <a16:creationId xmlns:a16="http://schemas.microsoft.com/office/drawing/2014/main" id="{C36081F1-AF2B-359A-EBB0-442783363F02}"/>
              </a:ext>
            </a:extLst>
          </p:cNvPr>
          <p:cNvPicPr>
            <a:picLocks noChangeAspect="1"/>
          </p:cNvPicPr>
          <p:nvPr/>
        </p:nvPicPr>
        <p:blipFill>
          <a:blip r:embed="rId20"/>
          <a:stretch>
            <a:fillRect/>
          </a:stretch>
        </p:blipFill>
        <p:spPr>
          <a:xfrm>
            <a:off x="7184207" y="4411265"/>
            <a:ext cx="1397941" cy="328319"/>
          </a:xfrm>
          <a:prstGeom prst="rect">
            <a:avLst/>
          </a:prstGeom>
        </p:spPr>
      </p:pic>
      <p:pic>
        <p:nvPicPr>
          <p:cNvPr id="23" name="Picture 2" descr="Home">
            <a:extLst>
              <a:ext uri="{FF2B5EF4-FFF2-40B4-BE49-F238E27FC236}">
                <a16:creationId xmlns:a16="http://schemas.microsoft.com/office/drawing/2014/main" id="{26601B9C-073F-8833-57E6-7725838CC4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452623" y="4320152"/>
            <a:ext cx="1052803" cy="58761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a:extLst>
              <a:ext uri="{FF2B5EF4-FFF2-40B4-BE49-F238E27FC236}">
                <a16:creationId xmlns:a16="http://schemas.microsoft.com/office/drawing/2014/main" id="{71DA8058-9011-1C46-E0D2-53235B147062}"/>
              </a:ext>
            </a:extLst>
          </p:cNvPr>
          <p:cNvPicPr>
            <a:picLocks noChangeAspect="1"/>
          </p:cNvPicPr>
          <p:nvPr/>
        </p:nvPicPr>
        <p:blipFill>
          <a:blip r:embed="rId22"/>
          <a:stretch>
            <a:fillRect/>
          </a:stretch>
        </p:blipFill>
        <p:spPr>
          <a:xfrm>
            <a:off x="1044810" y="5279718"/>
            <a:ext cx="1510830" cy="455237"/>
          </a:xfrm>
          <a:prstGeom prst="rect">
            <a:avLst/>
          </a:prstGeom>
        </p:spPr>
      </p:pic>
      <p:pic>
        <p:nvPicPr>
          <p:cNvPr id="25" name="Picture 18">
            <a:extLst>
              <a:ext uri="{FF2B5EF4-FFF2-40B4-BE49-F238E27FC236}">
                <a16:creationId xmlns:a16="http://schemas.microsoft.com/office/drawing/2014/main" id="{FD722042-65A7-F287-B118-2461B614B38E}"/>
              </a:ext>
            </a:extLst>
          </p:cNvPr>
          <p:cNvPicPr>
            <a:picLocks noChangeAspect="1"/>
          </p:cNvPicPr>
          <p:nvPr/>
        </p:nvPicPr>
        <p:blipFill>
          <a:blip r:embed="rId23"/>
          <a:stretch>
            <a:fillRect/>
          </a:stretch>
        </p:blipFill>
        <p:spPr>
          <a:xfrm>
            <a:off x="3214786" y="5358234"/>
            <a:ext cx="1369719" cy="298204"/>
          </a:xfrm>
          <a:prstGeom prst="rect">
            <a:avLst/>
          </a:prstGeom>
        </p:spPr>
      </p:pic>
      <p:pic>
        <p:nvPicPr>
          <p:cNvPr id="26" name="Picture 20">
            <a:extLst>
              <a:ext uri="{FF2B5EF4-FFF2-40B4-BE49-F238E27FC236}">
                <a16:creationId xmlns:a16="http://schemas.microsoft.com/office/drawing/2014/main" id="{E774374C-F6F9-1AAD-472B-A39639E6C9E1}"/>
              </a:ext>
            </a:extLst>
          </p:cNvPr>
          <p:cNvPicPr>
            <a:picLocks noChangeAspect="1"/>
          </p:cNvPicPr>
          <p:nvPr/>
        </p:nvPicPr>
        <p:blipFill>
          <a:blip r:embed="rId24"/>
          <a:stretch>
            <a:fillRect/>
          </a:stretch>
        </p:blipFill>
        <p:spPr>
          <a:xfrm>
            <a:off x="7061910" y="5353225"/>
            <a:ext cx="1642534" cy="308223"/>
          </a:xfrm>
          <a:prstGeom prst="rect">
            <a:avLst/>
          </a:prstGeom>
        </p:spPr>
      </p:pic>
      <p:pic>
        <p:nvPicPr>
          <p:cNvPr id="27" name="Picture 21">
            <a:extLst>
              <a:ext uri="{FF2B5EF4-FFF2-40B4-BE49-F238E27FC236}">
                <a16:creationId xmlns:a16="http://schemas.microsoft.com/office/drawing/2014/main" id="{C64BB46C-F5FE-D5CC-5B49-A4492233E6BC}"/>
              </a:ext>
            </a:extLst>
          </p:cNvPr>
          <p:cNvPicPr>
            <a:picLocks noChangeAspect="1"/>
          </p:cNvPicPr>
          <p:nvPr/>
        </p:nvPicPr>
        <p:blipFill>
          <a:blip r:embed="rId25"/>
          <a:stretch>
            <a:fillRect/>
          </a:stretch>
        </p:blipFill>
        <p:spPr>
          <a:xfrm>
            <a:off x="9566284" y="5287955"/>
            <a:ext cx="1096904" cy="438762"/>
          </a:xfrm>
          <a:prstGeom prst="rect">
            <a:avLst/>
          </a:prstGeom>
        </p:spPr>
      </p:pic>
      <p:pic>
        <p:nvPicPr>
          <p:cNvPr id="30" name="Afbeelding 29" descr="Afbeelding met tekst, Lettertype, schermopname, Graphics&#10;&#10;Automatisch gegenereerde beschrijving">
            <a:extLst>
              <a:ext uri="{FF2B5EF4-FFF2-40B4-BE49-F238E27FC236}">
                <a16:creationId xmlns:a16="http://schemas.microsoft.com/office/drawing/2014/main" id="{00D517DA-158C-E3E3-5878-3A0D66FA8FF9}"/>
              </a:ext>
            </a:extLst>
          </p:cNvPr>
          <p:cNvPicPr>
            <a:picLocks noChangeAspect="1"/>
          </p:cNvPicPr>
          <p:nvPr/>
        </p:nvPicPr>
        <p:blipFill>
          <a:blip r:embed="rId26"/>
          <a:stretch>
            <a:fillRect/>
          </a:stretch>
        </p:blipFill>
        <p:spPr>
          <a:xfrm>
            <a:off x="5088759" y="5216390"/>
            <a:ext cx="1655380" cy="594325"/>
          </a:xfrm>
          <a:prstGeom prst="rect">
            <a:avLst/>
          </a:prstGeom>
        </p:spPr>
      </p:pic>
      <p:grpSp>
        <p:nvGrpSpPr>
          <p:cNvPr id="42" name="Group 41">
            <a:extLst>
              <a:ext uri="{FF2B5EF4-FFF2-40B4-BE49-F238E27FC236}">
                <a16:creationId xmlns:a16="http://schemas.microsoft.com/office/drawing/2014/main" id="{DF2366A1-2B49-4382-D139-125C6138350A}"/>
              </a:ext>
            </a:extLst>
          </p:cNvPr>
          <p:cNvGrpSpPr/>
          <p:nvPr/>
        </p:nvGrpSpPr>
        <p:grpSpPr>
          <a:xfrm>
            <a:off x="7473" y="124036"/>
            <a:ext cx="12192000" cy="315314"/>
            <a:chOff x="1" y="124036"/>
            <a:chExt cx="12192000" cy="315314"/>
          </a:xfrm>
        </p:grpSpPr>
        <p:sp>
          <p:nvSpPr>
            <p:cNvPr id="43" name="Rectangle 42">
              <a:extLst>
                <a:ext uri="{FF2B5EF4-FFF2-40B4-BE49-F238E27FC236}">
                  <a16:creationId xmlns:a16="http://schemas.microsoft.com/office/drawing/2014/main" id="{776F50BA-4211-5A18-2656-CE4985ACD544}"/>
                </a:ext>
              </a:extLst>
            </p:cNvPr>
            <p:cNvSpPr/>
            <p:nvPr/>
          </p:nvSpPr>
          <p:spPr>
            <a:xfrm>
              <a:off x="1" y="124036"/>
              <a:ext cx="12192000" cy="165523"/>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hlinkClick r:id="" action="ppaction://noaction"/>
              <a:extLst>
                <a:ext uri="{FF2B5EF4-FFF2-40B4-BE49-F238E27FC236}">
                  <a16:creationId xmlns:a16="http://schemas.microsoft.com/office/drawing/2014/main" id="{DEDD024A-BDAE-6079-05FD-A5E8939589D2}"/>
                </a:ext>
              </a:extLst>
            </p:cNvPr>
            <p:cNvSpPr/>
            <p:nvPr/>
          </p:nvSpPr>
          <p:spPr>
            <a:xfrm>
              <a:off x="10124516" y="124036"/>
              <a:ext cx="1044000" cy="315314"/>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600" b="1">
                  <a:solidFill>
                    <a:schemeClr val="tx1"/>
                  </a:solidFill>
                  <a:latin typeface="Raleway" pitchFamily="2" charset="0"/>
                </a:rPr>
                <a:t>Leden Gedeelde Zorg</a:t>
              </a:r>
            </a:p>
          </p:txBody>
        </p:sp>
      </p:grpSp>
      <p:sp>
        <p:nvSpPr>
          <p:cNvPr id="45" name="Rectangle 44">
            <a:hlinkClick r:id="" action="ppaction://noaction"/>
            <a:extLst>
              <a:ext uri="{FF2B5EF4-FFF2-40B4-BE49-F238E27FC236}">
                <a16:creationId xmlns:a16="http://schemas.microsoft.com/office/drawing/2014/main" id="{BAEB454F-0598-8B9C-549B-C3FF7A3B72C5}"/>
              </a:ext>
            </a:extLst>
          </p:cNvPr>
          <p:cNvSpPr/>
          <p:nvPr/>
        </p:nvSpPr>
        <p:spPr>
          <a:xfrm>
            <a:off x="0"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46" name="Rectangle 45">
            <a:hlinkClick r:id="" action="ppaction://noaction"/>
            <a:extLst>
              <a:ext uri="{FF2B5EF4-FFF2-40B4-BE49-F238E27FC236}">
                <a16:creationId xmlns:a16="http://schemas.microsoft.com/office/drawing/2014/main" id="{F2FC8B46-78DB-D4F0-D233-3C595E7246BF}"/>
              </a:ext>
            </a:extLst>
          </p:cNvPr>
          <p:cNvSpPr/>
          <p:nvPr/>
        </p:nvSpPr>
        <p:spPr>
          <a:xfrm>
            <a:off x="1523066"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47" name="Rectangle 46">
            <a:hlinkClick r:id="" action="ppaction://noaction"/>
            <a:extLst>
              <a:ext uri="{FF2B5EF4-FFF2-40B4-BE49-F238E27FC236}">
                <a16:creationId xmlns:a16="http://schemas.microsoft.com/office/drawing/2014/main" id="{2EE81C04-F50D-09F6-D9D8-EB31073CC753}"/>
              </a:ext>
            </a:extLst>
          </p:cNvPr>
          <p:cNvSpPr/>
          <p:nvPr/>
        </p:nvSpPr>
        <p:spPr>
          <a:xfrm>
            <a:off x="3046132"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48" name="Rectangle 47">
            <a:hlinkClick r:id="" action="ppaction://noaction"/>
            <a:extLst>
              <a:ext uri="{FF2B5EF4-FFF2-40B4-BE49-F238E27FC236}">
                <a16:creationId xmlns:a16="http://schemas.microsoft.com/office/drawing/2014/main" id="{1F0F46B2-9A77-4207-FBD4-8C0E6E81C6C1}"/>
              </a:ext>
            </a:extLst>
          </p:cNvPr>
          <p:cNvSpPr/>
          <p:nvPr/>
        </p:nvSpPr>
        <p:spPr>
          <a:xfrm>
            <a:off x="4569198"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49" name="Rectangle 48">
            <a:hlinkClick r:id="" action="ppaction://noaction"/>
            <a:extLst>
              <a:ext uri="{FF2B5EF4-FFF2-40B4-BE49-F238E27FC236}">
                <a16:creationId xmlns:a16="http://schemas.microsoft.com/office/drawing/2014/main" id="{C34F312A-B76B-3D43-C52E-DD4E544C6038}"/>
              </a:ext>
            </a:extLst>
          </p:cNvPr>
          <p:cNvSpPr/>
          <p:nvPr/>
        </p:nvSpPr>
        <p:spPr>
          <a:xfrm>
            <a:off x="6092264"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50" name="Rectangle 49">
            <a:hlinkClick r:id="" action="ppaction://noaction"/>
            <a:extLst>
              <a:ext uri="{FF2B5EF4-FFF2-40B4-BE49-F238E27FC236}">
                <a16:creationId xmlns:a16="http://schemas.microsoft.com/office/drawing/2014/main" id="{D122733D-2A60-1E17-F75F-BB8ED9A95DFB}"/>
              </a:ext>
            </a:extLst>
          </p:cNvPr>
          <p:cNvSpPr/>
          <p:nvPr/>
        </p:nvSpPr>
        <p:spPr>
          <a:xfrm>
            <a:off x="7615330" y="124037"/>
            <a:ext cx="1530539"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53" name="Rectangle 52">
            <a:hlinkClick r:id="" action="ppaction://noaction"/>
            <a:extLst>
              <a:ext uri="{FF2B5EF4-FFF2-40B4-BE49-F238E27FC236}">
                <a16:creationId xmlns:a16="http://schemas.microsoft.com/office/drawing/2014/main" id="{034D9C83-308A-121F-30C0-08FAFCD49A42}"/>
              </a:ext>
            </a:extLst>
          </p:cNvPr>
          <p:cNvSpPr/>
          <p:nvPr/>
        </p:nvSpPr>
        <p:spPr>
          <a:xfrm>
            <a:off x="11188700" y="124037"/>
            <a:ext cx="1018246"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54" name="Rectangle 53">
            <a:hlinkClick r:id="" action="ppaction://noaction"/>
            <a:extLst>
              <a:ext uri="{FF2B5EF4-FFF2-40B4-BE49-F238E27FC236}">
                <a16:creationId xmlns:a16="http://schemas.microsoft.com/office/drawing/2014/main" id="{908C6A53-F336-483D-114A-CD810B02923E}"/>
              </a:ext>
            </a:extLst>
          </p:cNvPr>
          <p:cNvSpPr/>
          <p:nvPr/>
        </p:nvSpPr>
        <p:spPr>
          <a:xfrm>
            <a:off x="10167284" y="124037"/>
            <a:ext cx="1013943"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sp>
        <p:nvSpPr>
          <p:cNvPr id="55" name="Rectangle 54">
            <a:hlinkClick r:id="" action="ppaction://noaction"/>
            <a:extLst>
              <a:ext uri="{FF2B5EF4-FFF2-40B4-BE49-F238E27FC236}">
                <a16:creationId xmlns:a16="http://schemas.microsoft.com/office/drawing/2014/main" id="{276FEB8C-E858-0239-91BD-2CAD8383BD87}"/>
              </a:ext>
            </a:extLst>
          </p:cNvPr>
          <p:cNvSpPr/>
          <p:nvPr/>
        </p:nvSpPr>
        <p:spPr>
          <a:xfrm>
            <a:off x="9160979" y="124037"/>
            <a:ext cx="1013943" cy="12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600" b="1">
              <a:solidFill>
                <a:schemeClr val="tx1"/>
              </a:solidFill>
              <a:latin typeface="Raleway" pitchFamily="2" charset="0"/>
            </a:endParaRPr>
          </a:p>
        </p:txBody>
      </p:sp>
      <p:pic>
        <p:nvPicPr>
          <p:cNvPr id="32" name="Picture 31">
            <a:extLst>
              <a:ext uri="{FF2B5EF4-FFF2-40B4-BE49-F238E27FC236}">
                <a16:creationId xmlns:a16="http://schemas.microsoft.com/office/drawing/2014/main" id="{67BE6D0B-812B-DFC7-F2CE-5F7B684988B8}"/>
              </a:ext>
            </a:extLst>
          </p:cNvPr>
          <p:cNvPicPr>
            <a:picLocks noChangeAspect="1"/>
          </p:cNvPicPr>
          <p:nvPr/>
        </p:nvPicPr>
        <p:blipFill>
          <a:blip r:embed="rId27"/>
          <a:stretch>
            <a:fillRect/>
          </a:stretch>
        </p:blipFill>
        <p:spPr>
          <a:xfrm>
            <a:off x="1049130" y="5936281"/>
            <a:ext cx="1501914" cy="562395"/>
          </a:xfrm>
          <a:prstGeom prst="rect">
            <a:avLst/>
          </a:prstGeom>
        </p:spPr>
      </p:pic>
      <p:pic>
        <p:nvPicPr>
          <p:cNvPr id="33" name="Picture 32">
            <a:extLst>
              <a:ext uri="{FF2B5EF4-FFF2-40B4-BE49-F238E27FC236}">
                <a16:creationId xmlns:a16="http://schemas.microsoft.com/office/drawing/2014/main" id="{5A7613DD-FD62-DBAD-90F7-C24A1AEE9522}"/>
              </a:ext>
            </a:extLst>
          </p:cNvPr>
          <p:cNvPicPr>
            <a:picLocks noChangeAspect="1"/>
          </p:cNvPicPr>
          <p:nvPr/>
        </p:nvPicPr>
        <p:blipFill>
          <a:blip r:embed="rId28"/>
          <a:stretch>
            <a:fillRect/>
          </a:stretch>
        </p:blipFill>
        <p:spPr>
          <a:xfrm>
            <a:off x="3054901" y="6053759"/>
            <a:ext cx="1786284" cy="437874"/>
          </a:xfrm>
          <a:prstGeom prst="rect">
            <a:avLst/>
          </a:prstGeom>
        </p:spPr>
      </p:pic>
      <p:pic>
        <p:nvPicPr>
          <p:cNvPr id="34" name="Picture 33">
            <a:extLst>
              <a:ext uri="{FF2B5EF4-FFF2-40B4-BE49-F238E27FC236}">
                <a16:creationId xmlns:a16="http://schemas.microsoft.com/office/drawing/2014/main" id="{70B84643-4CA8-02FD-94B1-61D10803E5C7}"/>
              </a:ext>
            </a:extLst>
          </p:cNvPr>
          <p:cNvPicPr>
            <a:picLocks noChangeAspect="1"/>
          </p:cNvPicPr>
          <p:nvPr/>
        </p:nvPicPr>
        <p:blipFill>
          <a:blip r:embed="rId29"/>
          <a:stretch>
            <a:fillRect/>
          </a:stretch>
        </p:blipFill>
        <p:spPr>
          <a:xfrm>
            <a:off x="5159442" y="5920753"/>
            <a:ext cx="1641201" cy="516146"/>
          </a:xfrm>
          <a:prstGeom prst="rect">
            <a:avLst/>
          </a:prstGeom>
        </p:spPr>
      </p:pic>
      <p:pic>
        <p:nvPicPr>
          <p:cNvPr id="35" name="Picture 34">
            <a:extLst>
              <a:ext uri="{FF2B5EF4-FFF2-40B4-BE49-F238E27FC236}">
                <a16:creationId xmlns:a16="http://schemas.microsoft.com/office/drawing/2014/main" id="{839E6D9A-028C-C511-76FB-270B38A88F07}"/>
              </a:ext>
            </a:extLst>
          </p:cNvPr>
          <p:cNvPicPr>
            <a:picLocks noChangeAspect="1"/>
          </p:cNvPicPr>
          <p:nvPr/>
        </p:nvPicPr>
        <p:blipFill>
          <a:blip r:embed="rId30"/>
          <a:srcRect l="-182" t="-846" r="575" b="2697"/>
          <a:stretch/>
        </p:blipFill>
        <p:spPr>
          <a:xfrm>
            <a:off x="857071" y="2339765"/>
            <a:ext cx="1904665" cy="589100"/>
          </a:xfrm>
          <a:prstGeom prst="rect">
            <a:avLst/>
          </a:prstGeom>
        </p:spPr>
      </p:pic>
      <p:sp>
        <p:nvSpPr>
          <p:cNvPr id="29" name="Title 30">
            <a:extLst>
              <a:ext uri="{FF2B5EF4-FFF2-40B4-BE49-F238E27FC236}">
                <a16:creationId xmlns:a16="http://schemas.microsoft.com/office/drawing/2014/main" id="{303B480F-A445-BBE4-DFCA-BFB69F817F04}"/>
              </a:ext>
            </a:extLst>
          </p:cNvPr>
          <p:cNvSpPr txBox="1">
            <a:spLocks/>
          </p:cNvSpPr>
          <p:nvPr/>
        </p:nvSpPr>
        <p:spPr>
          <a:xfrm>
            <a:off x="4407284" y="876531"/>
            <a:ext cx="4777807" cy="3130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0F61"/>
                </a:solidFill>
                <a:latin typeface="Raleway" pitchFamily="2" charset="0"/>
                <a:ea typeface="+mj-ea"/>
                <a:cs typeface="+mj-cs"/>
              </a:defRPr>
            </a:lvl1pPr>
          </a:lstStyle>
          <a:p>
            <a:r>
              <a:rPr lang="nl-NL" sz="1200" b="0">
                <a:solidFill>
                  <a:srgbClr val="FFC000"/>
                </a:solidFill>
                <a:latin typeface="Lato"/>
                <a:ea typeface="Lato"/>
                <a:cs typeface="Lato"/>
              </a:rPr>
              <a:t>De veranderopgaven vragen om een cultuur- en gedragsverandering van en in onze organisaties én inwoners van de regio Midden-Holland. Onderstaande bij Gedeelde Zorg aangesloten organisaties hebben individueel én gezamenlijk een verantwoordelijkheid.</a:t>
            </a:r>
            <a:endParaRPr lang="nl-NL"/>
          </a:p>
          <a:p>
            <a:endParaRPr lang="nl-NL" sz="1200">
              <a:solidFill>
                <a:srgbClr val="FFC000"/>
              </a:solidFill>
            </a:endParaRPr>
          </a:p>
        </p:txBody>
      </p:sp>
    </p:spTree>
    <p:extLst>
      <p:ext uri="{BB962C8B-B14F-4D97-AF65-F5344CB8AC3E}">
        <p14:creationId xmlns:p14="http://schemas.microsoft.com/office/powerpoint/2010/main" val="94235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33134-8228-9812-E0EA-3AC2F1C84269}"/>
              </a:ext>
            </a:extLst>
          </p:cNvPr>
          <p:cNvSpPr>
            <a:spLocks noGrp="1"/>
          </p:cNvSpPr>
          <p:nvPr>
            <p:ph type="title"/>
          </p:nvPr>
        </p:nvSpPr>
        <p:spPr/>
        <p:txBody>
          <a:bodyPr>
            <a:normAutofit/>
          </a:bodyPr>
          <a:lstStyle/>
          <a:p>
            <a:r>
              <a:rPr lang="nl-NL" sz="2700">
                <a:latin typeface="Raleway"/>
              </a:rPr>
              <a:t>Ambitie</a:t>
            </a:r>
          </a:p>
        </p:txBody>
      </p:sp>
      <p:sp>
        <p:nvSpPr>
          <p:cNvPr id="7" name="TextBox 6">
            <a:extLst>
              <a:ext uri="{FF2B5EF4-FFF2-40B4-BE49-F238E27FC236}">
                <a16:creationId xmlns:a16="http://schemas.microsoft.com/office/drawing/2014/main" id="{725C49CD-DD75-95D7-A2F2-AE457C975856}"/>
              </a:ext>
            </a:extLst>
          </p:cNvPr>
          <p:cNvSpPr txBox="1"/>
          <p:nvPr/>
        </p:nvSpPr>
        <p:spPr>
          <a:xfrm>
            <a:off x="737911" y="1356494"/>
            <a:ext cx="10288512" cy="5232202"/>
          </a:xfrm>
          <a:prstGeom prst="rect">
            <a:avLst/>
          </a:prstGeom>
          <a:noFill/>
        </p:spPr>
        <p:txBody>
          <a:bodyPr wrap="square" lIns="91440" tIns="45720" rIns="91440" bIns="45720" anchor="t">
            <a:spAutoFit/>
          </a:bodyPr>
          <a:lstStyle/>
          <a:p>
            <a:pPr algn="just">
              <a:defRPr/>
            </a:pPr>
            <a:r>
              <a:rPr kumimoji="0" lang="nl-NL" sz="1600" b="1" i="0" u="none" strike="noStrike" kern="1200" cap="none" spc="0" normalizeH="0" baseline="0" noProof="0">
                <a:ln>
                  <a:noFill/>
                </a:ln>
                <a:solidFill>
                  <a:srgbClr val="000F61"/>
                </a:solidFill>
                <a:effectLst/>
                <a:uLnTx/>
                <a:uFillTx/>
                <a:latin typeface="Raleway"/>
                <a:ea typeface="+mn-ea"/>
                <a:cs typeface="+mn-cs"/>
              </a:rPr>
              <a:t>Gedeelde Zorg werkt aan de zorg </a:t>
            </a:r>
            <a:r>
              <a:rPr lang="nl-NL" sz="1600" b="1">
                <a:solidFill>
                  <a:srgbClr val="000F61"/>
                </a:solidFill>
                <a:latin typeface="Raleway"/>
              </a:rPr>
              <a:t>en ondersteuning van</a:t>
            </a:r>
            <a:r>
              <a:rPr kumimoji="0" lang="nl-NL" sz="1600" b="1" i="0" u="none" strike="noStrike" kern="1200" cap="none" spc="0" normalizeH="0" baseline="0" noProof="0">
                <a:ln>
                  <a:noFill/>
                </a:ln>
                <a:solidFill>
                  <a:srgbClr val="000F61"/>
                </a:solidFill>
                <a:effectLst/>
                <a:uLnTx/>
                <a:uFillTx/>
                <a:latin typeface="Raleway"/>
                <a:ea typeface="+mn-ea"/>
                <a:cs typeface="+mn-cs"/>
              </a:rPr>
              <a:t> vandaag en morgen in Midden-Holland. </a:t>
            </a:r>
            <a:endParaRPr lang="nl-NL" sz="1600" b="1" i="0" u="none" strike="noStrike" kern="1200" cap="none" spc="0" normalizeH="0" baseline="0" noProof="0">
              <a:ln>
                <a:noFill/>
              </a:ln>
              <a:solidFill>
                <a:srgbClr val="000F61"/>
              </a:solidFill>
              <a:effectLst/>
              <a:uLnTx/>
              <a:uFillTx/>
              <a:latin typeface="Raleway"/>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nl-NL" sz="1600" b="1" i="0" u="none" strike="noStrike" kern="1200" cap="none" spc="0" normalizeH="0" baseline="0" noProof="0">
              <a:ln>
                <a:noFill/>
              </a:ln>
              <a:solidFill>
                <a:srgbClr val="000F61"/>
              </a:solidFill>
              <a:effectLst/>
              <a:uLnTx/>
              <a:uFillTx/>
              <a:latin typeface="Raleway"/>
            </a:endParaRPr>
          </a:p>
          <a:p>
            <a:pPr algn="just">
              <a:spcAft>
                <a:spcPts val="600"/>
              </a:spcAft>
              <a:defRPr/>
            </a:pPr>
            <a:r>
              <a:rPr lang="nl-NL" sz="1600">
                <a:solidFill>
                  <a:prstClr val="black"/>
                </a:solidFill>
                <a:latin typeface="Lato regular"/>
                <a:ea typeface="Lato regular"/>
                <a:cs typeface="Lato regular"/>
              </a:rPr>
              <a:t>We zetten in op</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a:t>
            </a:r>
            <a:r>
              <a:rPr lang="nl-NL" sz="1600">
                <a:solidFill>
                  <a:prstClr val="black"/>
                </a:solidFill>
                <a:latin typeface="Lato regular"/>
                <a:ea typeface="Lato regular"/>
                <a:cs typeface="Lato regular"/>
              </a:rPr>
              <a:t>het </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voorkomen van zorg, netwerkzorg </a:t>
            </a:r>
            <a:r>
              <a:rPr lang="nl-NL" sz="1600">
                <a:solidFill>
                  <a:prstClr val="black"/>
                </a:solidFill>
                <a:latin typeface="Lato regular"/>
                <a:ea typeface="Lato regular"/>
                <a:cs typeface="Lato regular"/>
              </a:rPr>
              <a:t>dichtbij</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de </a:t>
            </a:r>
            <a:r>
              <a:rPr lang="nl-NL" sz="1600">
                <a:solidFill>
                  <a:prstClr val="black"/>
                </a:solidFill>
                <a:latin typeface="Lato regular"/>
                <a:ea typeface="Lato regular"/>
                <a:cs typeface="Lato regular"/>
              </a:rPr>
              <a:t>inwoner</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en de integrale organisatie van de acute zorg. </a:t>
            </a:r>
            <a:r>
              <a:rPr lang="nl-NL" sz="1600">
                <a:solidFill>
                  <a:prstClr val="black"/>
                </a:solidFill>
                <a:latin typeface="Lato regular"/>
                <a:ea typeface="Lato regular"/>
                <a:cs typeface="Lato regular"/>
              </a:rPr>
              <a:t>Dit betekent voor</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a:t>
            </a:r>
            <a:r>
              <a:rPr lang="nl-NL" sz="1600">
                <a:solidFill>
                  <a:prstClr val="black"/>
                </a:solidFill>
                <a:latin typeface="Lato regular"/>
                <a:ea typeface="Lato regular"/>
                <a:cs typeface="Lato regular"/>
              </a:rPr>
              <a:t>de </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inwoner</a:t>
            </a:r>
            <a:r>
              <a:rPr lang="nl-NL" sz="1600">
                <a:solidFill>
                  <a:prstClr val="black"/>
                </a:solidFill>
                <a:latin typeface="Lato regular"/>
                <a:ea typeface="Lato regular"/>
                <a:cs typeface="Lato regular"/>
              </a:rPr>
              <a:t>:</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a:t>
            </a:r>
            <a:r>
              <a:rPr kumimoji="0" lang="nl-NL" sz="1600" b="0" i="0" u="none" strike="noStrike" kern="1200" cap="none" spc="0" normalizeH="0" baseline="0" noProof="0">
                <a:ln>
                  <a:noFill/>
                </a:ln>
                <a:solidFill>
                  <a:srgbClr val="FFC000"/>
                </a:solidFill>
                <a:effectLst/>
                <a:uLnTx/>
                <a:uFillTx/>
                <a:latin typeface="Lato Bold"/>
                <a:ea typeface="Lato Bold"/>
                <a:cs typeface="Lato Bold"/>
              </a:rPr>
              <a:t>de juiste zorg (en ondersteuning) op de juiste </a:t>
            </a:r>
            <a:r>
              <a:rPr lang="nl-NL" sz="1600">
                <a:solidFill>
                  <a:srgbClr val="FFC000"/>
                </a:solidFill>
                <a:latin typeface="Lato Bold"/>
                <a:ea typeface="Lato Bold"/>
                <a:cs typeface="Lato Bold"/>
              </a:rPr>
              <a:t>plek.</a:t>
            </a:r>
            <a:r>
              <a:rPr lang="nl-NL" sz="1600">
                <a:solidFill>
                  <a:prstClr val="black"/>
                </a:solidFill>
                <a:latin typeface="Lato Bold"/>
                <a:ea typeface="Lato Bold"/>
                <a:cs typeface="Lato Bold"/>
              </a:rPr>
              <a:t> </a:t>
            </a:r>
            <a:r>
              <a:rPr lang="nl-NL" sz="1600">
                <a:solidFill>
                  <a:prstClr val="black"/>
                </a:solidFill>
                <a:latin typeface="Lato regular"/>
                <a:ea typeface="Lato regular"/>
                <a:cs typeface="Lato regular"/>
              </a:rPr>
              <a:t>De</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beschikbare capaciteit </a:t>
            </a:r>
            <a:r>
              <a:rPr lang="nl-NL" sz="1600">
                <a:solidFill>
                  <a:prstClr val="black"/>
                </a:solidFill>
                <a:latin typeface="Lato regular"/>
                <a:ea typeface="Lato regular"/>
                <a:cs typeface="Lato regular"/>
              </a:rPr>
              <a:t>benutten we zo</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efficiënt mogelijk</a:t>
            </a:r>
            <a:r>
              <a:rPr lang="nl-NL" sz="1600">
                <a:solidFill>
                  <a:prstClr val="black"/>
                </a:solidFill>
                <a:latin typeface="Lato regular"/>
                <a:ea typeface="Lato regular"/>
                <a:cs typeface="Lato regular"/>
              </a:rPr>
              <a:t>.</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a:t>
            </a:r>
            <a:endParaRPr lang="nl-NL" sz="16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algn="just">
              <a:spcAft>
                <a:spcPts val="600"/>
              </a:spcAft>
              <a:defRPr/>
            </a:pP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We hebben oog voor het welbevinden van inwoners en </a:t>
            </a:r>
            <a:r>
              <a:rPr lang="nl-NL" sz="1600">
                <a:solidFill>
                  <a:prstClr val="black"/>
                </a:solidFill>
                <a:latin typeface="Lato regular"/>
                <a:ea typeface="Lato regular"/>
                <a:cs typeface="Lato regular"/>
              </a:rPr>
              <a:t>ondersteunen</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a:t>
            </a:r>
            <a:r>
              <a:rPr lang="nl-NL" sz="1600">
                <a:solidFill>
                  <a:prstClr val="black"/>
                </a:solidFill>
                <a:latin typeface="Lato regular"/>
                <a:ea typeface="Lato regular"/>
                <a:cs typeface="Lato regular"/>
              </a:rPr>
              <a:t>hen</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bij een gezond leven. Inwoners zijn hierdoor zelfredzaam en ervaren een betere gezondheid en kwaliteit van leven. Ketenpartners </a:t>
            </a:r>
            <a:r>
              <a:rPr lang="nl-NL" sz="1600">
                <a:solidFill>
                  <a:prstClr val="black"/>
                </a:solidFill>
                <a:latin typeface="Lato regular"/>
                <a:ea typeface="Lato regular"/>
                <a:cs typeface="Lato regular"/>
              </a:rPr>
              <a:t>in zorg</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en welzijn werken nauw en </a:t>
            </a:r>
            <a:r>
              <a:rPr kumimoji="0" lang="nl-NL" sz="1600" b="0" i="0" u="none" strike="noStrike" kern="1200" cap="none" spc="0" normalizeH="0" baseline="0" noProof="0" err="1">
                <a:ln>
                  <a:noFill/>
                </a:ln>
                <a:solidFill>
                  <a:prstClr val="black"/>
                </a:solidFill>
                <a:effectLst/>
                <a:uLnTx/>
                <a:uFillTx/>
                <a:latin typeface="Lato regular"/>
                <a:ea typeface="Lato regular"/>
                <a:cs typeface="Lato regular"/>
              </a:rPr>
              <a:t>domeinoverstijgend</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met elkaar samen, zowel </a:t>
            </a:r>
            <a:r>
              <a:rPr lang="nl-NL" sz="1600">
                <a:solidFill>
                  <a:prstClr val="black"/>
                </a:solidFill>
                <a:latin typeface="Lato regular"/>
                <a:ea typeface="Lato regular"/>
                <a:cs typeface="Lato regular"/>
              </a:rPr>
              <a:t>rond</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mentale </a:t>
            </a:r>
            <a:r>
              <a:rPr lang="nl-NL" sz="1600">
                <a:solidFill>
                  <a:prstClr val="black"/>
                </a:solidFill>
                <a:latin typeface="Lato regular"/>
                <a:ea typeface="Lato regular"/>
                <a:cs typeface="Lato regular"/>
              </a:rPr>
              <a:t>gezondheid en kwetsbare</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ouderen als acute zorg. </a:t>
            </a:r>
            <a:r>
              <a:rPr lang="nl-NL" sz="1600">
                <a:solidFill>
                  <a:prstClr val="black"/>
                </a:solidFill>
                <a:latin typeface="Lato regular"/>
                <a:ea typeface="Lato regular"/>
                <a:cs typeface="Lato regular"/>
              </a:rPr>
              <a:t>Ook</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is er nauwe samenwerking </a:t>
            </a:r>
            <a:r>
              <a:rPr lang="nl-NL" sz="1600">
                <a:solidFill>
                  <a:prstClr val="black"/>
                </a:solidFill>
                <a:latin typeface="Lato regular"/>
                <a:ea typeface="Lato regular"/>
                <a:cs typeface="Lato regular"/>
              </a:rPr>
              <a:t>rond</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a:t>
            </a:r>
            <a:r>
              <a:rPr lang="nl-NL" sz="1600">
                <a:solidFill>
                  <a:prstClr val="black"/>
                </a:solidFill>
                <a:latin typeface="Lato regular"/>
                <a:ea typeface="Lato regular"/>
                <a:cs typeface="Lato regular"/>
              </a:rPr>
              <a:t>inwoners in wijken, met</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formele en informele zorg.</a:t>
            </a:r>
            <a:endParaRPr lang="nl-NL" sz="1600">
              <a:solidFill>
                <a:prstClr val="black"/>
              </a:solidFill>
              <a:latin typeface="Lato regular" panose="020F0502020204030203" pitchFamily="34" charset="0"/>
              <a:ea typeface="Lato regular" panose="020F0502020204030203" pitchFamily="34" charset="0"/>
              <a:cs typeface="Lato regular" panose="020F0502020204030203" pitchFamily="34" charset="0"/>
            </a:endParaRPr>
          </a:p>
          <a:p>
            <a:pPr algn="just">
              <a:spcAft>
                <a:spcPts val="600"/>
              </a:spcAft>
              <a:defRPr/>
            </a:pPr>
            <a:r>
              <a:rPr lang="nl-NL" sz="1600">
                <a:solidFill>
                  <a:prstClr val="black"/>
                </a:solidFill>
                <a:latin typeface="Lato regular"/>
                <a:ea typeface="Lato regular"/>
                <a:cs typeface="Lato regular"/>
              </a:rPr>
              <a:t>Bij</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psychosociale klachten is 24/7 professionele hulp beschikbaar</a:t>
            </a:r>
            <a:r>
              <a:rPr lang="nl-NL" sz="1600">
                <a:solidFill>
                  <a:prstClr val="black"/>
                </a:solidFill>
                <a:latin typeface="Lato regular"/>
                <a:ea typeface="Lato regular"/>
                <a:cs typeface="Lato regular"/>
              </a:rPr>
              <a:t>,</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die zo licht als mogelijk </a:t>
            </a:r>
            <a:r>
              <a:rPr lang="nl-NL" sz="1600">
                <a:solidFill>
                  <a:prstClr val="black"/>
                </a:solidFill>
                <a:latin typeface="Lato regular"/>
                <a:ea typeface="Lato regular"/>
                <a:cs typeface="Lato regular"/>
              </a:rPr>
              <a:t>en</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zo zwaar als nodig</a:t>
            </a:r>
            <a:r>
              <a:rPr lang="nl-NL" sz="1600">
                <a:solidFill>
                  <a:prstClr val="black"/>
                </a:solidFill>
                <a:latin typeface="Lato regular"/>
                <a:ea typeface="Lato regular"/>
                <a:cs typeface="Lato regular"/>
              </a:rPr>
              <a:t> is.</a:t>
            </a:r>
            <a:endParaRPr lang="nl-NL" sz="16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algn="just">
              <a:spcAft>
                <a:spcPts val="600"/>
              </a:spcAft>
              <a:defRPr/>
            </a:pP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Door standaardisatie en ontsluiting van gegevens </a:t>
            </a:r>
            <a:r>
              <a:rPr lang="nl-NL" sz="1600">
                <a:solidFill>
                  <a:prstClr val="black"/>
                </a:solidFill>
                <a:latin typeface="Lato regular"/>
                <a:ea typeface="Lato regular"/>
                <a:cs typeface="Lato regular"/>
              </a:rPr>
              <a:t>regelen we</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regionale gegevensbeschikbaarheid. </a:t>
            </a:r>
            <a:r>
              <a:rPr lang="nl-NL" sz="1600">
                <a:solidFill>
                  <a:prstClr val="black"/>
                </a:solidFill>
                <a:latin typeface="Lato regular"/>
                <a:ea typeface="Lato regular"/>
                <a:cs typeface="Lato regular"/>
              </a:rPr>
              <a:t>Dit biedt</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inzicht in de persoonlijke situatie van de inwoner, diens omgeving en het aanbod van de sociale organisaties.</a:t>
            </a:r>
            <a:r>
              <a:rPr lang="nl-NL" sz="1600">
                <a:solidFill>
                  <a:prstClr val="black"/>
                </a:solidFill>
                <a:latin typeface="Lato regular"/>
                <a:ea typeface="Lato regular"/>
                <a:cs typeface="Lato regular"/>
              </a:rPr>
              <a:t> </a:t>
            </a:r>
            <a:r>
              <a:rPr lang="nl-NL" sz="1600">
                <a:solidFill>
                  <a:prstClr val="black"/>
                </a:solidFill>
                <a:latin typeface="Lato regular"/>
                <a:ea typeface="+mn-lt"/>
                <a:cs typeface="+mn-lt"/>
              </a:rPr>
              <a:t>Zo verhogen we de kwaliteit van zorg en worden dingen niet dubbel gedaan. </a:t>
            </a:r>
            <a:endParaRPr lang="nl-NL" sz="1600" b="0" i="0" u="none" strike="noStrike" kern="1200" cap="none" spc="0" normalizeH="0" baseline="0" noProof="0">
              <a:ln>
                <a:noFill/>
              </a:ln>
              <a:solidFill>
                <a:prstClr val="black"/>
              </a:solidFill>
              <a:effectLst/>
              <a:uLnTx/>
              <a:uFillTx/>
              <a:latin typeface="Lato regular"/>
              <a:ea typeface="Lato regular" panose="020F0502020204030203" pitchFamily="34" charset="0"/>
              <a:cs typeface="Lato regular" panose="020F0502020204030203"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We hebben inzicht in de beschikbare capaciteit in de regio en zetten in op digitale innovaties, zodat we digitaal doen wat kan. </a:t>
            </a:r>
            <a:endParaRPr lang="nl-NL" sz="16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algn="just">
              <a:spcAft>
                <a:spcPts val="600"/>
              </a:spcAft>
              <a:defRPr/>
            </a:pP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Tot slot </a:t>
            </a:r>
            <a:r>
              <a:rPr lang="nl-NL" sz="1600">
                <a:solidFill>
                  <a:prstClr val="black"/>
                </a:solidFill>
                <a:latin typeface="Lato regular"/>
                <a:ea typeface="Lato regular"/>
                <a:cs typeface="Lato regular"/>
              </a:rPr>
              <a:t>zetten we in op het terugdringen van </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het arbeidsmarkttekort, </a:t>
            </a:r>
            <a:r>
              <a:rPr lang="nl-NL" sz="1600">
                <a:solidFill>
                  <a:prstClr val="black"/>
                </a:solidFill>
                <a:latin typeface="Lato regular"/>
                <a:ea typeface="Lato regular"/>
                <a:cs typeface="Lato regular"/>
              </a:rPr>
              <a:t>door de </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uitstroom </a:t>
            </a:r>
            <a:r>
              <a:rPr lang="nl-NL" sz="1600">
                <a:solidFill>
                  <a:prstClr val="black"/>
                </a:solidFill>
                <a:latin typeface="Lato regular"/>
                <a:ea typeface="Lato regular"/>
                <a:cs typeface="Lato regular"/>
              </a:rPr>
              <a:t>te verlagen en</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het huidige potentieel van personeel </a:t>
            </a:r>
            <a:r>
              <a:rPr lang="nl-NL" sz="1600">
                <a:solidFill>
                  <a:prstClr val="black"/>
                </a:solidFill>
                <a:latin typeface="Lato regular"/>
                <a:ea typeface="Lato regular"/>
                <a:cs typeface="Lato regular"/>
              </a:rPr>
              <a:t>en het informele netwerk maximaal</a:t>
            </a:r>
            <a:r>
              <a:rPr kumimoji="0" lang="nl-NL" sz="1600" b="0" i="0" u="none" strike="noStrike" kern="1200" cap="none" spc="0" normalizeH="0" baseline="0" noProof="0">
                <a:ln>
                  <a:noFill/>
                </a:ln>
                <a:solidFill>
                  <a:prstClr val="black"/>
                </a:solidFill>
                <a:effectLst/>
                <a:uLnTx/>
                <a:uFillTx/>
                <a:latin typeface="Lato regular"/>
                <a:ea typeface="Lato regular"/>
                <a:cs typeface="Lato regular"/>
              </a:rPr>
              <a:t> </a:t>
            </a:r>
            <a:r>
              <a:rPr lang="nl-NL" sz="1600">
                <a:solidFill>
                  <a:prstClr val="black"/>
                </a:solidFill>
                <a:latin typeface="Lato regular"/>
                <a:ea typeface="Lato regular"/>
                <a:cs typeface="Lato regular"/>
              </a:rPr>
              <a:t>te benutten. </a:t>
            </a:r>
            <a:endParaRPr lang="nl-NL" sz="16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lang="nl-NL" sz="1600" b="0" i="0" u="none" strike="noStrike" kern="1200" cap="none" spc="0" normalizeH="0" baseline="0" noProof="0">
              <a:ln>
                <a:noFill/>
              </a:ln>
              <a:solidFill>
                <a:prstClr val="black"/>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 name="Slide Number Placeholder 1">
            <a:extLst>
              <a:ext uri="{FF2B5EF4-FFF2-40B4-BE49-F238E27FC236}">
                <a16:creationId xmlns:a16="http://schemas.microsoft.com/office/drawing/2014/main" id="{58C0AA5F-2142-856D-8FF4-4324E0969135}"/>
              </a:ext>
            </a:extLst>
          </p:cNvPr>
          <p:cNvSpPr>
            <a:spLocks noGrp="1"/>
          </p:cNvSpPr>
          <p:nvPr>
            <p:ph type="sldNum" sz="quarter" idx="12"/>
          </p:nvPr>
        </p:nvSpPr>
        <p:spPr>
          <a:xfrm>
            <a:off x="8610600"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 name="Rectangle 17">
            <a:hlinkClick r:id="rId3" action="ppaction://hlinksldjump"/>
            <a:extLst>
              <a:ext uri="{FF2B5EF4-FFF2-40B4-BE49-F238E27FC236}">
                <a16:creationId xmlns:a16="http://schemas.microsoft.com/office/drawing/2014/main" id="{2E18CA25-F59E-CC7E-F3F8-7854A7FF4AF7}"/>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hlinkClick r:id="rId4" action="ppaction://hlinksldjump"/>
            <a:extLst>
              <a:ext uri="{FF2B5EF4-FFF2-40B4-BE49-F238E27FC236}">
                <a16:creationId xmlns:a16="http://schemas.microsoft.com/office/drawing/2014/main" id="{810E0BB7-ADCA-287E-F2CB-200100CD4775}"/>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hlinkClick r:id="rId5" action="ppaction://hlinksldjump"/>
            <a:extLst>
              <a:ext uri="{FF2B5EF4-FFF2-40B4-BE49-F238E27FC236}">
                <a16:creationId xmlns:a16="http://schemas.microsoft.com/office/drawing/2014/main" id="{FF625340-17BB-E335-1833-2AAF010C44D9}"/>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hlinkClick r:id="rId6" action="ppaction://hlinksldjump"/>
            <a:extLst>
              <a:ext uri="{FF2B5EF4-FFF2-40B4-BE49-F238E27FC236}">
                <a16:creationId xmlns:a16="http://schemas.microsoft.com/office/drawing/2014/main" id="{CFA2FF45-7A30-4D9E-4BEE-13DB9FF7D624}"/>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hlinkClick r:id="rId7" action="ppaction://hlinksldjump"/>
            <a:extLst>
              <a:ext uri="{FF2B5EF4-FFF2-40B4-BE49-F238E27FC236}">
                <a16:creationId xmlns:a16="http://schemas.microsoft.com/office/drawing/2014/main" id="{8385B869-F699-E581-25F3-2D797720C525}"/>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a:hlinkClick r:id="rId7" action="ppaction://hlinksldjump"/>
            <a:extLst>
              <a:ext uri="{FF2B5EF4-FFF2-40B4-BE49-F238E27FC236}">
                <a16:creationId xmlns:a16="http://schemas.microsoft.com/office/drawing/2014/main" id="{0CE46484-8C68-6065-4193-0F71FC899FEA}"/>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a:hlinkClick r:id="rId8" action="ppaction://hlinksldjump"/>
            <a:extLst>
              <a:ext uri="{FF2B5EF4-FFF2-40B4-BE49-F238E27FC236}">
                <a16:creationId xmlns:a16="http://schemas.microsoft.com/office/drawing/2014/main" id="{9BDB6839-C23D-28EA-85F7-636FC80E23C9}"/>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a:hlinkClick r:id="rId9" action="ppaction://hlinksldjump"/>
            <a:extLst>
              <a:ext uri="{FF2B5EF4-FFF2-40B4-BE49-F238E27FC236}">
                <a16:creationId xmlns:a16="http://schemas.microsoft.com/office/drawing/2014/main" id="{1091DEAB-EC45-2D10-2FE3-FFACE83DB202}"/>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a:hlinkClick r:id="rId10" action="ppaction://hlinksldjump"/>
            <a:extLst>
              <a:ext uri="{FF2B5EF4-FFF2-40B4-BE49-F238E27FC236}">
                <a16:creationId xmlns:a16="http://schemas.microsoft.com/office/drawing/2014/main" id="{B9239259-D0A4-E51C-C532-884F4861C2A1}"/>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hlinkClick r:id="rId11" action="ppaction://hlinksldjump"/>
            <a:extLst>
              <a:ext uri="{FF2B5EF4-FFF2-40B4-BE49-F238E27FC236}">
                <a16:creationId xmlns:a16="http://schemas.microsoft.com/office/drawing/2014/main" id="{B0D213F9-9F26-CCB3-CC79-26697AA9854F}"/>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a:hlinkClick r:id="rId10" action="ppaction://hlinksldjump"/>
            <a:extLst>
              <a:ext uri="{FF2B5EF4-FFF2-40B4-BE49-F238E27FC236}">
                <a16:creationId xmlns:a16="http://schemas.microsoft.com/office/drawing/2014/main" id="{FCF3F193-EB46-BFBE-EDAA-A96C247754B5}"/>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8488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BA9CCC-D5D5-DE48-814D-58CD26B4BE51}"/>
              </a:ext>
            </a:extLst>
          </p:cNvPr>
          <p:cNvSpPr>
            <a:spLocks noGrp="1"/>
          </p:cNvSpPr>
          <p:nvPr>
            <p:ph type="sldNum" sz="quarter" idx="12"/>
          </p:nvPr>
        </p:nvSpPr>
        <p:spPr/>
        <p:txBody>
          <a:bodyPr/>
          <a:lstStyle/>
          <a:p>
            <a:fld id="{D7E34A39-DEE3-3048-A396-5BCE91A8221E}" type="slidenum">
              <a:rPr lang="nl-NL" smtClean="0"/>
              <a:pPr/>
              <a:t>8</a:t>
            </a:fld>
            <a:endParaRPr lang="nl-NL"/>
          </a:p>
        </p:txBody>
      </p:sp>
      <p:sp>
        <p:nvSpPr>
          <p:cNvPr id="7" name="Title 2">
            <a:extLst>
              <a:ext uri="{FF2B5EF4-FFF2-40B4-BE49-F238E27FC236}">
                <a16:creationId xmlns:a16="http://schemas.microsoft.com/office/drawing/2014/main" id="{B130CB5D-CA93-FC8B-298A-0E042FB1C355}"/>
              </a:ext>
            </a:extLst>
          </p:cNvPr>
          <p:cNvSpPr>
            <a:spLocks noGrp="1"/>
          </p:cNvSpPr>
          <p:nvPr>
            <p:ph type="title"/>
          </p:nvPr>
        </p:nvSpPr>
        <p:spPr>
          <a:xfrm>
            <a:off x="1732631" y="605588"/>
            <a:ext cx="8236678" cy="461963"/>
          </a:xfrm>
        </p:spPr>
        <p:txBody>
          <a:bodyPr>
            <a:normAutofit/>
          </a:bodyPr>
          <a:lstStyle/>
          <a:p>
            <a:r>
              <a:rPr lang="nl-NL" sz="2700">
                <a:latin typeface="Raleway"/>
              </a:rPr>
              <a:t>Opgaven en programma's transformatieplan</a:t>
            </a:r>
          </a:p>
        </p:txBody>
      </p:sp>
      <p:sp>
        <p:nvSpPr>
          <p:cNvPr id="33" name="TextBox 32">
            <a:extLst>
              <a:ext uri="{FF2B5EF4-FFF2-40B4-BE49-F238E27FC236}">
                <a16:creationId xmlns:a16="http://schemas.microsoft.com/office/drawing/2014/main" id="{7A00E728-361B-1127-08A7-1176F30D1979}"/>
              </a:ext>
            </a:extLst>
          </p:cNvPr>
          <p:cNvSpPr txBox="1"/>
          <p:nvPr/>
        </p:nvSpPr>
        <p:spPr>
          <a:xfrm>
            <a:off x="401713" y="1311916"/>
            <a:ext cx="11388575" cy="461665"/>
          </a:xfrm>
          <a:prstGeom prst="rect">
            <a:avLst/>
          </a:prstGeom>
          <a:noFill/>
        </p:spPr>
        <p:txBody>
          <a:bodyPr wrap="square" lIns="91440" tIns="45720" rIns="91440" bIns="45720" rtlCol="0" anchor="t">
            <a:spAutoFit/>
          </a:bodyPr>
          <a:lstStyle/>
          <a:p>
            <a:pPr algn="ctr"/>
            <a:r>
              <a:rPr lang="nl-NL" sz="2400">
                <a:solidFill>
                  <a:srgbClr val="FFC000"/>
                </a:solidFill>
                <a:latin typeface="Lato regular"/>
                <a:ea typeface="Lato regular"/>
                <a:cs typeface="Lato regular"/>
              </a:rPr>
              <a:t>8 tot 12 opgaven – 5 programma’s - veel onderlinge samenhang</a:t>
            </a:r>
            <a:endParaRPr lang="en-US"/>
          </a:p>
        </p:txBody>
      </p:sp>
      <p:sp>
        <p:nvSpPr>
          <p:cNvPr id="32" name="Rectangle 31">
            <a:hlinkClick r:id="rId3" action="ppaction://hlinksldjump"/>
            <a:extLst>
              <a:ext uri="{FF2B5EF4-FFF2-40B4-BE49-F238E27FC236}">
                <a16:creationId xmlns:a16="http://schemas.microsoft.com/office/drawing/2014/main" id="{6ACB9F43-DFC5-4FD4-D267-7ED9331B2815}"/>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hlinkClick r:id="rId4" action="ppaction://hlinksldjump"/>
            <a:extLst>
              <a:ext uri="{FF2B5EF4-FFF2-40B4-BE49-F238E27FC236}">
                <a16:creationId xmlns:a16="http://schemas.microsoft.com/office/drawing/2014/main" id="{13DD9C8E-F3C8-66FA-2CD8-CC7ECB5B6B35}"/>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hlinkClick r:id="rId5" action="ppaction://hlinksldjump"/>
            <a:extLst>
              <a:ext uri="{FF2B5EF4-FFF2-40B4-BE49-F238E27FC236}">
                <a16:creationId xmlns:a16="http://schemas.microsoft.com/office/drawing/2014/main" id="{209C9510-8F88-A01F-81E2-0E23A43ABB53}"/>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tangle 36">
            <a:hlinkClick r:id="rId6" action="ppaction://hlinksldjump"/>
            <a:extLst>
              <a:ext uri="{FF2B5EF4-FFF2-40B4-BE49-F238E27FC236}">
                <a16:creationId xmlns:a16="http://schemas.microsoft.com/office/drawing/2014/main" id="{7BEB45DE-5518-49ED-E465-DEF100CD8885}"/>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tangle 37">
            <a:hlinkClick r:id="rId7" action="ppaction://hlinksldjump"/>
            <a:extLst>
              <a:ext uri="{FF2B5EF4-FFF2-40B4-BE49-F238E27FC236}">
                <a16:creationId xmlns:a16="http://schemas.microsoft.com/office/drawing/2014/main" id="{985CD35D-B280-7011-334B-EFB16F10CCC0}"/>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tangle 38">
            <a:hlinkClick r:id="rId7" action="ppaction://hlinksldjump"/>
            <a:extLst>
              <a:ext uri="{FF2B5EF4-FFF2-40B4-BE49-F238E27FC236}">
                <a16:creationId xmlns:a16="http://schemas.microsoft.com/office/drawing/2014/main" id="{CFE8843C-9EA6-508B-1F7E-1ECBDF6A7240}"/>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tangle 39">
            <a:hlinkClick r:id="rId8" action="ppaction://hlinksldjump"/>
            <a:extLst>
              <a:ext uri="{FF2B5EF4-FFF2-40B4-BE49-F238E27FC236}">
                <a16:creationId xmlns:a16="http://schemas.microsoft.com/office/drawing/2014/main" id="{B32CF390-0D47-8F55-3F6B-A0A4AE06A69F}"/>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tangle 40">
            <a:hlinkClick r:id="rId9" action="ppaction://hlinksldjump"/>
            <a:extLst>
              <a:ext uri="{FF2B5EF4-FFF2-40B4-BE49-F238E27FC236}">
                <a16:creationId xmlns:a16="http://schemas.microsoft.com/office/drawing/2014/main" id="{1D7D39E8-DA72-6D34-ACB2-5F575F0DFA52}"/>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a:hlinkClick r:id="rId10" action="ppaction://hlinksldjump"/>
            <a:extLst>
              <a:ext uri="{FF2B5EF4-FFF2-40B4-BE49-F238E27FC236}">
                <a16:creationId xmlns:a16="http://schemas.microsoft.com/office/drawing/2014/main" id="{01111841-13BD-D466-5A28-FDE40061AE01}"/>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a:hlinkClick r:id="rId11" action="ppaction://hlinksldjump"/>
            <a:extLst>
              <a:ext uri="{FF2B5EF4-FFF2-40B4-BE49-F238E27FC236}">
                <a16:creationId xmlns:a16="http://schemas.microsoft.com/office/drawing/2014/main" id="{6532B65F-5247-EF5A-4D26-E36294A80224}"/>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hlinkClick r:id="rId10" action="ppaction://hlinksldjump"/>
            <a:extLst>
              <a:ext uri="{FF2B5EF4-FFF2-40B4-BE49-F238E27FC236}">
                <a16:creationId xmlns:a16="http://schemas.microsoft.com/office/drawing/2014/main" id="{813C3D5E-3557-B0AA-A088-5BB79613E1C3}"/>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658008AF-80AB-E485-9661-B531683AF99C}"/>
              </a:ext>
            </a:extLst>
          </p:cNvPr>
          <p:cNvSpPr/>
          <p:nvPr/>
        </p:nvSpPr>
        <p:spPr>
          <a:xfrm>
            <a:off x="9434232" y="2327336"/>
            <a:ext cx="2191632" cy="4266124"/>
          </a:xfrm>
          <a:prstGeom prst="rect">
            <a:avLst/>
          </a:prstGeom>
          <a:noFill/>
          <a:ln>
            <a:solidFill>
              <a:srgbClr val="FFB01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1" i="0" u="none" strike="noStrike" kern="1200" cap="none" spc="0" normalizeH="0" baseline="0" noProof="0">
              <a:ln>
                <a:noFill/>
              </a:ln>
              <a:solidFill>
                <a:srgbClr val="FFB01F"/>
              </a:solidFill>
              <a:effectLst/>
              <a:uLnTx/>
              <a:uFillTx/>
              <a:latin typeface="Raleway" pitchFamily="2" charset="0"/>
              <a:ea typeface="+mn-ea"/>
              <a:cs typeface="+mn-cs"/>
            </a:endParaRPr>
          </a:p>
        </p:txBody>
      </p:sp>
      <p:sp>
        <p:nvSpPr>
          <p:cNvPr id="15" name="Rectangle: Rounded Corners 14">
            <a:extLst>
              <a:ext uri="{FF2B5EF4-FFF2-40B4-BE49-F238E27FC236}">
                <a16:creationId xmlns:a16="http://schemas.microsoft.com/office/drawing/2014/main" id="{E73F81C5-EDFA-BDDC-F40C-9D87D88DC0CE}"/>
              </a:ext>
            </a:extLst>
          </p:cNvPr>
          <p:cNvSpPr/>
          <p:nvPr/>
        </p:nvSpPr>
        <p:spPr>
          <a:xfrm>
            <a:off x="9477364" y="1920175"/>
            <a:ext cx="2191632" cy="705287"/>
          </a:xfrm>
          <a:prstGeom prst="roundRect">
            <a:avLst/>
          </a:prstGeom>
          <a:solidFill>
            <a:schemeClr val="accent3">
              <a:lumMod val="20000"/>
              <a:lumOff val="80000"/>
            </a:schemeClr>
          </a:solidFill>
          <a:ln>
            <a:solidFill>
              <a:srgbClr val="FFB01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FFB01F"/>
                </a:solidFill>
                <a:effectLst/>
                <a:uLnTx/>
                <a:uFillTx/>
                <a:latin typeface="Raleway"/>
              </a:rPr>
              <a:t>Digitalisering</a:t>
            </a:r>
            <a:endParaRPr lang="nl-NL" sz="800" b="1">
              <a:solidFill>
                <a:srgbClr val="FFB01F"/>
              </a:solidFill>
              <a:latin typeface="Raleway"/>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i="0" u="none" strike="noStrike" kern="1200" cap="none" spc="0" normalizeH="0" baseline="0" noProof="0">
                <a:ln>
                  <a:noFill/>
                </a:ln>
                <a:solidFill>
                  <a:srgbClr val="FFB01F"/>
                </a:solidFill>
                <a:effectLst/>
                <a:uLnTx/>
                <a:uFillTx/>
                <a:latin typeface="Lato regular"/>
                <a:ea typeface="Lato regular"/>
                <a:cs typeface="Lato regular"/>
              </a:rPr>
              <a:t>Inzetten op de randvoorwaarden</a:t>
            </a:r>
            <a:r>
              <a:rPr lang="nl-NL" sz="700">
                <a:solidFill>
                  <a:srgbClr val="FFB01F"/>
                </a:solidFill>
                <a:latin typeface="Lato regular"/>
                <a:ea typeface="Lato regular"/>
                <a:cs typeface="Lato regular"/>
              </a:rPr>
              <a:t> (</a:t>
            </a:r>
            <a:r>
              <a:rPr kumimoji="0" lang="nl-NL" sz="700" i="0" u="none" strike="noStrike" kern="1200" cap="none" spc="0" normalizeH="0" baseline="0" noProof="0">
                <a:ln>
                  <a:noFill/>
                </a:ln>
                <a:solidFill>
                  <a:srgbClr val="FFB01F"/>
                </a:solidFill>
                <a:effectLst/>
                <a:uLnTx/>
                <a:uFillTx/>
                <a:latin typeface="Lato regular"/>
                <a:ea typeface="Lato regular"/>
                <a:cs typeface="Lato regular"/>
              </a:rPr>
              <a:t>het fundament) voor het plan vanuit een digitaal perspectief. Dit bevat o.a. monitoren, gegevensbeschikbaarheid, inzicht en capaciteit en digitale innovatie</a:t>
            </a:r>
            <a:r>
              <a:rPr lang="nl-NL" sz="700">
                <a:solidFill>
                  <a:srgbClr val="FFB01F"/>
                </a:solidFill>
                <a:latin typeface="Lato regular"/>
                <a:ea typeface="Lato regular"/>
                <a:cs typeface="Lato regular"/>
              </a:rPr>
              <a:t>.</a:t>
            </a:r>
            <a:endParaRPr lang="nl-NL" sz="700" i="0" u="none" strike="noStrike" kern="1200" cap="none" spc="0" normalizeH="0" baseline="0" noProof="0">
              <a:ln>
                <a:noFill/>
              </a:ln>
              <a:solidFill>
                <a:srgbClr val="FFB01F"/>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6" name="Rectangle: Rounded Corners 15">
            <a:hlinkClick r:id="rId12" action="ppaction://hlinksldjump"/>
            <a:extLst>
              <a:ext uri="{FF2B5EF4-FFF2-40B4-BE49-F238E27FC236}">
                <a16:creationId xmlns:a16="http://schemas.microsoft.com/office/drawing/2014/main" id="{EF35EDE6-4059-7E66-6988-B0873C0FE1E8}"/>
              </a:ext>
            </a:extLst>
          </p:cNvPr>
          <p:cNvSpPr/>
          <p:nvPr/>
        </p:nvSpPr>
        <p:spPr>
          <a:xfrm>
            <a:off x="9550776" y="4261306"/>
            <a:ext cx="2044806" cy="684000"/>
          </a:xfrm>
          <a:prstGeom prst="roundRect">
            <a:avLst/>
          </a:prstGeom>
          <a:solidFill>
            <a:schemeClr val="bg1">
              <a:lumMod val="9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algn="ctr"/>
            <a:r>
              <a:rPr lang="nl-NL" sz="800" b="1">
                <a:solidFill>
                  <a:schemeClr val="accent5"/>
                </a:solidFill>
                <a:latin typeface="Raleway"/>
              </a:rPr>
              <a:t>Inzicht in capaciteit</a:t>
            </a:r>
          </a:p>
          <a:p>
            <a:pPr algn="ctr">
              <a:defRPr/>
            </a:pPr>
            <a:r>
              <a:rPr lang="nl-NL" sz="700">
                <a:solidFill>
                  <a:schemeClr val="accent5"/>
                </a:solidFill>
                <a:ea typeface="+mn-lt"/>
                <a:cs typeface="+mn-lt"/>
              </a:rPr>
              <a:t>Om inwoners eenvoudig van de juiste zorg en ondersteuning te kunnen voorzien, is inzicht in (beschikbaarheid van) aanbod cruciaal.</a:t>
            </a:r>
          </a:p>
        </p:txBody>
      </p:sp>
      <p:sp>
        <p:nvSpPr>
          <p:cNvPr id="17" name="Rectangle: Rounded Corners 16">
            <a:hlinkClick r:id="rId12" action="ppaction://hlinksldjump"/>
            <a:extLst>
              <a:ext uri="{FF2B5EF4-FFF2-40B4-BE49-F238E27FC236}">
                <a16:creationId xmlns:a16="http://schemas.microsoft.com/office/drawing/2014/main" id="{43B4E9F8-D5AD-FACE-B7B4-36A0CD1D8CF5}"/>
              </a:ext>
            </a:extLst>
          </p:cNvPr>
          <p:cNvSpPr/>
          <p:nvPr/>
        </p:nvSpPr>
        <p:spPr>
          <a:xfrm>
            <a:off x="9550777" y="5035090"/>
            <a:ext cx="2044806"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pitchFamily="2" charset="0"/>
              </a:rPr>
              <a:t>Digitale innovatie</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700">
                <a:solidFill>
                  <a:srgbClr val="5AB2F8"/>
                </a:solidFill>
                <a:latin typeface="Lato regular" panose="020F0502020204030203" pitchFamily="34" charset="0"/>
                <a:ea typeface="Lato regular" panose="020F0502020204030203" pitchFamily="34" charset="0"/>
                <a:cs typeface="Lato regular" panose="020F0502020204030203" pitchFamily="34" charset="0"/>
              </a:rPr>
              <a:t>Sommige uitdagingen vragen om een digitale oplossing die vanuit regionale </a:t>
            </a:r>
            <a:r>
              <a:rPr lang="nl-NL" sz="700" err="1">
                <a:solidFill>
                  <a:srgbClr val="5AB2F8"/>
                </a:solidFill>
                <a:latin typeface="Lato regular" panose="020F0502020204030203" pitchFamily="34" charset="0"/>
                <a:ea typeface="Lato regular" panose="020F0502020204030203" pitchFamily="34" charset="0"/>
                <a:cs typeface="Lato regular" panose="020F0502020204030203" pitchFamily="34" charset="0"/>
              </a:rPr>
              <a:t>gelijkgerichtheid</a:t>
            </a:r>
            <a:r>
              <a:rPr lang="nl-NL" sz="700">
                <a:solidFill>
                  <a:srgbClr val="5AB2F8"/>
                </a:solidFill>
                <a:latin typeface="Lato regular" panose="020F0502020204030203" pitchFamily="34" charset="0"/>
                <a:ea typeface="Lato regular" panose="020F0502020204030203" pitchFamily="34" charset="0"/>
                <a:cs typeface="Lato regular" panose="020F0502020204030203" pitchFamily="34" charset="0"/>
              </a:rPr>
              <a:t> worden opgelost. We doorlopen de werkwijze voor in ieder geval vier kernproblemen.</a:t>
            </a:r>
          </a:p>
        </p:txBody>
      </p:sp>
      <p:sp>
        <p:nvSpPr>
          <p:cNvPr id="18" name="Rectangle: Rounded Corners 17">
            <a:extLst>
              <a:ext uri="{FF2B5EF4-FFF2-40B4-BE49-F238E27FC236}">
                <a16:creationId xmlns:a16="http://schemas.microsoft.com/office/drawing/2014/main" id="{C0A2B945-4F39-F799-4174-31CB3B423779}"/>
              </a:ext>
            </a:extLst>
          </p:cNvPr>
          <p:cNvSpPr/>
          <p:nvPr/>
        </p:nvSpPr>
        <p:spPr>
          <a:xfrm>
            <a:off x="9550776" y="2713738"/>
            <a:ext cx="2044806" cy="684000"/>
          </a:xfrm>
          <a:prstGeom prst="roundRect">
            <a:avLst/>
          </a:prstGeom>
          <a:solidFill>
            <a:schemeClr val="bg1">
              <a:lumMod val="9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algn="ctr"/>
            <a:r>
              <a:rPr lang="nl-NL" sz="800" b="1">
                <a:solidFill>
                  <a:schemeClr val="accent5"/>
                </a:solidFill>
                <a:latin typeface="Raleway"/>
              </a:rPr>
              <a:t>Gegevensbeschikbaarheid acute zorg</a:t>
            </a:r>
          </a:p>
          <a:p>
            <a:pPr algn="ctr">
              <a:defRPr/>
            </a:pPr>
            <a:r>
              <a:rPr lang="nl-NL" sz="700">
                <a:solidFill>
                  <a:schemeClr val="accent5"/>
                </a:solidFill>
                <a:ea typeface="+mn-lt"/>
                <a:cs typeface="+mn-lt"/>
              </a:rPr>
              <a:t>Beschikbaarheid van gegevens is in acute situaties van groot (levens)belang. We implementeren uitwisselingen uit de richtlijn*, aangevuld met o.a. VVT en GGZ</a:t>
            </a:r>
          </a:p>
        </p:txBody>
      </p:sp>
      <p:sp>
        <p:nvSpPr>
          <p:cNvPr id="19" name="Rectangle: Rounded Corners 18">
            <a:hlinkClick r:id="rId13" action="ppaction://hlinksldjump"/>
            <a:extLst>
              <a:ext uri="{FF2B5EF4-FFF2-40B4-BE49-F238E27FC236}">
                <a16:creationId xmlns:a16="http://schemas.microsoft.com/office/drawing/2014/main" id="{C15BA94D-5034-D32A-AC48-7BB7154669EF}"/>
              </a:ext>
            </a:extLst>
          </p:cNvPr>
          <p:cNvSpPr/>
          <p:nvPr/>
        </p:nvSpPr>
        <p:spPr>
          <a:xfrm>
            <a:off x="9507644" y="3487522"/>
            <a:ext cx="2044806"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Gedeelde Zorgnetwerkomgeving</a:t>
            </a:r>
          </a:p>
          <a:p>
            <a:pPr algn="ctr">
              <a:defRPr/>
            </a:pPr>
            <a:r>
              <a:rPr lang="nl-NL" sz="700">
                <a:solidFill>
                  <a:srgbClr val="5AB2F8"/>
                </a:solidFill>
                <a:latin typeface="Lato regular"/>
                <a:ea typeface="Lato regular"/>
                <a:cs typeface="Lato regular"/>
              </a:rPr>
              <a:t>Onmisbaar om onze ambitie te realiseren is het eenvoudig én veilig uitwisselen van gegevens. Hiervoor realiseren we de regionale GZNO</a:t>
            </a:r>
          </a:p>
        </p:txBody>
      </p:sp>
      <p:sp>
        <p:nvSpPr>
          <p:cNvPr id="28" name="Rectangle: Rounded Corners 27">
            <a:hlinkClick r:id="rId14" action="ppaction://hlinksldjump"/>
            <a:extLst>
              <a:ext uri="{FF2B5EF4-FFF2-40B4-BE49-F238E27FC236}">
                <a16:creationId xmlns:a16="http://schemas.microsoft.com/office/drawing/2014/main" id="{B838D5C2-96FA-6B41-2D4E-A86AB0C7B4AD}"/>
              </a:ext>
            </a:extLst>
          </p:cNvPr>
          <p:cNvSpPr/>
          <p:nvPr/>
        </p:nvSpPr>
        <p:spPr>
          <a:xfrm>
            <a:off x="7312188" y="2713738"/>
            <a:ext cx="2044806" cy="684000"/>
          </a:xfrm>
          <a:prstGeom prst="roundRect">
            <a:avLst/>
          </a:prstGeom>
          <a:solidFill>
            <a:schemeClr val="accent1">
              <a:lumMod val="20000"/>
              <a:lumOff val="80000"/>
            </a:schemeClr>
          </a:solidFill>
          <a:ln>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Personeel</a:t>
            </a:r>
          </a:p>
          <a:p>
            <a:pPr algn="ctr">
              <a:defRPr/>
            </a:pPr>
            <a:r>
              <a:rPr lang="nl-NL" sz="700">
                <a:solidFill>
                  <a:srgbClr val="5AB2F8"/>
                </a:solidFill>
                <a:latin typeface="Lato regular"/>
                <a:ea typeface="Lato regular"/>
                <a:cs typeface="Lato regular"/>
              </a:rPr>
              <a:t>Als regionale partijen werken we samen om personeel  te behouden. We kijken vanuit een </a:t>
            </a:r>
            <a:r>
              <a:rPr lang="nl-NL" sz="700" err="1">
                <a:solidFill>
                  <a:srgbClr val="5AB2F8"/>
                </a:solidFill>
                <a:latin typeface="Lato regular"/>
                <a:ea typeface="Lato regular"/>
                <a:cs typeface="Lato regular"/>
              </a:rPr>
              <a:t>domeinoverstijgende</a:t>
            </a:r>
            <a:r>
              <a:rPr lang="nl-NL" sz="700">
                <a:solidFill>
                  <a:srgbClr val="5AB2F8"/>
                </a:solidFill>
                <a:latin typeface="Lato regular"/>
                <a:ea typeface="Lato regular"/>
                <a:cs typeface="Lato regular"/>
              </a:rPr>
              <a:t> blik naar het behouden en opleiden van personeel</a:t>
            </a:r>
          </a:p>
        </p:txBody>
      </p:sp>
      <p:sp>
        <p:nvSpPr>
          <p:cNvPr id="29" name="Rectangle 28">
            <a:extLst>
              <a:ext uri="{FF2B5EF4-FFF2-40B4-BE49-F238E27FC236}">
                <a16:creationId xmlns:a16="http://schemas.microsoft.com/office/drawing/2014/main" id="{ABC892A9-1160-333A-4671-826FD64A963E}"/>
              </a:ext>
            </a:extLst>
          </p:cNvPr>
          <p:cNvSpPr/>
          <p:nvPr/>
        </p:nvSpPr>
        <p:spPr>
          <a:xfrm>
            <a:off x="7195643" y="2327336"/>
            <a:ext cx="2191632" cy="4266124"/>
          </a:xfrm>
          <a:prstGeom prst="rect">
            <a:avLst/>
          </a:prstGeom>
          <a:noFill/>
          <a:ln>
            <a:solidFill>
              <a:srgbClr val="FFB01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1" i="0" u="none" strike="noStrike" kern="1200" cap="none" spc="0" normalizeH="0" baseline="0" noProof="0">
              <a:ln>
                <a:noFill/>
              </a:ln>
              <a:solidFill>
                <a:srgbClr val="FFB01F"/>
              </a:solidFill>
              <a:effectLst/>
              <a:uLnTx/>
              <a:uFillTx/>
              <a:latin typeface="Raleway" pitchFamily="2" charset="0"/>
              <a:ea typeface="+mn-ea"/>
              <a:cs typeface="+mn-cs"/>
            </a:endParaRPr>
          </a:p>
        </p:txBody>
      </p:sp>
      <p:sp>
        <p:nvSpPr>
          <p:cNvPr id="30" name="Rectangle: Rounded Corners 29">
            <a:extLst>
              <a:ext uri="{FF2B5EF4-FFF2-40B4-BE49-F238E27FC236}">
                <a16:creationId xmlns:a16="http://schemas.microsoft.com/office/drawing/2014/main" id="{64EB8F7C-6747-53DB-7A15-FAB4A6684BB9}"/>
              </a:ext>
            </a:extLst>
          </p:cNvPr>
          <p:cNvSpPr/>
          <p:nvPr/>
        </p:nvSpPr>
        <p:spPr>
          <a:xfrm>
            <a:off x="7238775" y="1920175"/>
            <a:ext cx="2191632" cy="705287"/>
          </a:xfrm>
          <a:prstGeom prst="roundRect">
            <a:avLst/>
          </a:prstGeom>
          <a:solidFill>
            <a:schemeClr val="accent3">
              <a:lumMod val="20000"/>
              <a:lumOff val="80000"/>
            </a:schemeClr>
          </a:solidFill>
          <a:ln>
            <a:solidFill>
              <a:srgbClr val="FFB01F"/>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FFB01F"/>
                </a:solidFill>
                <a:effectLst/>
                <a:uLnTx/>
                <a:uFillTx/>
                <a:latin typeface="Raleway"/>
              </a:rPr>
              <a:t>Personeel</a:t>
            </a:r>
          </a:p>
          <a:p>
            <a:pPr marR="0" lvl="0" indent="0" algn="ctr" fontAlgn="auto">
              <a:lnSpc>
                <a:spcPct val="100000"/>
              </a:lnSpc>
              <a:spcBef>
                <a:spcPts val="0"/>
              </a:spcBef>
              <a:spcAft>
                <a:spcPts val="0"/>
              </a:spcAft>
              <a:buClrTx/>
              <a:buSzTx/>
              <a:buFontTx/>
              <a:buNone/>
              <a:tabLst/>
              <a:defRPr/>
            </a:pPr>
            <a:r>
              <a:rPr lang="nl-NL" sz="700">
                <a:solidFill>
                  <a:srgbClr val="FFB01F"/>
                </a:solidFill>
                <a:latin typeface="Lato regular"/>
                <a:ea typeface="Lato regular"/>
                <a:cs typeface="Lato regular"/>
              </a:rPr>
              <a:t>Met een toenemende zorgkloof is het cruciaal om separaat aandacht te hebben voor het personeelstekort.</a:t>
            </a:r>
            <a:endParaRPr lang="nl-NL" sz="700">
              <a:solidFill>
                <a:srgbClr val="FFB01F"/>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21" name="Rectangle 20">
            <a:extLst>
              <a:ext uri="{FF2B5EF4-FFF2-40B4-BE49-F238E27FC236}">
                <a16:creationId xmlns:a16="http://schemas.microsoft.com/office/drawing/2014/main" id="{C8C32DB3-32E9-D2D5-8692-7C9291788A88}"/>
              </a:ext>
            </a:extLst>
          </p:cNvPr>
          <p:cNvSpPr/>
          <p:nvPr/>
        </p:nvSpPr>
        <p:spPr>
          <a:xfrm>
            <a:off x="532271" y="2327336"/>
            <a:ext cx="2173098" cy="4266124"/>
          </a:xfrm>
          <a:prstGeom prst="rect">
            <a:avLst/>
          </a:prstGeom>
          <a:solidFill>
            <a:schemeClr val="bg1"/>
          </a:solidFill>
          <a:ln>
            <a:solidFill>
              <a:srgbClr val="FFB01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1" i="0" u="none" strike="noStrike" kern="1200" cap="none" spc="0" normalizeH="0" baseline="0" noProof="0">
              <a:ln>
                <a:noFill/>
              </a:ln>
              <a:solidFill>
                <a:srgbClr val="FFB01F"/>
              </a:solidFill>
              <a:effectLst/>
              <a:uLnTx/>
              <a:uFillTx/>
              <a:latin typeface="Raleway" pitchFamily="2" charset="0"/>
              <a:ea typeface="+mn-ea"/>
              <a:cs typeface="+mn-cs"/>
            </a:endParaRPr>
          </a:p>
        </p:txBody>
      </p:sp>
      <p:sp>
        <p:nvSpPr>
          <p:cNvPr id="22" name="Rectangle: Rounded Corners 21">
            <a:extLst>
              <a:ext uri="{FF2B5EF4-FFF2-40B4-BE49-F238E27FC236}">
                <a16:creationId xmlns:a16="http://schemas.microsoft.com/office/drawing/2014/main" id="{CE4AEE2B-3D4B-BEFB-4D2C-AA73824C4144}"/>
              </a:ext>
            </a:extLst>
          </p:cNvPr>
          <p:cNvSpPr/>
          <p:nvPr/>
        </p:nvSpPr>
        <p:spPr>
          <a:xfrm>
            <a:off x="523005" y="1920175"/>
            <a:ext cx="2191632" cy="705287"/>
          </a:xfrm>
          <a:prstGeom prst="roundRect">
            <a:avLst/>
          </a:prstGeom>
          <a:solidFill>
            <a:schemeClr val="accent3">
              <a:lumMod val="20000"/>
              <a:lumOff val="80000"/>
            </a:schemeClr>
          </a:solidFill>
          <a:ln>
            <a:solidFill>
              <a:srgbClr val="FFB01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FFB01F"/>
                </a:solidFill>
                <a:effectLst/>
                <a:uLnTx/>
                <a:uFillTx/>
                <a:latin typeface="Raleway"/>
              </a:rPr>
              <a:t>Zorg voorkomen en netwerkzorg</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700">
                <a:solidFill>
                  <a:srgbClr val="FFB01F"/>
                </a:solidFill>
                <a:latin typeface="Lato regular"/>
                <a:ea typeface="Lato regular"/>
                <a:cs typeface="Lato regular"/>
              </a:rPr>
              <a:t>Inzetten op het ombuigen van zorg en ondersteuning en betere samenwerking tussen de domeinen, om zo de toenemende vraag op te kunnen vangen.</a:t>
            </a:r>
            <a:endParaRPr lang="nl-NL" sz="700" i="0" u="none" strike="noStrike" kern="1200" cap="none" spc="0" normalizeH="0" baseline="0" noProof="0">
              <a:ln>
                <a:noFill/>
              </a:ln>
              <a:solidFill>
                <a:srgbClr val="FFB01F"/>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4" name="Rectangle: Rounded Corners 23">
            <a:hlinkClick r:id="rId8" action="ppaction://hlinksldjump"/>
            <a:extLst>
              <a:ext uri="{FF2B5EF4-FFF2-40B4-BE49-F238E27FC236}">
                <a16:creationId xmlns:a16="http://schemas.microsoft.com/office/drawing/2014/main" id="{6A6FA1B1-D9A0-498C-76BC-4C1E2166EDC1}"/>
              </a:ext>
            </a:extLst>
          </p:cNvPr>
          <p:cNvSpPr/>
          <p:nvPr/>
        </p:nvSpPr>
        <p:spPr>
          <a:xfrm>
            <a:off x="596418" y="2713738"/>
            <a:ext cx="2044806"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Preventief werken</a:t>
            </a:r>
            <a:endParaRPr kumimoji="0" lang="nl-NL" sz="800" i="0" u="none" strike="noStrike" kern="1200" cap="none" spc="0" normalizeH="0" baseline="0" noProof="0">
              <a:ln>
                <a:noFill/>
              </a:ln>
              <a:solidFill>
                <a:srgbClr val="5AB2F8"/>
              </a:solidFill>
              <a:effectLst/>
              <a:uLnTx/>
              <a:uFillTx/>
              <a:latin typeface="Raleway"/>
            </a:endParaRPr>
          </a:p>
          <a:p>
            <a:pPr algn="ctr">
              <a:defRPr/>
            </a:pPr>
            <a:r>
              <a:rPr kumimoji="0" lang="nl-NL" sz="700" i="0" u="none" strike="noStrike" kern="1200" cap="none" spc="0" normalizeH="0" baseline="0" noProof="0">
                <a:ln>
                  <a:noFill/>
                </a:ln>
                <a:solidFill>
                  <a:srgbClr val="5AB2F8"/>
                </a:solidFill>
                <a:effectLst/>
                <a:uLnTx/>
                <a:uFillTx/>
                <a:latin typeface="Lato regular"/>
                <a:ea typeface="Lato regular"/>
                <a:cs typeface="Lato regular"/>
              </a:rPr>
              <a:t>Voorkomen van </a:t>
            </a:r>
            <a:r>
              <a:rPr lang="nl-NL" sz="700">
                <a:solidFill>
                  <a:srgbClr val="5AB2F8"/>
                </a:solidFill>
                <a:latin typeface="Lato regular"/>
                <a:ea typeface="Lato regular"/>
                <a:cs typeface="Lato regular"/>
              </a:rPr>
              <a:t>zorg- en ondersteuningsvragen d</a:t>
            </a:r>
            <a:r>
              <a:rPr kumimoji="0" lang="nl-NL" sz="700" i="0" u="none" strike="noStrike" kern="1200" cap="none" spc="0" normalizeH="0" baseline="0" noProof="0">
                <a:ln>
                  <a:noFill/>
                </a:ln>
                <a:solidFill>
                  <a:srgbClr val="5AB2F8"/>
                </a:solidFill>
                <a:effectLst/>
                <a:uLnTx/>
                <a:uFillTx/>
                <a:latin typeface="Lato regular"/>
                <a:ea typeface="Lato regular"/>
                <a:cs typeface="Lato regular"/>
              </a:rPr>
              <a:t>oor met een brede blik en vanuit gedachtegoed</a:t>
            </a:r>
            <a:r>
              <a:rPr lang="nl-NL" sz="700">
                <a:solidFill>
                  <a:srgbClr val="5AB2F8"/>
                </a:solidFill>
                <a:latin typeface="Lato regular"/>
                <a:ea typeface="Lato regular"/>
                <a:cs typeface="Lato regular"/>
              </a:rPr>
              <a:t> van </a:t>
            </a:r>
            <a:r>
              <a:rPr kumimoji="0" lang="nl-NL" sz="700" i="0" u="none" strike="noStrike" kern="1200" cap="none" spc="0" normalizeH="0" baseline="0" noProof="0">
                <a:ln>
                  <a:noFill/>
                </a:ln>
                <a:solidFill>
                  <a:srgbClr val="5AB2F8"/>
                </a:solidFill>
                <a:effectLst/>
                <a:uLnTx/>
                <a:uFillTx/>
                <a:latin typeface="Lato regular"/>
                <a:ea typeface="Lato regular"/>
                <a:cs typeface="Lato regular"/>
              </a:rPr>
              <a:t>positieve gezondheid</a:t>
            </a:r>
            <a:r>
              <a:rPr lang="nl-NL" sz="700">
                <a:solidFill>
                  <a:srgbClr val="5AB2F8"/>
                </a:solidFill>
                <a:latin typeface="Lato regular"/>
                <a:ea typeface="Lato regular"/>
                <a:cs typeface="Lato regular"/>
              </a:rPr>
              <a:t> </a:t>
            </a:r>
            <a:r>
              <a:rPr kumimoji="0" lang="nl-NL" sz="700" i="0" u="none" strike="noStrike" kern="1200" cap="none" spc="0" normalizeH="0" baseline="0" noProof="0">
                <a:ln>
                  <a:noFill/>
                </a:ln>
                <a:solidFill>
                  <a:srgbClr val="5AB2F8"/>
                </a:solidFill>
                <a:effectLst/>
                <a:uLnTx/>
                <a:uFillTx/>
                <a:latin typeface="Lato regular"/>
                <a:ea typeface="Lato regular"/>
                <a:cs typeface="Lato regular"/>
              </a:rPr>
              <a:t>naar inwoners te kijken en hun zelfstandigheid te stimuleren</a:t>
            </a:r>
            <a:r>
              <a:rPr lang="nl-NL" sz="700">
                <a:solidFill>
                  <a:srgbClr val="5AB2F8"/>
                </a:solidFill>
                <a:latin typeface="Lato regular"/>
                <a:ea typeface="Lato regular"/>
                <a:cs typeface="Lato regular"/>
              </a:rPr>
              <a:t>.</a:t>
            </a:r>
          </a:p>
        </p:txBody>
      </p:sp>
      <p:sp>
        <p:nvSpPr>
          <p:cNvPr id="25" name="Rectangle: Rounded Corners 24">
            <a:hlinkClick r:id="rId15" action="ppaction://hlinksldjump"/>
            <a:extLst>
              <a:ext uri="{FF2B5EF4-FFF2-40B4-BE49-F238E27FC236}">
                <a16:creationId xmlns:a16="http://schemas.microsoft.com/office/drawing/2014/main" id="{97452715-BC19-C30F-DD6C-9A14BFAD42E5}"/>
              </a:ext>
            </a:extLst>
          </p:cNvPr>
          <p:cNvSpPr/>
          <p:nvPr/>
        </p:nvSpPr>
        <p:spPr>
          <a:xfrm>
            <a:off x="596418" y="3487522"/>
            <a:ext cx="2044806"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Samenwerken in de wijk</a:t>
            </a:r>
          </a:p>
          <a:p>
            <a:pPr algn="ctr">
              <a:defRPr/>
            </a:pPr>
            <a:r>
              <a:rPr lang="nl-NL" sz="700">
                <a:solidFill>
                  <a:srgbClr val="5AB2F8"/>
                </a:solidFill>
                <a:latin typeface="Lato regular"/>
                <a:ea typeface="Lato regular"/>
                <a:cs typeface="Lato regular"/>
              </a:rPr>
              <a:t>Een sterke cohesie in de wijk, met verbinding tussen zowel inwoners als professionals, draagt bij aan het verlagen van de begeleidingsbehoefte van inwoners.</a:t>
            </a:r>
          </a:p>
        </p:txBody>
      </p:sp>
      <p:sp>
        <p:nvSpPr>
          <p:cNvPr id="9" name="Rectangle 8">
            <a:extLst>
              <a:ext uri="{FF2B5EF4-FFF2-40B4-BE49-F238E27FC236}">
                <a16:creationId xmlns:a16="http://schemas.microsoft.com/office/drawing/2014/main" id="{FC9B16C6-E56E-A219-2DA6-19938E9B953A}"/>
              </a:ext>
            </a:extLst>
          </p:cNvPr>
          <p:cNvSpPr/>
          <p:nvPr/>
        </p:nvSpPr>
        <p:spPr>
          <a:xfrm>
            <a:off x="2765188" y="2327336"/>
            <a:ext cx="2184446" cy="4266124"/>
          </a:xfrm>
          <a:prstGeom prst="rect">
            <a:avLst/>
          </a:prstGeom>
          <a:noFill/>
          <a:ln>
            <a:solidFill>
              <a:srgbClr val="FFB01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1" i="0" u="none" strike="noStrike" kern="1200" cap="none" spc="0" normalizeH="0" baseline="0" noProof="0">
              <a:ln>
                <a:noFill/>
              </a:ln>
              <a:solidFill>
                <a:srgbClr val="FFB01F"/>
              </a:solidFill>
              <a:effectLst/>
              <a:uLnTx/>
              <a:uFillTx/>
              <a:latin typeface="Raleway" pitchFamily="2" charset="0"/>
              <a:ea typeface="+mn-ea"/>
              <a:cs typeface="+mn-cs"/>
            </a:endParaRPr>
          </a:p>
        </p:txBody>
      </p:sp>
      <p:sp>
        <p:nvSpPr>
          <p:cNvPr id="10" name="Rectangle: Rounded Corners 9">
            <a:extLst>
              <a:ext uri="{FF2B5EF4-FFF2-40B4-BE49-F238E27FC236}">
                <a16:creationId xmlns:a16="http://schemas.microsoft.com/office/drawing/2014/main" id="{87026333-C9EF-101A-AD43-E2A472397E88}"/>
              </a:ext>
            </a:extLst>
          </p:cNvPr>
          <p:cNvSpPr/>
          <p:nvPr/>
        </p:nvSpPr>
        <p:spPr>
          <a:xfrm>
            <a:off x="2761595" y="1920175"/>
            <a:ext cx="2191632" cy="705287"/>
          </a:xfrm>
          <a:prstGeom prst="roundRect">
            <a:avLst/>
          </a:prstGeom>
          <a:solidFill>
            <a:schemeClr val="accent3">
              <a:lumMod val="20000"/>
              <a:lumOff val="80000"/>
            </a:schemeClr>
          </a:solidFill>
          <a:ln>
            <a:solidFill>
              <a:srgbClr val="FFB01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FFB01F"/>
                </a:solidFill>
                <a:effectLst/>
                <a:uLnTx/>
                <a:uFillTx/>
                <a:latin typeface="Raleway"/>
              </a:rPr>
              <a:t>Acute Zorg</a:t>
            </a:r>
          </a:p>
          <a:p>
            <a:pPr algn="ctr">
              <a:defRPr/>
            </a:pPr>
            <a:r>
              <a:rPr lang="nl-NL" sz="700">
                <a:solidFill>
                  <a:srgbClr val="FFB01F"/>
                </a:solidFill>
                <a:latin typeface="Lato regular"/>
                <a:ea typeface="Lato regular"/>
                <a:cs typeface="Lato regular"/>
              </a:rPr>
              <a:t>Betere (sub)regionale samenwerking is noodzakelijk voor duurzaam toegankelijke acute zorg. We zetten voorbereidende stappen om in schaarste bovenregionaal te kunnen acteren</a:t>
            </a:r>
          </a:p>
        </p:txBody>
      </p:sp>
      <p:sp>
        <p:nvSpPr>
          <p:cNvPr id="11" name="Rectangle: Rounded Corners 10">
            <a:extLst>
              <a:ext uri="{FF2B5EF4-FFF2-40B4-BE49-F238E27FC236}">
                <a16:creationId xmlns:a16="http://schemas.microsoft.com/office/drawing/2014/main" id="{73EC133C-07B7-FA97-78CB-02C65D2373D0}"/>
              </a:ext>
            </a:extLst>
          </p:cNvPr>
          <p:cNvSpPr/>
          <p:nvPr/>
        </p:nvSpPr>
        <p:spPr>
          <a:xfrm>
            <a:off x="2835008" y="2713738"/>
            <a:ext cx="2044806" cy="684000"/>
          </a:xfrm>
          <a:prstGeom prst="roundRect">
            <a:avLst/>
          </a:prstGeom>
          <a:solidFill>
            <a:schemeClr val="bg1">
              <a:lumMod val="9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b="1">
                <a:solidFill>
                  <a:schemeClr val="accent5"/>
                </a:solidFill>
                <a:latin typeface="Raleway"/>
              </a:rPr>
              <a:t>Patiëntreis a</a:t>
            </a:r>
            <a:r>
              <a:rPr kumimoji="0" lang="nl-NL" sz="800" b="1" i="0" u="none" strike="noStrike" kern="1200" cap="none" spc="0" normalizeH="0" baseline="0" noProof="0" err="1">
                <a:ln>
                  <a:noFill/>
                </a:ln>
                <a:solidFill>
                  <a:schemeClr val="accent5"/>
                </a:solidFill>
                <a:effectLst/>
                <a:uLnTx/>
                <a:uFillTx/>
                <a:latin typeface="Raleway"/>
              </a:rPr>
              <a:t>cute</a:t>
            </a:r>
            <a:r>
              <a:rPr kumimoji="0" lang="nl-NL" sz="800" b="1" i="0" u="none" strike="noStrike" kern="1200" cap="none" spc="0" normalizeH="0" baseline="0" noProof="0">
                <a:ln>
                  <a:noFill/>
                </a:ln>
                <a:solidFill>
                  <a:schemeClr val="accent5"/>
                </a:solidFill>
                <a:effectLst/>
                <a:uLnTx/>
                <a:uFillTx/>
                <a:latin typeface="Raleway"/>
              </a:rPr>
              <a:t> GGZ</a:t>
            </a:r>
          </a:p>
          <a:p>
            <a:pPr algn="ctr">
              <a:defRPr/>
            </a:pPr>
            <a:r>
              <a:rPr lang="nl-NL" sz="700">
                <a:solidFill>
                  <a:schemeClr val="accent5"/>
                </a:solidFill>
                <a:ea typeface="+mn-lt"/>
                <a:cs typeface="+mn-lt"/>
              </a:rPr>
              <a:t>Met de 'patiëntreis acute GGZ</a:t>
            </a:r>
            <a:r>
              <a:rPr lang="nl-NL" sz="700">
                <a:solidFill>
                  <a:schemeClr val="accent5"/>
                </a:solidFill>
                <a:latin typeface="Calibri"/>
                <a:ea typeface="Calibri"/>
                <a:cs typeface="Calibri"/>
              </a:rPr>
              <a:t>'</a:t>
            </a:r>
            <a:r>
              <a:rPr lang="nl-NL" sz="700">
                <a:solidFill>
                  <a:schemeClr val="accent5"/>
                </a:solidFill>
                <a:latin typeface="Lato regular"/>
                <a:ea typeface="Lato regular"/>
                <a:cs typeface="Lato regular"/>
              </a:rPr>
              <a:t> bevorderen we de samenwerking rond inwoners met psychosociale klachten. Hierdoor ontvangen inwoners meer passende zorg of ondersteuning.</a:t>
            </a:r>
            <a:endParaRPr lang="nl-NL" sz="1600">
              <a:solidFill>
                <a:schemeClr val="accent5"/>
              </a:solidFill>
            </a:endParaRPr>
          </a:p>
        </p:txBody>
      </p:sp>
      <p:sp>
        <p:nvSpPr>
          <p:cNvPr id="12" name="Rectangle: Rounded Corners 11">
            <a:extLst>
              <a:ext uri="{FF2B5EF4-FFF2-40B4-BE49-F238E27FC236}">
                <a16:creationId xmlns:a16="http://schemas.microsoft.com/office/drawing/2014/main" id="{441F47BE-0679-9C06-182B-7CB7106DB5DC}"/>
              </a:ext>
            </a:extLst>
          </p:cNvPr>
          <p:cNvSpPr/>
          <p:nvPr/>
        </p:nvSpPr>
        <p:spPr>
          <a:xfrm>
            <a:off x="2835008" y="3487522"/>
            <a:ext cx="2044806" cy="684000"/>
          </a:xfrm>
          <a:prstGeom prst="roundRect">
            <a:avLst/>
          </a:prstGeom>
          <a:solidFill>
            <a:schemeClr val="bg1">
              <a:lumMod val="9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algn="ctr"/>
            <a:r>
              <a:rPr lang="nl-NL" sz="800" b="1">
                <a:solidFill>
                  <a:schemeClr val="accent5"/>
                </a:solidFill>
                <a:latin typeface="Raleway"/>
              </a:rPr>
              <a:t>Samenwerken rondom het spoedplein</a:t>
            </a:r>
          </a:p>
          <a:p>
            <a:pPr algn="ctr">
              <a:defRPr/>
            </a:pPr>
            <a:r>
              <a:rPr lang="nl-NL" sz="700">
                <a:solidFill>
                  <a:schemeClr val="accent5"/>
                </a:solidFill>
                <a:ea typeface="+mn-lt"/>
                <a:cs typeface="+mn-lt"/>
              </a:rPr>
              <a:t>We stroomlijnen de lokale processen in de acute keten en zetten de HAP en huisartsen in als poortwachter van de acute zorg in het GHZ. Hierdoor wordt een patiënt passend geholpen.</a:t>
            </a:r>
          </a:p>
        </p:txBody>
      </p:sp>
      <p:sp>
        <p:nvSpPr>
          <p:cNvPr id="3" name="Rectangle 2">
            <a:extLst>
              <a:ext uri="{FF2B5EF4-FFF2-40B4-BE49-F238E27FC236}">
                <a16:creationId xmlns:a16="http://schemas.microsoft.com/office/drawing/2014/main" id="{DC887B36-8389-D774-C2C2-0F959AACAF6D}"/>
              </a:ext>
            </a:extLst>
          </p:cNvPr>
          <p:cNvSpPr/>
          <p:nvPr/>
        </p:nvSpPr>
        <p:spPr>
          <a:xfrm>
            <a:off x="2885248" y="4951854"/>
            <a:ext cx="1944324" cy="15410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800" i="1">
                <a:solidFill>
                  <a:schemeClr val="accent5"/>
                </a:solidFill>
                <a:latin typeface="Lato regular"/>
                <a:ea typeface="Lato regular"/>
                <a:cs typeface="Lato regular"/>
              </a:rPr>
              <a:t>De 'patiëntreis acute GGZ' wordt </a:t>
            </a:r>
            <a:r>
              <a:rPr lang="nl-NL" sz="800" i="1">
                <a:solidFill>
                  <a:schemeClr val="accent5"/>
                </a:solidFill>
                <a:ea typeface="+mn-lt"/>
                <a:cs typeface="+mn-lt"/>
              </a:rPr>
              <a:t>samen met Transmuralis </a:t>
            </a:r>
            <a:r>
              <a:rPr lang="nl-NL" sz="800" i="1">
                <a:solidFill>
                  <a:schemeClr val="accent5"/>
                </a:solidFill>
                <a:latin typeface="Lato regular"/>
                <a:ea typeface="Lato regular"/>
                <a:cs typeface="Lato regular"/>
              </a:rPr>
              <a:t>in een losstaand plan ingediend. </a:t>
            </a:r>
          </a:p>
          <a:p>
            <a:pPr algn="ctr"/>
            <a:endParaRPr lang="nl-NL" sz="800" i="1">
              <a:solidFill>
                <a:schemeClr val="accent5"/>
              </a:solidFill>
              <a:latin typeface="Lato regular"/>
              <a:ea typeface="Lato regular"/>
              <a:cs typeface="Lato regular"/>
            </a:endParaRPr>
          </a:p>
          <a:p>
            <a:pPr algn="ctr"/>
            <a:r>
              <a:rPr lang="nl-NL" sz="800" i="1">
                <a:solidFill>
                  <a:schemeClr val="accent5"/>
                </a:solidFill>
                <a:latin typeface="Lato regular"/>
                <a:ea typeface="Lato regular"/>
                <a:cs typeface="Lato regular"/>
              </a:rPr>
              <a:t>De onderdelen Samenwerken rondom het Spoedplein, Gegevensbeschikbaarheid acute zorg en een deel van Inzicht in Capaciteit en Digitale Innovatie wordt in het transformatieplan zorgcoördinatie Hollands Midden ingediend.</a:t>
            </a:r>
          </a:p>
        </p:txBody>
      </p:sp>
      <p:sp>
        <p:nvSpPr>
          <p:cNvPr id="48" name="Rectangle 47">
            <a:extLst>
              <a:ext uri="{FF2B5EF4-FFF2-40B4-BE49-F238E27FC236}">
                <a16:creationId xmlns:a16="http://schemas.microsoft.com/office/drawing/2014/main" id="{DD47B456-3CC2-FAD8-280A-528BFF425B90}"/>
              </a:ext>
            </a:extLst>
          </p:cNvPr>
          <p:cNvSpPr/>
          <p:nvPr/>
        </p:nvSpPr>
        <p:spPr>
          <a:xfrm>
            <a:off x="4960646" y="2327336"/>
            <a:ext cx="2184446" cy="4266124"/>
          </a:xfrm>
          <a:prstGeom prst="rect">
            <a:avLst/>
          </a:prstGeom>
          <a:noFill/>
          <a:ln>
            <a:solidFill>
              <a:srgbClr val="FFB01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1" i="0" u="none" strike="noStrike" kern="1200" cap="none" spc="0" normalizeH="0" baseline="0" noProof="0">
              <a:ln>
                <a:noFill/>
              </a:ln>
              <a:solidFill>
                <a:srgbClr val="FFB01F"/>
              </a:solidFill>
              <a:effectLst/>
              <a:uLnTx/>
              <a:uFillTx/>
              <a:latin typeface="Raleway" pitchFamily="2" charset="0"/>
              <a:ea typeface="+mn-ea"/>
              <a:cs typeface="+mn-cs"/>
            </a:endParaRPr>
          </a:p>
        </p:txBody>
      </p:sp>
      <p:sp>
        <p:nvSpPr>
          <p:cNvPr id="49" name="Rectangle: Rounded Corners 48">
            <a:extLst>
              <a:ext uri="{FF2B5EF4-FFF2-40B4-BE49-F238E27FC236}">
                <a16:creationId xmlns:a16="http://schemas.microsoft.com/office/drawing/2014/main" id="{AE5334A5-0957-1FEE-7D7D-9A974590E464}"/>
              </a:ext>
            </a:extLst>
          </p:cNvPr>
          <p:cNvSpPr/>
          <p:nvPr/>
        </p:nvSpPr>
        <p:spPr>
          <a:xfrm>
            <a:off x="5000185" y="1920175"/>
            <a:ext cx="2191632" cy="705287"/>
          </a:xfrm>
          <a:prstGeom prst="roundRect">
            <a:avLst/>
          </a:prstGeom>
          <a:solidFill>
            <a:schemeClr val="accent3">
              <a:lumMod val="20000"/>
              <a:lumOff val="80000"/>
            </a:schemeClr>
          </a:solidFill>
          <a:ln>
            <a:solidFill>
              <a:srgbClr val="FFB01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FFB01F"/>
                </a:solidFill>
                <a:effectLst/>
                <a:uLnTx/>
                <a:uFillTx/>
                <a:latin typeface="Raleway"/>
              </a:rPr>
              <a:t>Mentale gezondheid</a:t>
            </a:r>
          </a:p>
          <a:p>
            <a:pPr algn="ctr">
              <a:defRPr/>
            </a:pPr>
            <a:r>
              <a:rPr lang="nl-NL" sz="700">
                <a:solidFill>
                  <a:srgbClr val="FFB01F"/>
                </a:solidFill>
                <a:latin typeface="Lato regular"/>
                <a:ea typeface="Lato regular"/>
                <a:cs typeface="Lato regular"/>
              </a:rPr>
              <a:t>Het bevorderen van de mentale gezondheid in onze regio, waarbij de toegankelijkheid van zorg een belangrijk aandachtspunt is.</a:t>
            </a:r>
          </a:p>
        </p:txBody>
      </p:sp>
      <p:sp>
        <p:nvSpPr>
          <p:cNvPr id="51" name="Rectangle: Rounded Corners 50">
            <a:hlinkClick r:id="" action="ppaction://noaction"/>
            <a:extLst>
              <a:ext uri="{FF2B5EF4-FFF2-40B4-BE49-F238E27FC236}">
                <a16:creationId xmlns:a16="http://schemas.microsoft.com/office/drawing/2014/main" id="{2F0756A7-2248-F6C1-D90A-37F9F4977020}"/>
              </a:ext>
            </a:extLst>
          </p:cNvPr>
          <p:cNvSpPr/>
          <p:nvPr/>
        </p:nvSpPr>
        <p:spPr>
          <a:xfrm>
            <a:off x="5073597" y="2713738"/>
            <a:ext cx="2044806"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Mentale Gezondheid</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700">
                <a:solidFill>
                  <a:srgbClr val="5AB2F8"/>
                </a:solidFill>
                <a:latin typeface="Lato regular"/>
                <a:ea typeface="Lato regular"/>
                <a:cs typeface="Lato regular"/>
              </a:rPr>
              <a:t>Het bevorderen van de mentale gezondheid in onze regio, waarbij de toegankelijkheid van zorg een belangrijk aandachtspunt is.</a:t>
            </a:r>
          </a:p>
        </p:txBody>
      </p:sp>
      <p:sp>
        <p:nvSpPr>
          <p:cNvPr id="26" name="Rectangle: Rounded Corners 25">
            <a:hlinkClick r:id="rId16" action="ppaction://hlinksldjump"/>
            <a:extLst>
              <a:ext uri="{FF2B5EF4-FFF2-40B4-BE49-F238E27FC236}">
                <a16:creationId xmlns:a16="http://schemas.microsoft.com/office/drawing/2014/main" id="{11636109-8360-0196-3CF3-DD86549052AE}"/>
              </a:ext>
            </a:extLst>
          </p:cNvPr>
          <p:cNvSpPr/>
          <p:nvPr/>
        </p:nvSpPr>
        <p:spPr>
          <a:xfrm>
            <a:off x="596417" y="4261306"/>
            <a:ext cx="4283397"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45720" rIns="3600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a:rPr>
              <a:t>Kwetsbare ouderen</a:t>
            </a:r>
          </a:p>
          <a:p>
            <a:pPr algn="ctr">
              <a:defRPr/>
            </a:pPr>
            <a:r>
              <a:rPr lang="nl-NL" sz="700">
                <a:solidFill>
                  <a:srgbClr val="5AB2F8"/>
                </a:solidFill>
                <a:latin typeface="Lato regular"/>
                <a:ea typeface="Lato regular"/>
                <a:cs typeface="Lato regular"/>
              </a:rPr>
              <a:t>De</a:t>
            </a:r>
            <a:r>
              <a:rPr lang="nl-NL" sz="600">
                <a:solidFill>
                  <a:srgbClr val="5AB2F8"/>
                </a:solidFill>
                <a:latin typeface="Raleway"/>
              </a:rPr>
              <a:t> </a:t>
            </a:r>
            <a:r>
              <a:rPr lang="nl-NL" sz="700">
                <a:solidFill>
                  <a:srgbClr val="5AB2F8"/>
                </a:solidFill>
                <a:latin typeface="Lato regular"/>
                <a:ea typeface="Lato regular"/>
                <a:cs typeface="Lato regular"/>
              </a:rPr>
              <a:t>toenemende groep ouderen verdient aandacht. Kwetsbare ouderen komen veelal onnodig in de zorg terecht, waarna zij moeilijk weer zelfstandig worden. Centraal staat het vroegtijdig in beeld krijgen van deze ouderen en het bieden van passende zorg bieden wanneer nodig.</a:t>
            </a:r>
          </a:p>
        </p:txBody>
      </p:sp>
      <p:sp>
        <p:nvSpPr>
          <p:cNvPr id="6" name="Rectangle: Rounded Corners 5">
            <a:hlinkClick r:id="rId10" action="ppaction://hlinksldjump"/>
            <a:extLst>
              <a:ext uri="{FF2B5EF4-FFF2-40B4-BE49-F238E27FC236}">
                <a16:creationId xmlns:a16="http://schemas.microsoft.com/office/drawing/2014/main" id="{D0D8EB16-EF16-41FF-ED73-9B7C0B3F4C66}"/>
              </a:ext>
            </a:extLst>
          </p:cNvPr>
          <p:cNvSpPr/>
          <p:nvPr/>
        </p:nvSpPr>
        <p:spPr>
          <a:xfrm>
            <a:off x="9550777" y="5808874"/>
            <a:ext cx="2052000" cy="684000"/>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5AB2F8"/>
                </a:solidFill>
                <a:effectLst/>
                <a:uLnTx/>
                <a:uFillTx/>
                <a:latin typeface="Raleway" pitchFamily="2" charset="0"/>
              </a:rPr>
              <a:t>Monitoring</a:t>
            </a:r>
          </a:p>
          <a:p>
            <a:pPr defTabSz="521156">
              <a:defRPr kumimoji="0" sz="1800" b="0" i="0" normalizeH="0" noProof="0">
                <a:solidFill>
                  <a:srgbClr val="1B1C33"/>
                </a:solidFill>
                <a:uLnTx/>
                <a:uFillTx/>
                <a:latin typeface="+mn-lt"/>
                <a:ea typeface="+mn-ea"/>
                <a:cs typeface="+mn-cs"/>
              </a:defRPr>
            </a:pPr>
            <a:r>
              <a:rPr kumimoji="0" lang="nl-NL" sz="800" b="0" i="0" u="none" strike="noStrike" kern="1200" cap="none" spc="0" normalizeH="0" baseline="0" noProof="0">
                <a:ln>
                  <a:noFill/>
                </a:ln>
                <a:solidFill>
                  <a:schemeClr val="accent1"/>
                </a:solidFill>
                <a:effectLst/>
                <a:uLnTx/>
                <a:uFillTx/>
                <a:latin typeface="Lato regular"/>
                <a:ea typeface="Lato regular"/>
                <a:cs typeface="Lato regular"/>
              </a:rPr>
              <a:t>Effecten op regionaal niveau monitoren om te kunnen beoordelen, bij te sturen, verbeteren en verantwoording af te leggen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1" i="0" u="none" strike="noStrike" kern="1200" cap="none" spc="0" normalizeH="0" baseline="0" noProof="0">
              <a:ln>
                <a:noFill/>
              </a:ln>
              <a:solidFill>
                <a:srgbClr val="5AB2F8"/>
              </a:solidFill>
              <a:effectLst/>
              <a:uLnTx/>
              <a:uFillTx/>
              <a:latin typeface="Raleway" pitchFamily="2" charset="0"/>
            </a:endParaRPr>
          </a:p>
        </p:txBody>
      </p:sp>
    </p:spTree>
    <p:extLst>
      <p:ext uri="{BB962C8B-B14F-4D97-AF65-F5344CB8AC3E}">
        <p14:creationId xmlns:p14="http://schemas.microsoft.com/office/powerpoint/2010/main" val="39547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6637A-EBB9-0F84-46EA-E7A70DA1CD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AF1A33-8F55-0732-A8CD-DD8CD4D56D48}"/>
              </a:ext>
            </a:extLst>
          </p:cNvPr>
          <p:cNvSpPr>
            <a:spLocks noGrp="1"/>
          </p:cNvSpPr>
          <p:nvPr>
            <p:ph type="title"/>
          </p:nvPr>
        </p:nvSpPr>
        <p:spPr/>
        <p:txBody>
          <a:bodyPr>
            <a:normAutofit/>
          </a:bodyPr>
          <a:lstStyle/>
          <a:p>
            <a:r>
              <a:rPr lang="nl-NL" sz="2700">
                <a:latin typeface="Raleway"/>
              </a:rPr>
              <a:t>Het hele plaatje</a:t>
            </a:r>
            <a:endParaRPr lang="en-US" sz="2700"/>
          </a:p>
        </p:txBody>
      </p:sp>
      <p:sp>
        <p:nvSpPr>
          <p:cNvPr id="2" name="Slide Number Placeholder 1">
            <a:extLst>
              <a:ext uri="{FF2B5EF4-FFF2-40B4-BE49-F238E27FC236}">
                <a16:creationId xmlns:a16="http://schemas.microsoft.com/office/drawing/2014/main" id="{7CADB85D-557D-DADC-ADE3-568E9B12FEA9}"/>
              </a:ext>
            </a:extLst>
          </p:cNvPr>
          <p:cNvSpPr>
            <a:spLocks noGrp="1"/>
          </p:cNvSpPr>
          <p:nvPr>
            <p:ph type="sldNum" sz="quarter" idx="12"/>
          </p:nvPr>
        </p:nvSpPr>
        <p:spPr>
          <a:xfrm>
            <a:off x="9442938" y="649702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34A39-DEE3-3048-A396-5BCE91A8221E}" type="slidenum">
              <a:rPr kumimoji="0" lang="nl-NL" sz="1000" b="1" i="0" u="none" strike="noStrike" kern="1200" cap="none" spc="0" normalizeH="0" baseline="0" noProof="0" smtClean="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000" b="1" i="0" u="none" strike="noStrike" kern="1200" cap="none" spc="0" normalizeH="0" baseline="0" noProof="0">
              <a:ln>
                <a:noFill/>
              </a:ln>
              <a:solidFill>
                <a:srgbClr val="000F6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 name="Rectangle 17">
            <a:hlinkClick r:id="rId3" action="ppaction://hlinksldjump"/>
            <a:extLst>
              <a:ext uri="{FF2B5EF4-FFF2-40B4-BE49-F238E27FC236}">
                <a16:creationId xmlns:a16="http://schemas.microsoft.com/office/drawing/2014/main" id="{62D27E87-6639-98C4-5155-526F1F314E9F}"/>
              </a:ext>
            </a:extLst>
          </p:cNvPr>
          <p:cNvSpPr/>
          <p:nvPr/>
        </p:nvSpPr>
        <p:spPr>
          <a:xfrm>
            <a:off x="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hlinkClick r:id="rId4" action="ppaction://hlinksldjump"/>
            <a:extLst>
              <a:ext uri="{FF2B5EF4-FFF2-40B4-BE49-F238E27FC236}">
                <a16:creationId xmlns:a16="http://schemas.microsoft.com/office/drawing/2014/main" id="{4F69BEA3-43CC-0936-472E-2E2684DD4DAD}"/>
              </a:ext>
            </a:extLst>
          </p:cNvPr>
          <p:cNvSpPr/>
          <p:nvPr/>
        </p:nvSpPr>
        <p:spPr>
          <a:xfrm>
            <a:off x="1185082"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hlinkClick r:id="rId5" action="ppaction://hlinksldjump"/>
            <a:extLst>
              <a:ext uri="{FF2B5EF4-FFF2-40B4-BE49-F238E27FC236}">
                <a16:creationId xmlns:a16="http://schemas.microsoft.com/office/drawing/2014/main" id="{BA479E1C-3CDE-2D59-F77C-EEE5CB2518F2}"/>
              </a:ext>
            </a:extLst>
          </p:cNvPr>
          <p:cNvSpPr/>
          <p:nvPr/>
        </p:nvSpPr>
        <p:spPr>
          <a:xfrm>
            <a:off x="241852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hlinkClick r:id="rId6" action="ppaction://hlinksldjump"/>
            <a:extLst>
              <a:ext uri="{FF2B5EF4-FFF2-40B4-BE49-F238E27FC236}">
                <a16:creationId xmlns:a16="http://schemas.microsoft.com/office/drawing/2014/main" id="{C0872742-F5E4-7601-036D-F5FCDAE78CF5}"/>
              </a:ext>
            </a:extLst>
          </p:cNvPr>
          <p:cNvSpPr/>
          <p:nvPr/>
        </p:nvSpPr>
        <p:spPr>
          <a:xfrm>
            <a:off x="3611610"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hlinkClick r:id="rId7" action="ppaction://hlinksldjump"/>
            <a:extLst>
              <a:ext uri="{FF2B5EF4-FFF2-40B4-BE49-F238E27FC236}">
                <a16:creationId xmlns:a16="http://schemas.microsoft.com/office/drawing/2014/main" id="{AE1BFF01-AC2D-010F-AA30-5869E55704CF}"/>
              </a:ext>
            </a:extLst>
          </p:cNvPr>
          <p:cNvSpPr/>
          <p:nvPr/>
        </p:nvSpPr>
        <p:spPr>
          <a:xfrm>
            <a:off x="4820873"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a:hlinkClick r:id="rId7" action="ppaction://hlinksldjump"/>
            <a:extLst>
              <a:ext uri="{FF2B5EF4-FFF2-40B4-BE49-F238E27FC236}">
                <a16:creationId xmlns:a16="http://schemas.microsoft.com/office/drawing/2014/main" id="{93ECDE00-EB14-95BA-A626-6256DA6AFA83}"/>
              </a:ext>
            </a:extLst>
          </p:cNvPr>
          <p:cNvSpPr/>
          <p:nvPr/>
        </p:nvSpPr>
        <p:spPr>
          <a:xfrm>
            <a:off x="6061574"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a:hlinkClick r:id="rId8" action="ppaction://hlinksldjump"/>
            <a:extLst>
              <a:ext uri="{FF2B5EF4-FFF2-40B4-BE49-F238E27FC236}">
                <a16:creationId xmlns:a16="http://schemas.microsoft.com/office/drawing/2014/main" id="{3A091FEC-5386-A191-205D-67C775190D84}"/>
              </a:ext>
            </a:extLst>
          </p:cNvPr>
          <p:cNvSpPr/>
          <p:nvPr/>
        </p:nvSpPr>
        <p:spPr>
          <a:xfrm>
            <a:off x="728065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a:hlinkClick r:id="rId9" action="ppaction://hlinksldjump"/>
            <a:extLst>
              <a:ext uri="{FF2B5EF4-FFF2-40B4-BE49-F238E27FC236}">
                <a16:creationId xmlns:a16="http://schemas.microsoft.com/office/drawing/2014/main" id="{C540B64E-7CB1-79CC-7683-56135D3BD821}"/>
              </a:ext>
            </a:extLst>
          </p:cNvPr>
          <p:cNvSpPr/>
          <p:nvPr/>
        </p:nvSpPr>
        <p:spPr>
          <a:xfrm>
            <a:off x="8504075"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a:hlinkClick r:id="rId10" action="ppaction://hlinksldjump"/>
            <a:extLst>
              <a:ext uri="{FF2B5EF4-FFF2-40B4-BE49-F238E27FC236}">
                <a16:creationId xmlns:a16="http://schemas.microsoft.com/office/drawing/2014/main" id="{E649CBA2-97C0-F82E-A358-259EAE645D91}"/>
              </a:ext>
            </a:extLst>
          </p:cNvPr>
          <p:cNvSpPr/>
          <p:nvPr/>
        </p:nvSpPr>
        <p:spPr>
          <a:xfrm>
            <a:off x="9747171"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hlinkClick r:id="rId11" action="ppaction://hlinksldjump"/>
            <a:extLst>
              <a:ext uri="{FF2B5EF4-FFF2-40B4-BE49-F238E27FC236}">
                <a16:creationId xmlns:a16="http://schemas.microsoft.com/office/drawing/2014/main" id="{9500F7BD-7ED1-39EE-3343-35DFE2DF2578}"/>
              </a:ext>
            </a:extLst>
          </p:cNvPr>
          <p:cNvSpPr/>
          <p:nvPr/>
        </p:nvSpPr>
        <p:spPr>
          <a:xfrm>
            <a:off x="10938559"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a:hlinkClick r:id="rId10" action="ppaction://hlinksldjump"/>
            <a:extLst>
              <a:ext uri="{FF2B5EF4-FFF2-40B4-BE49-F238E27FC236}">
                <a16:creationId xmlns:a16="http://schemas.microsoft.com/office/drawing/2014/main" id="{E45A7AA6-1978-E879-021E-CAB006EF4BD1}"/>
              </a:ext>
            </a:extLst>
          </p:cNvPr>
          <p:cNvSpPr/>
          <p:nvPr/>
        </p:nvSpPr>
        <p:spPr>
          <a:xfrm>
            <a:off x="9773476" y="137473"/>
            <a:ext cx="1275127" cy="97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hlinkClick r:id="rId12"/>
            <a:extLst>
              <a:ext uri="{FF2B5EF4-FFF2-40B4-BE49-F238E27FC236}">
                <a16:creationId xmlns:a16="http://schemas.microsoft.com/office/drawing/2014/main" id="{AAB7CB28-2A13-318B-7011-D567A51E40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891" b="211"/>
          <a:stretch/>
        </p:blipFill>
        <p:spPr bwMode="auto">
          <a:xfrm>
            <a:off x="2299174" y="1193327"/>
            <a:ext cx="8012142" cy="566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885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1.00000000000000000000E+00&quot;&gt;&lt;m_msothmcolidx val=&quot;0&quot;/&gt;&lt;m_rgb r=&quot;F6&quot; g=&quot;DE&quot; b=&quot;AA&quot;/&gt;&lt;/elem&gt;&lt;elem m_fUsage=&quot;9.00000000000000022204E-01&quot;&gt;&lt;m_msothmcolidx val=&quot;0&quot;/&gt;&lt;m_rgb r=&quot;00&quot; g=&quot;0F&quot; b=&quot;61&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LIDEHUB_TYPE" val="ICON"/>
</p:tagLst>
</file>

<file path=ppt/tags/tag5.xml><?xml version="1.0" encoding="utf-8"?>
<p:tagLst xmlns:a="http://schemas.openxmlformats.org/drawingml/2006/main" xmlns:r="http://schemas.openxmlformats.org/officeDocument/2006/relationships" xmlns:p="http://schemas.openxmlformats.org/presentationml/2006/main">
  <p:tag name="SLIDEHUB_TYPE" val="ICON"/>
</p:tagLst>
</file>

<file path=ppt/tags/tag6.xml><?xml version="1.0" encoding="utf-8"?>
<p:tagLst xmlns:a="http://schemas.openxmlformats.org/drawingml/2006/main" xmlns:r="http://schemas.openxmlformats.org/officeDocument/2006/relationships" xmlns:p="http://schemas.openxmlformats.org/presentationml/2006/main">
  <p:tag name="SLIDEHUB_TYPE" val="IC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LIDEHUB_TYPE" val="ICON"/>
</p:tagLst>
</file>

<file path=ppt/tags/tag9.xml><?xml version="1.0" encoding="utf-8"?>
<p:tagLst xmlns:a="http://schemas.openxmlformats.org/drawingml/2006/main" xmlns:r="http://schemas.openxmlformats.org/officeDocument/2006/relationships" xmlns:p="http://schemas.openxmlformats.org/presentationml/2006/main">
  <p:tag name="SLIDEHUB_TYPE" val="ICON"/>
</p:tagLst>
</file>

<file path=ppt/theme/theme1.xml><?xml version="1.0" encoding="utf-8"?>
<a:theme xmlns:a="http://schemas.openxmlformats.org/drawingml/2006/main" name="Kantoorthema">
  <a:themeElements>
    <a:clrScheme name="Gedeelde Zorg">
      <a:dk1>
        <a:sysClr val="windowText" lastClr="000000"/>
      </a:dk1>
      <a:lt1>
        <a:sysClr val="window" lastClr="FFFFFF"/>
      </a:lt1>
      <a:dk2>
        <a:srgbClr val="44546A"/>
      </a:dk2>
      <a:lt2>
        <a:srgbClr val="E7E6E6"/>
      </a:lt2>
      <a:accent1>
        <a:srgbClr val="5AB2F8"/>
      </a:accent1>
      <a:accent2>
        <a:srgbClr val="EF582A"/>
      </a:accent2>
      <a:accent3>
        <a:srgbClr val="FFD429"/>
      </a:accent3>
      <a:accent4>
        <a:srgbClr val="44546A"/>
      </a:accent4>
      <a:accent5>
        <a:srgbClr val="AEABAB"/>
      </a:accent5>
      <a:accent6>
        <a:srgbClr val="000000"/>
      </a:accent6>
      <a:hlink>
        <a:srgbClr val="5AB2F8"/>
      </a:hlink>
      <a:folHlink>
        <a:srgbClr val="EF58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eeldeZorg_template" id="{BD387B71-4FD0-164B-A301-FBE6B3472DF0}" vid="{D77587D5-8A07-754B-857A-2B38852BC6BC}"/>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Kantoorthema">
  <a:themeElements>
    <a:clrScheme name="Gedeelde Zorg">
      <a:dk1>
        <a:sysClr val="windowText" lastClr="000000"/>
      </a:dk1>
      <a:lt1>
        <a:sysClr val="window" lastClr="FFFFFF"/>
      </a:lt1>
      <a:dk2>
        <a:srgbClr val="44546A"/>
      </a:dk2>
      <a:lt2>
        <a:srgbClr val="E7E6E6"/>
      </a:lt2>
      <a:accent1>
        <a:srgbClr val="5AB2F8"/>
      </a:accent1>
      <a:accent2>
        <a:srgbClr val="EF582A"/>
      </a:accent2>
      <a:accent3>
        <a:srgbClr val="FFD429"/>
      </a:accent3>
      <a:accent4>
        <a:srgbClr val="44546A"/>
      </a:accent4>
      <a:accent5>
        <a:srgbClr val="AEABAB"/>
      </a:accent5>
      <a:accent6>
        <a:srgbClr val="000000"/>
      </a:accent6>
      <a:hlink>
        <a:srgbClr val="5AB2F8"/>
      </a:hlink>
      <a:folHlink>
        <a:srgbClr val="EF58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eeldeZorg_template" id="{BD387B71-4FD0-164B-A301-FBE6B3472DF0}" vid="{D77587D5-8A07-754B-857A-2B38852BC6B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3303CE8-947E-4A01-BA62-4BDB435F92CE}">
  <we:reference id="a761e866-31f6-4676-9a6c-095a3a900831" version="1.0.0.7" store="EXCatalog" storeType="EXCatalog"/>
  <we:alternateReferences>
    <we:reference id="WA200001625" version="1.0.0.7" store="en-US" storeType="OMEX"/>
  </we:alternateReferences>
  <we:properties>
    <we:property name="Office.AutoShowTaskpaneWithDocument" value="fals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7B14C1EDE489458B0D43FC72E1B0F2" ma:contentTypeVersion="4" ma:contentTypeDescription="Een nieuw document maken." ma:contentTypeScope="" ma:versionID="563db267dacb90fe6a50bd8b5fee70dd">
  <xsd:schema xmlns:xsd="http://www.w3.org/2001/XMLSchema" xmlns:xs="http://www.w3.org/2001/XMLSchema" xmlns:p="http://schemas.microsoft.com/office/2006/metadata/properties" xmlns:ns2="b07acfa7-d2d0-4215-8110-dac116b9325b" targetNamespace="http://schemas.microsoft.com/office/2006/metadata/properties" ma:root="true" ma:fieldsID="087dfc99f944f4fcae56ac65869fde29" ns2:_="">
    <xsd:import namespace="b07acfa7-d2d0-4215-8110-dac116b932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acfa7-d2d0-4215-8110-dac116b932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A8781-A854-499D-827B-67FF4CA57FE1}">
  <ds:schemaRefs>
    <ds:schemaRef ds:uri="http://schemas.microsoft.com/office/2006/documentManagement/types"/>
    <ds:schemaRef ds:uri="http://purl.org/dc/dcmitype/"/>
    <ds:schemaRef ds:uri="http://schemas.microsoft.com/office/infopath/2007/PartnerControls"/>
    <ds:schemaRef ds:uri="b07acfa7-d2d0-4215-8110-dac116b9325b"/>
    <ds:schemaRef ds:uri="http://purl.org/dc/elements/1.1/"/>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4E2A9C9A-6AA3-4CFD-9E5F-124B544739E9}">
  <ds:schemaRefs>
    <ds:schemaRef ds:uri="http://schemas.microsoft.com/sharepoint/v3/contenttype/forms"/>
  </ds:schemaRefs>
</ds:datastoreItem>
</file>

<file path=customXml/itemProps3.xml><?xml version="1.0" encoding="utf-8"?>
<ds:datastoreItem xmlns:ds="http://schemas.openxmlformats.org/officeDocument/2006/customXml" ds:itemID="{28908EDC-BB84-4E18-9DA4-C14923B22A52}">
  <ds:schemaRefs>
    <ds:schemaRef ds:uri="b07acfa7-d2d0-4215-8110-dac116b932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7303</Words>
  <Application>Microsoft Office PowerPoint</Application>
  <PresentationFormat>Breedbeeld</PresentationFormat>
  <Paragraphs>522</Paragraphs>
  <Slides>25</Slides>
  <Notes>22</Notes>
  <HiddenSlides>0</HiddenSlides>
  <MMClips>0</MMClips>
  <ScaleCrop>false</ScaleCrop>
  <HeadingPairs>
    <vt:vector size="8" baseType="variant">
      <vt:variant>
        <vt:lpstr>Gebruikte lettertypen</vt:lpstr>
      </vt:variant>
      <vt:variant>
        <vt:i4>12</vt:i4>
      </vt:variant>
      <vt:variant>
        <vt:lpstr>Thema</vt:lpstr>
      </vt:variant>
      <vt:variant>
        <vt:i4>3</vt:i4>
      </vt:variant>
      <vt:variant>
        <vt:lpstr>Ingesloten OLE-bronprogramma's</vt:lpstr>
      </vt:variant>
      <vt:variant>
        <vt:i4>1</vt:i4>
      </vt:variant>
      <vt:variant>
        <vt:lpstr>Diatitels</vt:lpstr>
      </vt:variant>
      <vt:variant>
        <vt:i4>25</vt:i4>
      </vt:variant>
    </vt:vector>
  </HeadingPairs>
  <TitlesOfParts>
    <vt:vector size="41" baseType="lpstr">
      <vt:lpstr>Aptos</vt:lpstr>
      <vt:lpstr>Aptos Display</vt:lpstr>
      <vt:lpstr>Arial</vt:lpstr>
      <vt:lpstr>Calibri</vt:lpstr>
      <vt:lpstr>Calibri Light</vt:lpstr>
      <vt:lpstr>HelveticaNowDisplay Light</vt:lpstr>
      <vt:lpstr>Lato</vt:lpstr>
      <vt:lpstr>Lato Bold</vt:lpstr>
      <vt:lpstr>Lato Light</vt:lpstr>
      <vt:lpstr>Lato regular</vt:lpstr>
      <vt:lpstr>Raleway</vt:lpstr>
      <vt:lpstr>Roboto</vt:lpstr>
      <vt:lpstr>Kantoorthema</vt:lpstr>
      <vt:lpstr>Aangepast ontwerp</vt:lpstr>
      <vt:lpstr>1_Kantoorthema</vt:lpstr>
      <vt:lpstr>think-cell Slide</vt:lpstr>
      <vt:lpstr>PowerPoint-presentatie</vt:lpstr>
      <vt:lpstr>Huidige situatie Midden-Holland </vt:lpstr>
      <vt:lpstr>De veranderopgaven</vt:lpstr>
      <vt:lpstr>Inzet op veranderopgaven</vt:lpstr>
      <vt:lpstr>Wat is Gedeelde Zorg?</vt:lpstr>
      <vt:lpstr>Met wie?  </vt:lpstr>
      <vt:lpstr>Ambitie</vt:lpstr>
      <vt:lpstr>Opgaven en programma's transformatieplan</vt:lpstr>
      <vt:lpstr>Het hele plaatje</vt:lpstr>
      <vt:lpstr>Inbreng</vt:lpstr>
      <vt:lpstr>Investering en impact</vt:lpstr>
      <vt:lpstr>Totale impact</vt:lpstr>
      <vt:lpstr>Resultaten</vt:lpstr>
      <vt:lpstr>Opgave: preventief werken</vt:lpstr>
      <vt:lpstr>Opgave: samenwerken in de wijk</vt:lpstr>
      <vt:lpstr>Opgave: kwetsbare ouderen</vt:lpstr>
      <vt:lpstr>Opgave: mentale gezondheid</vt:lpstr>
      <vt:lpstr>Opgave: personeel</vt:lpstr>
      <vt:lpstr>Opgave: Gedeelde ZorgNetwerk- Omgeving (GZNO)</vt:lpstr>
      <vt:lpstr>Opgave: digitale innovatie</vt:lpstr>
      <vt:lpstr>Regionale monitoring</vt:lpstr>
      <vt:lpstr>Regionale veranderaanpak</vt:lpstr>
      <vt:lpstr>Aandachtspunt: burgerparticipatie</vt:lpstr>
      <vt:lpstr>Hoe kijken doelgroepen over vijf jaar terug?</vt:lpstr>
      <vt:lpstr>Meer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Transformatieplan Gedeelde Zorg - hoofddocument</dc:title>
  <dc:creator>Jara de Swart</dc:creator>
  <cp:lastModifiedBy>Hanneke van Leeuwen</cp:lastModifiedBy>
  <cp:revision>2</cp:revision>
  <dcterms:created xsi:type="dcterms:W3CDTF">2024-05-17T09:53:33Z</dcterms:created>
  <dcterms:modified xsi:type="dcterms:W3CDTF">2025-05-08T13:54:05Z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7bc33a-7d08-4d3c-9468-650ebbe62c3c_Enabled">
    <vt:lpwstr>true</vt:lpwstr>
  </property>
  <property fmtid="{D5CDD505-2E9C-101B-9397-08002B2CF9AE}" pid="3" name="MSIP_Label_e87bc33a-7d08-4d3c-9468-650ebbe62c3c_SetDate">
    <vt:lpwstr>2024-05-17T09:55:58Z</vt:lpwstr>
  </property>
  <property fmtid="{D5CDD505-2E9C-101B-9397-08002B2CF9AE}" pid="4" name="MSIP_Label_e87bc33a-7d08-4d3c-9468-650ebbe62c3c_Method">
    <vt:lpwstr>Standard</vt:lpwstr>
  </property>
  <property fmtid="{D5CDD505-2E9C-101B-9397-08002B2CF9AE}" pid="5" name="MSIP_Label_e87bc33a-7d08-4d3c-9468-650ebbe62c3c_Name">
    <vt:lpwstr>defa4170-0d19-0005-0003-bc88714345d2</vt:lpwstr>
  </property>
  <property fmtid="{D5CDD505-2E9C-101B-9397-08002B2CF9AE}" pid="6" name="MSIP_Label_e87bc33a-7d08-4d3c-9468-650ebbe62c3c_SiteId">
    <vt:lpwstr>86cdcea4-cf3c-4d3b-bc55-16b574e0e3d0</vt:lpwstr>
  </property>
  <property fmtid="{D5CDD505-2E9C-101B-9397-08002B2CF9AE}" pid="7" name="MSIP_Label_e87bc33a-7d08-4d3c-9468-650ebbe62c3c_ActionId">
    <vt:lpwstr>f7625a76-a636-4af5-bcc2-3c993e26cf0f</vt:lpwstr>
  </property>
  <property fmtid="{D5CDD505-2E9C-101B-9397-08002B2CF9AE}" pid="8" name="MSIP_Label_e87bc33a-7d08-4d3c-9468-650ebbe62c3c_ContentBits">
    <vt:lpwstr>0</vt:lpwstr>
  </property>
  <property fmtid="{D5CDD505-2E9C-101B-9397-08002B2CF9AE}" pid="9" name="ContentTypeId">
    <vt:lpwstr>0x010100C17B14C1EDE489458B0D43FC72E1B0F2</vt:lpwstr>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xd_Signature">
    <vt:bool>false</vt:bool>
  </property>
  <property fmtid="{D5CDD505-2E9C-101B-9397-08002B2CF9AE}" pid="16" name="Order">
    <vt:r8>51700</vt:r8>
  </property>
  <property fmtid="{D5CDD505-2E9C-101B-9397-08002B2CF9AE}" pid="17" name="MSIP_Label_defa4170-0d19-0005-0004-bc88714345d2_Enabled">
    <vt:lpwstr>true</vt:lpwstr>
  </property>
  <property fmtid="{D5CDD505-2E9C-101B-9397-08002B2CF9AE}" pid="18" name="MSIP_Label_defa4170-0d19-0005-0004-bc88714345d2_SetDate">
    <vt:lpwstr>2025-04-25T10:06:04Z</vt:lpwstr>
  </property>
  <property fmtid="{D5CDD505-2E9C-101B-9397-08002B2CF9AE}" pid="19" name="MSIP_Label_defa4170-0d19-0005-0004-bc88714345d2_Method">
    <vt:lpwstr>Standard</vt:lpwstr>
  </property>
  <property fmtid="{D5CDD505-2E9C-101B-9397-08002B2CF9AE}" pid="20" name="MSIP_Label_defa4170-0d19-0005-0004-bc88714345d2_Name">
    <vt:lpwstr>defa4170-0d19-0005-0004-bc88714345d2</vt:lpwstr>
  </property>
  <property fmtid="{D5CDD505-2E9C-101B-9397-08002B2CF9AE}" pid="21" name="MSIP_Label_defa4170-0d19-0005-0004-bc88714345d2_SiteId">
    <vt:lpwstr>082f8664-314d-47c1-b0e8-ba61f3aec91b</vt:lpwstr>
  </property>
  <property fmtid="{D5CDD505-2E9C-101B-9397-08002B2CF9AE}" pid="22" name="MSIP_Label_defa4170-0d19-0005-0004-bc88714345d2_ActionId">
    <vt:lpwstr>df3264f0-7528-4cb2-82df-1ea8ace485ff</vt:lpwstr>
  </property>
  <property fmtid="{D5CDD505-2E9C-101B-9397-08002B2CF9AE}" pid="23" name="MSIP_Label_defa4170-0d19-0005-0004-bc88714345d2_ContentBits">
    <vt:lpwstr>0</vt:lpwstr>
  </property>
  <property fmtid="{D5CDD505-2E9C-101B-9397-08002B2CF9AE}" pid="24" name="MSIP_Label_defa4170-0d19-0005-0004-bc88714345d2_Tag">
    <vt:lpwstr>10, 3, 0, 1</vt:lpwstr>
  </property>
</Properties>
</file>